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theme/themeOverride1.xml" ContentType="application/vnd.openxmlformats-officedocument.themeOverride+xml"/>
  <Override PartName="/ppt/charts/chart8.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charts/chart9.xml" ContentType="application/vnd.openxmlformats-officedocument.drawingml.chart+xml"/>
  <Override PartName="/ppt/theme/themeOverride3.xml" ContentType="application/vnd.openxmlformats-officedocument.themeOverride+xml"/>
  <Override PartName="/ppt/charts/chart10.xml" ContentType="application/vnd.openxmlformats-officedocument.drawingml.chart+xml"/>
  <Override PartName="/ppt/theme/themeOverride4.xml" ContentType="application/vnd.openxmlformats-officedocument.themeOverride+xml"/>
  <Override PartName="/ppt/notesSlides/notesSlide5.xml" ContentType="application/vnd.openxmlformats-officedocument.presentationml.notesSlide+xml"/>
  <Override PartName="/ppt/charts/chart11.xml" ContentType="application/vnd.openxmlformats-officedocument.drawingml.chart+xml"/>
  <Override PartName="/ppt/notesSlides/notesSlide6.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charts/chart14.xml" ContentType="application/vnd.openxmlformats-officedocument.drawingml.chart+xml"/>
  <Override PartName="/ppt/drawings/drawing2.xml" ContentType="application/vnd.openxmlformats-officedocument.drawingml.chartshapes+xml"/>
  <Override PartName="/ppt/charts/chart15.xml" ContentType="application/vnd.openxmlformats-officedocument.drawingml.chart+xml"/>
  <Override PartName="/ppt/drawings/drawing3.xml" ContentType="application/vnd.openxmlformats-officedocument.drawingml.chartshapes+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6" r:id="rId3"/>
    <p:sldMasterId id="2147483709" r:id="rId4"/>
    <p:sldMasterId id="2147483721" r:id="rId5"/>
  </p:sldMasterIdLst>
  <p:notesMasterIdLst>
    <p:notesMasterId r:id="rId69"/>
  </p:notesMasterIdLst>
  <p:sldIdLst>
    <p:sldId id="256" r:id="rId6"/>
    <p:sldId id="348" r:id="rId7"/>
    <p:sldId id="356" r:id="rId8"/>
    <p:sldId id="440" r:id="rId9"/>
    <p:sldId id="412" r:id="rId10"/>
    <p:sldId id="413" r:id="rId11"/>
    <p:sldId id="414" r:id="rId12"/>
    <p:sldId id="415" r:id="rId13"/>
    <p:sldId id="416" r:id="rId14"/>
    <p:sldId id="417" r:id="rId15"/>
    <p:sldId id="441" r:id="rId16"/>
    <p:sldId id="418" r:id="rId17"/>
    <p:sldId id="419" r:id="rId18"/>
    <p:sldId id="420" r:id="rId19"/>
    <p:sldId id="442" r:id="rId20"/>
    <p:sldId id="422" r:id="rId21"/>
    <p:sldId id="423" r:id="rId22"/>
    <p:sldId id="424" r:id="rId23"/>
    <p:sldId id="425" r:id="rId24"/>
    <p:sldId id="426" r:id="rId25"/>
    <p:sldId id="427" r:id="rId26"/>
    <p:sldId id="428" r:id="rId27"/>
    <p:sldId id="429" r:id="rId28"/>
    <p:sldId id="430" r:id="rId29"/>
    <p:sldId id="431" r:id="rId30"/>
    <p:sldId id="432" r:id="rId31"/>
    <p:sldId id="433" r:id="rId32"/>
    <p:sldId id="434" r:id="rId33"/>
    <p:sldId id="435" r:id="rId34"/>
    <p:sldId id="436" r:id="rId35"/>
    <p:sldId id="375" r:id="rId36"/>
    <p:sldId id="377" r:id="rId37"/>
    <p:sldId id="378" r:id="rId38"/>
    <p:sldId id="379" r:id="rId39"/>
    <p:sldId id="380" r:id="rId40"/>
    <p:sldId id="381" r:id="rId41"/>
    <p:sldId id="382" r:id="rId42"/>
    <p:sldId id="383" r:id="rId43"/>
    <p:sldId id="385" r:id="rId44"/>
    <p:sldId id="386" r:id="rId45"/>
    <p:sldId id="391" r:id="rId46"/>
    <p:sldId id="394" r:id="rId47"/>
    <p:sldId id="404" r:id="rId48"/>
    <p:sldId id="405" r:id="rId49"/>
    <p:sldId id="406" r:id="rId50"/>
    <p:sldId id="407" r:id="rId51"/>
    <p:sldId id="408" r:id="rId52"/>
    <p:sldId id="409" r:id="rId53"/>
    <p:sldId id="371" r:id="rId54"/>
    <p:sldId id="365" r:id="rId55"/>
    <p:sldId id="357" r:id="rId56"/>
    <p:sldId id="366" r:id="rId57"/>
    <p:sldId id="367" r:id="rId58"/>
    <p:sldId id="370" r:id="rId59"/>
    <p:sldId id="349" r:id="rId60"/>
    <p:sldId id="355" r:id="rId61"/>
    <p:sldId id="354" r:id="rId62"/>
    <p:sldId id="360" r:id="rId63"/>
    <p:sldId id="361" r:id="rId64"/>
    <p:sldId id="362" r:id="rId65"/>
    <p:sldId id="363" r:id="rId66"/>
    <p:sldId id="364" r:id="rId67"/>
    <p:sldId id="345" r:id="rId68"/>
  </p:sldIdLst>
  <p:sldSz cx="9144000" cy="6858000" type="screen4x3"/>
  <p:notesSz cx="6858000" cy="9144000"/>
  <p:custDataLst>
    <p:tags r:id="rId7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644" y="-19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 Type="http://schemas.openxmlformats.org/officeDocument/2006/relationships/slide" Target="slides/slide2.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4.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9.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0.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5.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1.xml"/></Relationships>
</file>

<file path=ppt/charts/_rels/chart8.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2.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Sheet1!$C$2</c:f>
              <c:strCache>
                <c:ptCount val="1"/>
                <c:pt idx="0">
                  <c:v> Neto ienākuma izmaiņas mēnesī 2018.gads pret 2017.gadu</c:v>
                </c:pt>
              </c:strCache>
            </c:strRef>
          </c:tx>
          <c:spPr>
            <a:ln w="22225" cap="rnd" cmpd="sng" algn="ctr">
              <a:solidFill>
                <a:schemeClr val="accent6"/>
              </a:solidFill>
              <a:round/>
            </a:ln>
            <a:effectLst/>
          </c:spPr>
          <c:marker>
            <c:symbol val="none"/>
          </c:marker>
          <c:dLbls>
            <c:dLbl>
              <c:idx val="6"/>
              <c:layout>
                <c:manualLayout>
                  <c:x val="-3.2036607499845493E-2"/>
                  <c:y val="-5.186334679018971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B530-4B6A-8A5E-778416266728}"/>
                </c:ext>
              </c:extLst>
            </c:dLbl>
            <c:dLbl>
              <c:idx val="33"/>
              <c:layout>
                <c:manualLayout>
                  <c:x val="-5.2107596153516976E-2"/>
                  <c:y val="-4.166656943504538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B530-4B6A-8A5E-778416266728}"/>
                </c:ext>
              </c:extLst>
            </c:dLbl>
            <c:dLbl>
              <c:idx val="93"/>
              <c:layout>
                <c:manualLayout>
                  <c:x val="-4.1189923928372778E-2"/>
                  <c:y val="-5.556787156091755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530-4B6A-8A5E-778416266728}"/>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Sheet1!$B$3:$B$126</c:f>
              <c:numCache>
                <c:formatCode>General</c:formatCode>
                <c:ptCount val="124"/>
                <c:pt idx="0">
                  <c:v>600</c:v>
                </c:pt>
                <c:pt idx="1">
                  <c:v>1200</c:v>
                </c:pt>
                <c:pt idx="2">
                  <c:v>1800</c:v>
                </c:pt>
                <c:pt idx="3">
                  <c:v>2400</c:v>
                </c:pt>
                <c:pt idx="4">
                  <c:v>3000</c:v>
                </c:pt>
                <c:pt idx="5">
                  <c:v>3600</c:v>
                </c:pt>
                <c:pt idx="6">
                  <c:v>4200</c:v>
                </c:pt>
                <c:pt idx="7">
                  <c:v>4800</c:v>
                </c:pt>
                <c:pt idx="8">
                  <c:v>5400</c:v>
                </c:pt>
                <c:pt idx="9">
                  <c:v>6000</c:v>
                </c:pt>
                <c:pt idx="10">
                  <c:v>6600</c:v>
                </c:pt>
                <c:pt idx="11">
                  <c:v>7200</c:v>
                </c:pt>
                <c:pt idx="12">
                  <c:v>7800</c:v>
                </c:pt>
                <c:pt idx="13">
                  <c:v>8400</c:v>
                </c:pt>
                <c:pt idx="14">
                  <c:v>9000</c:v>
                </c:pt>
                <c:pt idx="15">
                  <c:v>9600</c:v>
                </c:pt>
                <c:pt idx="16">
                  <c:v>10200</c:v>
                </c:pt>
                <c:pt idx="17">
                  <c:v>10800</c:v>
                </c:pt>
                <c:pt idx="18">
                  <c:v>11400</c:v>
                </c:pt>
                <c:pt idx="19">
                  <c:v>12000</c:v>
                </c:pt>
                <c:pt idx="20">
                  <c:v>12600</c:v>
                </c:pt>
                <c:pt idx="21">
                  <c:v>13200</c:v>
                </c:pt>
                <c:pt idx="22">
                  <c:v>13800</c:v>
                </c:pt>
                <c:pt idx="23">
                  <c:v>14400</c:v>
                </c:pt>
                <c:pt idx="24">
                  <c:v>15000</c:v>
                </c:pt>
                <c:pt idx="25">
                  <c:v>15600</c:v>
                </c:pt>
                <c:pt idx="26">
                  <c:v>16200</c:v>
                </c:pt>
                <c:pt idx="27">
                  <c:v>16800</c:v>
                </c:pt>
                <c:pt idx="28">
                  <c:v>17400</c:v>
                </c:pt>
                <c:pt idx="29">
                  <c:v>18000</c:v>
                </c:pt>
                <c:pt idx="30">
                  <c:v>18600</c:v>
                </c:pt>
                <c:pt idx="31">
                  <c:v>19200</c:v>
                </c:pt>
                <c:pt idx="32">
                  <c:v>19800</c:v>
                </c:pt>
                <c:pt idx="33">
                  <c:v>20004</c:v>
                </c:pt>
                <c:pt idx="34">
                  <c:v>20400</c:v>
                </c:pt>
                <c:pt idx="35">
                  <c:v>21000</c:v>
                </c:pt>
                <c:pt idx="36">
                  <c:v>21600</c:v>
                </c:pt>
                <c:pt idx="37">
                  <c:v>22200</c:v>
                </c:pt>
                <c:pt idx="38">
                  <c:v>22800</c:v>
                </c:pt>
                <c:pt idx="39">
                  <c:v>23400</c:v>
                </c:pt>
                <c:pt idx="40">
                  <c:v>24000</c:v>
                </c:pt>
                <c:pt idx="41">
                  <c:v>24600</c:v>
                </c:pt>
                <c:pt idx="42">
                  <c:v>25200</c:v>
                </c:pt>
                <c:pt idx="43">
                  <c:v>25800</c:v>
                </c:pt>
                <c:pt idx="44">
                  <c:v>26400</c:v>
                </c:pt>
                <c:pt idx="45">
                  <c:v>27000</c:v>
                </c:pt>
                <c:pt idx="46">
                  <c:v>27600</c:v>
                </c:pt>
                <c:pt idx="47">
                  <c:v>28200</c:v>
                </c:pt>
                <c:pt idx="48">
                  <c:v>28800</c:v>
                </c:pt>
                <c:pt idx="49">
                  <c:v>29400</c:v>
                </c:pt>
                <c:pt idx="50">
                  <c:v>30000</c:v>
                </c:pt>
                <c:pt idx="51">
                  <c:v>30600</c:v>
                </c:pt>
                <c:pt idx="52">
                  <c:v>31200</c:v>
                </c:pt>
                <c:pt idx="53">
                  <c:v>31800</c:v>
                </c:pt>
                <c:pt idx="54">
                  <c:v>32400</c:v>
                </c:pt>
                <c:pt idx="55">
                  <c:v>33000</c:v>
                </c:pt>
                <c:pt idx="56">
                  <c:v>33600</c:v>
                </c:pt>
                <c:pt idx="57">
                  <c:v>34200</c:v>
                </c:pt>
                <c:pt idx="58">
                  <c:v>34800</c:v>
                </c:pt>
                <c:pt idx="59">
                  <c:v>35400</c:v>
                </c:pt>
                <c:pt idx="60">
                  <c:v>36000</c:v>
                </c:pt>
                <c:pt idx="61">
                  <c:v>36600</c:v>
                </c:pt>
                <c:pt idx="62">
                  <c:v>37200</c:v>
                </c:pt>
                <c:pt idx="63">
                  <c:v>37800</c:v>
                </c:pt>
                <c:pt idx="64">
                  <c:v>38400</c:v>
                </c:pt>
                <c:pt idx="65">
                  <c:v>39000</c:v>
                </c:pt>
                <c:pt idx="66">
                  <c:v>39600</c:v>
                </c:pt>
                <c:pt idx="67">
                  <c:v>40200</c:v>
                </c:pt>
                <c:pt idx="68">
                  <c:v>40800</c:v>
                </c:pt>
                <c:pt idx="69">
                  <c:v>41400</c:v>
                </c:pt>
                <c:pt idx="70">
                  <c:v>42000</c:v>
                </c:pt>
                <c:pt idx="71">
                  <c:v>42600</c:v>
                </c:pt>
                <c:pt idx="72">
                  <c:v>43200</c:v>
                </c:pt>
                <c:pt idx="73">
                  <c:v>43800</c:v>
                </c:pt>
                <c:pt idx="74">
                  <c:v>44400</c:v>
                </c:pt>
                <c:pt idx="75">
                  <c:v>45000</c:v>
                </c:pt>
                <c:pt idx="76">
                  <c:v>45600</c:v>
                </c:pt>
                <c:pt idx="77">
                  <c:v>46200</c:v>
                </c:pt>
                <c:pt idx="78">
                  <c:v>46800</c:v>
                </c:pt>
                <c:pt idx="79">
                  <c:v>47400</c:v>
                </c:pt>
                <c:pt idx="80">
                  <c:v>48000</c:v>
                </c:pt>
                <c:pt idx="81">
                  <c:v>48600</c:v>
                </c:pt>
                <c:pt idx="82">
                  <c:v>49200</c:v>
                </c:pt>
                <c:pt idx="83">
                  <c:v>49800</c:v>
                </c:pt>
                <c:pt idx="84">
                  <c:v>50400</c:v>
                </c:pt>
                <c:pt idx="85">
                  <c:v>51000</c:v>
                </c:pt>
                <c:pt idx="86">
                  <c:v>51600</c:v>
                </c:pt>
                <c:pt idx="87">
                  <c:v>52200</c:v>
                </c:pt>
                <c:pt idx="88">
                  <c:v>52400.04</c:v>
                </c:pt>
                <c:pt idx="89">
                  <c:v>52800</c:v>
                </c:pt>
                <c:pt idx="90">
                  <c:v>53400</c:v>
                </c:pt>
                <c:pt idx="91">
                  <c:v>54000</c:v>
                </c:pt>
                <c:pt idx="92">
                  <c:v>54600</c:v>
                </c:pt>
                <c:pt idx="93">
                  <c:v>54996</c:v>
                </c:pt>
                <c:pt idx="94">
                  <c:v>55200</c:v>
                </c:pt>
                <c:pt idx="95">
                  <c:v>55800</c:v>
                </c:pt>
                <c:pt idx="96">
                  <c:v>56400</c:v>
                </c:pt>
                <c:pt idx="97">
                  <c:v>57000</c:v>
                </c:pt>
                <c:pt idx="98">
                  <c:v>57600</c:v>
                </c:pt>
                <c:pt idx="99">
                  <c:v>58200</c:v>
                </c:pt>
                <c:pt idx="100">
                  <c:v>58800</c:v>
                </c:pt>
                <c:pt idx="101">
                  <c:v>59400</c:v>
                </c:pt>
                <c:pt idx="102">
                  <c:v>60000</c:v>
                </c:pt>
                <c:pt idx="103">
                  <c:v>60600</c:v>
                </c:pt>
                <c:pt idx="104">
                  <c:v>61200</c:v>
                </c:pt>
                <c:pt idx="105">
                  <c:v>61800</c:v>
                </c:pt>
                <c:pt idx="106">
                  <c:v>62400</c:v>
                </c:pt>
                <c:pt idx="107">
                  <c:v>62799.96</c:v>
                </c:pt>
                <c:pt idx="108">
                  <c:v>63000</c:v>
                </c:pt>
                <c:pt idx="109">
                  <c:v>63600</c:v>
                </c:pt>
                <c:pt idx="110">
                  <c:v>64200</c:v>
                </c:pt>
                <c:pt idx="111">
                  <c:v>64800</c:v>
                </c:pt>
                <c:pt idx="112">
                  <c:v>65400</c:v>
                </c:pt>
                <c:pt idx="113">
                  <c:v>66000</c:v>
                </c:pt>
                <c:pt idx="114">
                  <c:v>66600</c:v>
                </c:pt>
                <c:pt idx="115">
                  <c:v>67200</c:v>
                </c:pt>
                <c:pt idx="116">
                  <c:v>67800</c:v>
                </c:pt>
                <c:pt idx="117">
                  <c:v>68400</c:v>
                </c:pt>
                <c:pt idx="118">
                  <c:v>69000</c:v>
                </c:pt>
                <c:pt idx="119">
                  <c:v>69600</c:v>
                </c:pt>
                <c:pt idx="120">
                  <c:v>70200</c:v>
                </c:pt>
                <c:pt idx="121">
                  <c:v>70800</c:v>
                </c:pt>
                <c:pt idx="122">
                  <c:v>71400</c:v>
                </c:pt>
                <c:pt idx="123">
                  <c:v>72000</c:v>
                </c:pt>
              </c:numCache>
            </c:numRef>
          </c:cat>
          <c:val>
            <c:numRef>
              <c:f>Sheet1!$C$3:$C$126</c:f>
              <c:numCache>
                <c:formatCode>0.00</c:formatCode>
                <c:ptCount val="124"/>
                <c:pt idx="0">
                  <c:v>-0.25</c:v>
                </c:pt>
                <c:pt idx="1">
                  <c:v>-0.5</c:v>
                </c:pt>
                <c:pt idx="2">
                  <c:v>3.6775000000000091</c:v>
                </c:pt>
                <c:pt idx="3">
                  <c:v>13.720000000000008</c:v>
                </c:pt>
                <c:pt idx="4">
                  <c:v>19.262500000000006</c:v>
                </c:pt>
                <c:pt idx="5">
                  <c:v>20.404999999999973</c:v>
                </c:pt>
                <c:pt idx="6">
                  <c:v>21.547500000000014</c:v>
                </c:pt>
                <c:pt idx="7">
                  <c:v>22.690000000000015</c:v>
                </c:pt>
                <c:pt idx="8">
                  <c:v>24.022120000000012</c:v>
                </c:pt>
                <c:pt idx="9">
                  <c:v>22.497119999999995</c:v>
                </c:pt>
                <c:pt idx="10">
                  <c:v>20.972119999999979</c:v>
                </c:pt>
                <c:pt idx="11">
                  <c:v>19.447120000000041</c:v>
                </c:pt>
                <c:pt idx="12">
                  <c:v>17.922120000000024</c:v>
                </c:pt>
                <c:pt idx="13">
                  <c:v>16.397119999999934</c:v>
                </c:pt>
                <c:pt idx="14">
                  <c:v>14.872119999999995</c:v>
                </c:pt>
                <c:pt idx="15">
                  <c:v>13.347120000000055</c:v>
                </c:pt>
                <c:pt idx="16">
                  <c:v>11.822119999999964</c:v>
                </c:pt>
                <c:pt idx="17">
                  <c:v>10.297120000000026</c:v>
                </c:pt>
                <c:pt idx="18">
                  <c:v>8.7721200000000099</c:v>
                </c:pt>
                <c:pt idx="19">
                  <c:v>7.2471199999999953</c:v>
                </c:pt>
                <c:pt idx="20">
                  <c:v>9.2932000000000698</c:v>
                </c:pt>
                <c:pt idx="21">
                  <c:v>11.339599999999942</c:v>
                </c:pt>
                <c:pt idx="22">
                  <c:v>12.477500000000115</c:v>
                </c:pt>
                <c:pt idx="23">
                  <c:v>13.619999999999891</c:v>
                </c:pt>
                <c:pt idx="24">
                  <c:v>14.762499999999969</c:v>
                </c:pt>
                <c:pt idx="25">
                  <c:v>15.905000000000049</c:v>
                </c:pt>
                <c:pt idx="26">
                  <c:v>17.047499999999975</c:v>
                </c:pt>
                <c:pt idx="27">
                  <c:v>18.190000000000055</c:v>
                </c:pt>
                <c:pt idx="28">
                  <c:v>19.332499999999982</c:v>
                </c:pt>
                <c:pt idx="29">
                  <c:v>20.475000000000062</c:v>
                </c:pt>
                <c:pt idx="30">
                  <c:v>21.617499999999989</c:v>
                </c:pt>
                <c:pt idx="31">
                  <c:v>22.760000000000066</c:v>
                </c:pt>
                <c:pt idx="32">
                  <c:v>23.902499999999993</c:v>
                </c:pt>
                <c:pt idx="33">
                  <c:v>24.290950000000066</c:v>
                </c:pt>
                <c:pt idx="34">
                  <c:v>24.054999999999989</c:v>
                </c:pt>
                <c:pt idx="35">
                  <c:v>23.697499999999916</c:v>
                </c:pt>
                <c:pt idx="36">
                  <c:v>23.339999999999993</c:v>
                </c:pt>
                <c:pt idx="37">
                  <c:v>22.982500000000073</c:v>
                </c:pt>
                <c:pt idx="38">
                  <c:v>22.624999999999847</c:v>
                </c:pt>
                <c:pt idx="39">
                  <c:v>22.267499999999927</c:v>
                </c:pt>
                <c:pt idx="40">
                  <c:v>21.909999999999854</c:v>
                </c:pt>
                <c:pt idx="41">
                  <c:v>21.552500000000084</c:v>
                </c:pt>
                <c:pt idx="42">
                  <c:v>21.195000000000011</c:v>
                </c:pt>
                <c:pt idx="43">
                  <c:v>20.837500000000244</c:v>
                </c:pt>
                <c:pt idx="44">
                  <c:v>20.479999999999865</c:v>
                </c:pt>
                <c:pt idx="45">
                  <c:v>20.122499999999793</c:v>
                </c:pt>
                <c:pt idx="46">
                  <c:v>19.765000000000025</c:v>
                </c:pt>
                <c:pt idx="47">
                  <c:v>19.407499999999953</c:v>
                </c:pt>
                <c:pt idx="48">
                  <c:v>19.050000000000182</c:v>
                </c:pt>
                <c:pt idx="49">
                  <c:v>18.692499999999807</c:v>
                </c:pt>
                <c:pt idx="50">
                  <c:v>18.335000000000036</c:v>
                </c:pt>
                <c:pt idx="51">
                  <c:v>17.977499999999964</c:v>
                </c:pt>
                <c:pt idx="52">
                  <c:v>17.619999999999891</c:v>
                </c:pt>
                <c:pt idx="53">
                  <c:v>17.26250000000012</c:v>
                </c:pt>
                <c:pt idx="54">
                  <c:v>16.905000000000047</c:v>
                </c:pt>
                <c:pt idx="55">
                  <c:v>16.547499999999975</c:v>
                </c:pt>
                <c:pt idx="56">
                  <c:v>16.189999999999902</c:v>
                </c:pt>
                <c:pt idx="57">
                  <c:v>15.832500000000133</c:v>
                </c:pt>
                <c:pt idx="58">
                  <c:v>15.47500000000006</c:v>
                </c:pt>
                <c:pt idx="59">
                  <c:v>15.117499999999987</c:v>
                </c:pt>
                <c:pt idx="60">
                  <c:v>14.759999999999915</c:v>
                </c:pt>
                <c:pt idx="61">
                  <c:v>14.402500000000146</c:v>
                </c:pt>
                <c:pt idx="62">
                  <c:v>14.045000000000073</c:v>
                </c:pt>
                <c:pt idx="63">
                  <c:v>13.6875</c:v>
                </c:pt>
                <c:pt idx="64">
                  <c:v>13.329999999999927</c:v>
                </c:pt>
                <c:pt idx="65">
                  <c:v>12.972499999999854</c:v>
                </c:pt>
                <c:pt idx="66">
                  <c:v>12.615000000000085</c:v>
                </c:pt>
                <c:pt idx="67">
                  <c:v>12.257500000000013</c:v>
                </c:pt>
                <c:pt idx="68">
                  <c:v>11.900000000000242</c:v>
                </c:pt>
                <c:pt idx="69">
                  <c:v>11.542499999999867</c:v>
                </c:pt>
                <c:pt idx="70">
                  <c:v>11.184999999999794</c:v>
                </c:pt>
                <c:pt idx="71">
                  <c:v>10.827500000000024</c:v>
                </c:pt>
                <c:pt idx="72">
                  <c:v>10.470000000000255</c:v>
                </c:pt>
                <c:pt idx="73">
                  <c:v>10.112500000000182</c:v>
                </c:pt>
                <c:pt idx="74">
                  <c:v>9.7549999999998054</c:v>
                </c:pt>
                <c:pt idx="75">
                  <c:v>9.3975000000000364</c:v>
                </c:pt>
                <c:pt idx="76">
                  <c:v>9.0399999999999636</c:v>
                </c:pt>
                <c:pt idx="77">
                  <c:v>8.6824999999998909</c:v>
                </c:pt>
                <c:pt idx="78">
                  <c:v>8.3250000000001219</c:v>
                </c:pt>
                <c:pt idx="79">
                  <c:v>7.9675000000000482</c:v>
                </c:pt>
                <c:pt idx="80">
                  <c:v>7.6099999999993697</c:v>
                </c:pt>
                <c:pt idx="81">
                  <c:v>7.2524999999999027</c:v>
                </c:pt>
                <c:pt idx="82">
                  <c:v>6.8950000000004366</c:v>
                </c:pt>
                <c:pt idx="83">
                  <c:v>6.5374999999997572</c:v>
                </c:pt>
                <c:pt idx="84">
                  <c:v>6.1799999999996844</c:v>
                </c:pt>
                <c:pt idx="85">
                  <c:v>5.8224999999996117</c:v>
                </c:pt>
                <c:pt idx="86">
                  <c:v>5.4650000000001455</c:v>
                </c:pt>
                <c:pt idx="87">
                  <c:v>5.1075000000006794</c:v>
                </c:pt>
                <c:pt idx="88">
                  <c:v>4.9883809999998148</c:v>
                </c:pt>
                <c:pt idx="89">
                  <c:v>4.75</c:v>
                </c:pt>
                <c:pt idx="90">
                  <c:v>4.3924999999999272</c:v>
                </c:pt>
                <c:pt idx="91">
                  <c:v>4.0349999999998545</c:v>
                </c:pt>
                <c:pt idx="92">
                  <c:v>3.6774999999997817</c:v>
                </c:pt>
                <c:pt idx="93">
                  <c:v>3.441550000000158</c:v>
                </c:pt>
                <c:pt idx="94">
                  <c:v>1.9490400000001198</c:v>
                </c:pt>
                <c:pt idx="95">
                  <c:v>-2.608459999999468</c:v>
                </c:pt>
                <c:pt idx="96">
                  <c:v>-7.1659599999996617</c:v>
                </c:pt>
                <c:pt idx="97">
                  <c:v>-11.723459999999855</c:v>
                </c:pt>
                <c:pt idx="98">
                  <c:v>-16.280959999999443</c:v>
                </c:pt>
                <c:pt idx="99">
                  <c:v>-20.838459999999639</c:v>
                </c:pt>
                <c:pt idx="100">
                  <c:v>-25.395959999999224</c:v>
                </c:pt>
                <c:pt idx="101">
                  <c:v>-29.953459999999421</c:v>
                </c:pt>
                <c:pt idx="102">
                  <c:v>-34.510959999999614</c:v>
                </c:pt>
                <c:pt idx="103">
                  <c:v>-39.068459999999199</c:v>
                </c:pt>
                <c:pt idx="104">
                  <c:v>-43.625959999999999</c:v>
                </c:pt>
                <c:pt idx="105">
                  <c:v>-48.183459999999592</c:v>
                </c:pt>
                <c:pt idx="106">
                  <c:v>-52.740959999999177</c:v>
                </c:pt>
                <c:pt idx="107">
                  <c:v>-55.778989499999931</c:v>
                </c:pt>
                <c:pt idx="108">
                  <c:v>-57.298459999999977</c:v>
                </c:pt>
                <c:pt idx="109">
                  <c:v>-61.855959999999563</c:v>
                </c:pt>
                <c:pt idx="110">
                  <c:v>-66.413459999999759</c:v>
                </c:pt>
                <c:pt idx="111">
                  <c:v>-70.970959999999351</c:v>
                </c:pt>
                <c:pt idx="112">
                  <c:v>-75.528459999999541</c:v>
                </c:pt>
                <c:pt idx="113">
                  <c:v>-80.08595999999973</c:v>
                </c:pt>
                <c:pt idx="114">
                  <c:v>-84.643459999999322</c:v>
                </c:pt>
                <c:pt idx="115">
                  <c:v>-89.200959999999512</c:v>
                </c:pt>
                <c:pt idx="116">
                  <c:v>-93.758459999999715</c:v>
                </c:pt>
                <c:pt idx="117">
                  <c:v>-98.315959999999293</c:v>
                </c:pt>
                <c:pt idx="118">
                  <c:v>-102.8734599999995</c:v>
                </c:pt>
                <c:pt idx="119">
                  <c:v>-107.43095999999969</c:v>
                </c:pt>
                <c:pt idx="120">
                  <c:v>-111.98845999999988</c:v>
                </c:pt>
                <c:pt idx="121">
                  <c:v>-116.54595999999947</c:v>
                </c:pt>
                <c:pt idx="122">
                  <c:v>-121.10345999999966</c:v>
                </c:pt>
                <c:pt idx="123">
                  <c:v>-125.66095999999986</c:v>
                </c:pt>
              </c:numCache>
            </c:numRef>
          </c:val>
          <c:smooth val="0"/>
          <c:extLst xmlns:c16r2="http://schemas.microsoft.com/office/drawing/2015/06/chart">
            <c:ext xmlns:c16="http://schemas.microsoft.com/office/drawing/2014/chart" uri="{C3380CC4-5D6E-409C-BE32-E72D297353CC}">
              <c16:uniqueId val="{00000003-B530-4B6A-8A5E-778416266728}"/>
            </c:ext>
          </c:extLst>
        </c:ser>
        <c:dLbls>
          <c:showLegendKey val="0"/>
          <c:showVal val="0"/>
          <c:showCatName val="0"/>
          <c:showSerName val="0"/>
          <c:showPercent val="0"/>
          <c:showBubbleSize val="0"/>
        </c:dLbls>
        <c:dropLines>
          <c:spPr>
            <a:ln w="9525" cap="flat" cmpd="sng" algn="ctr">
              <a:solidFill>
                <a:srgbClr val="7030A0">
                  <a:alpha val="33000"/>
                </a:srgbClr>
              </a:solidFill>
              <a:round/>
            </a:ln>
            <a:effectLst/>
          </c:spPr>
        </c:dropLines>
        <c:marker val="1"/>
        <c:smooth val="0"/>
        <c:axId val="198179456"/>
        <c:axId val="199118848"/>
      </c:lineChart>
      <c:catAx>
        <c:axId val="198179456"/>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199118848"/>
        <c:crosses val="autoZero"/>
        <c:auto val="1"/>
        <c:lblAlgn val="ctr"/>
        <c:lblOffset val="100"/>
        <c:noMultiLvlLbl val="0"/>
      </c:catAx>
      <c:valAx>
        <c:axId val="199118848"/>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198179456"/>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4327503821541E-2"/>
          <c:y val="4.31761194928931E-2"/>
          <c:w val="0.89554465978472697"/>
          <c:h val="0.85330093846397104"/>
        </c:manualLayout>
      </c:layout>
      <c:barChart>
        <c:barDir val="col"/>
        <c:grouping val="clustered"/>
        <c:varyColors val="0"/>
        <c:ser>
          <c:idx val="2"/>
          <c:order val="0"/>
          <c:tx>
            <c:strRef>
              <c:f>Sheet1!$A$2</c:f>
              <c:strCache>
                <c:ptCount val="1"/>
                <c:pt idx="0">
                  <c:v>3. cet. 2018</c:v>
                </c:pt>
              </c:strCache>
            </c:strRef>
          </c:tx>
          <c:spPr>
            <a:solidFill>
              <a:srgbClr val="B3B3B3"/>
            </a:solidFill>
            <a:ln>
              <a:noFill/>
            </a:ln>
            <a:effectLst/>
          </c:spPr>
          <c:invertIfNegative val="0"/>
          <c:cat>
            <c:strRef>
              <c:f>Sheet1!$B$1:$F$1</c:f>
              <c:strCache>
                <c:ptCount val="5"/>
                <c:pt idx="0">
                  <c:v>ASV</c:v>
                </c:pt>
                <c:pt idx="1">
                  <c:v>Vācija</c:v>
                </c:pt>
                <c:pt idx="2">
                  <c:v>Francija</c:v>
                </c:pt>
                <c:pt idx="3">
                  <c:v>Itālija</c:v>
                </c:pt>
                <c:pt idx="4">
                  <c:v>Zviedrija</c:v>
                </c:pt>
              </c:strCache>
            </c:strRef>
          </c:cat>
          <c:val>
            <c:numRef>
              <c:f>Sheet1!$B$2:$F$2</c:f>
              <c:numCache>
                <c:formatCode>#,##0.0</c:formatCode>
                <c:ptCount val="5"/>
                <c:pt idx="0" formatCode="0.0">
                  <c:v>0.72372984337110302</c:v>
                </c:pt>
                <c:pt idx="1">
                  <c:v>-0.1</c:v>
                </c:pt>
                <c:pt idx="2">
                  <c:v>0.3</c:v>
                </c:pt>
                <c:pt idx="3">
                  <c:v>-0.1</c:v>
                </c:pt>
                <c:pt idx="4">
                  <c:v>-0.5</c:v>
                </c:pt>
              </c:numCache>
            </c:numRef>
          </c:val>
          <c:extLst xmlns:c16r2="http://schemas.microsoft.com/office/drawing/2015/06/chart">
            <c:ext xmlns:c16="http://schemas.microsoft.com/office/drawing/2014/chart" uri="{C3380CC4-5D6E-409C-BE32-E72D297353CC}">
              <c16:uniqueId val="{00000000-54A5-44AF-B494-541DA74DC082}"/>
            </c:ext>
          </c:extLst>
        </c:ser>
        <c:ser>
          <c:idx val="0"/>
          <c:order val="1"/>
          <c:tx>
            <c:strRef>
              <c:f>Sheet1!$A$3</c:f>
              <c:strCache>
                <c:ptCount val="1"/>
                <c:pt idx="0">
                  <c:v>4. cet. 2018</c:v>
                </c:pt>
              </c:strCache>
            </c:strRef>
          </c:tx>
          <c:spPr>
            <a:solidFill>
              <a:srgbClr val="892235"/>
            </a:solidFill>
            <a:ln>
              <a:noFill/>
            </a:ln>
            <a:effectLst/>
          </c:spPr>
          <c:invertIfNegative val="0"/>
          <c:cat>
            <c:strRef>
              <c:f>Sheet1!$B$1:$F$1</c:f>
              <c:strCache>
                <c:ptCount val="5"/>
                <c:pt idx="0">
                  <c:v>ASV</c:v>
                </c:pt>
                <c:pt idx="1">
                  <c:v>Vācija</c:v>
                </c:pt>
                <c:pt idx="2">
                  <c:v>Francija</c:v>
                </c:pt>
                <c:pt idx="3">
                  <c:v>Itālija</c:v>
                </c:pt>
                <c:pt idx="4">
                  <c:v>Zviedrija</c:v>
                </c:pt>
              </c:strCache>
            </c:strRef>
          </c:cat>
          <c:val>
            <c:numRef>
              <c:f>Sheet1!$B$3:$F$3</c:f>
              <c:numCache>
                <c:formatCode>#,##0.0</c:formatCode>
                <c:ptCount val="5"/>
                <c:pt idx="0" formatCode="0.0">
                  <c:v>0.271183545351178</c:v>
                </c:pt>
                <c:pt idx="1">
                  <c:v>0.2</c:v>
                </c:pt>
                <c:pt idx="2">
                  <c:v>0.4</c:v>
                </c:pt>
                <c:pt idx="3">
                  <c:v>0</c:v>
                </c:pt>
                <c:pt idx="4">
                  <c:v>1.3</c:v>
                </c:pt>
              </c:numCache>
            </c:numRef>
          </c:val>
          <c:extLst xmlns:c16r2="http://schemas.microsoft.com/office/drawing/2015/06/chart">
            <c:ext xmlns:c16="http://schemas.microsoft.com/office/drawing/2014/chart" uri="{C3380CC4-5D6E-409C-BE32-E72D297353CC}">
              <c16:uniqueId val="{00000001-54A5-44AF-B494-541DA74DC082}"/>
            </c:ext>
          </c:extLst>
        </c:ser>
        <c:ser>
          <c:idx val="1"/>
          <c:order val="2"/>
          <c:tx>
            <c:strRef>
              <c:f>Sheet1!$A$4</c:f>
              <c:strCache>
                <c:ptCount val="1"/>
                <c:pt idx="0">
                  <c:v>1. cet. 2019</c:v>
                </c:pt>
              </c:strCache>
            </c:strRef>
          </c:tx>
          <c:spPr>
            <a:solidFill>
              <a:srgbClr val="F6CA72"/>
            </a:solidFill>
            <a:ln>
              <a:noFill/>
            </a:ln>
            <a:effectLst/>
          </c:spPr>
          <c:invertIfNegative val="0"/>
          <c:cat>
            <c:strRef>
              <c:f>Sheet1!$B$1:$F$1</c:f>
              <c:strCache>
                <c:ptCount val="5"/>
                <c:pt idx="0">
                  <c:v>ASV</c:v>
                </c:pt>
                <c:pt idx="1">
                  <c:v>Vācija</c:v>
                </c:pt>
                <c:pt idx="2">
                  <c:v>Francija</c:v>
                </c:pt>
                <c:pt idx="3">
                  <c:v>Itālija</c:v>
                </c:pt>
                <c:pt idx="4">
                  <c:v>Zviedrija</c:v>
                </c:pt>
              </c:strCache>
            </c:strRef>
          </c:cat>
          <c:val>
            <c:numRef>
              <c:f>Sheet1!$B$4:$F$4</c:f>
              <c:numCache>
                <c:formatCode>#,##0.0</c:formatCode>
                <c:ptCount val="5"/>
                <c:pt idx="0" formatCode="0.0">
                  <c:v>0.76556552293236302</c:v>
                </c:pt>
                <c:pt idx="1">
                  <c:v>0.4</c:v>
                </c:pt>
                <c:pt idx="2">
                  <c:v>0.3</c:v>
                </c:pt>
                <c:pt idx="3">
                  <c:v>0.1</c:v>
                </c:pt>
                <c:pt idx="4">
                  <c:v>0.1</c:v>
                </c:pt>
              </c:numCache>
            </c:numRef>
          </c:val>
          <c:extLst xmlns:c16r2="http://schemas.microsoft.com/office/drawing/2015/06/chart">
            <c:ext xmlns:c16="http://schemas.microsoft.com/office/drawing/2014/chart" uri="{C3380CC4-5D6E-409C-BE32-E72D297353CC}">
              <c16:uniqueId val="{00000002-54A5-44AF-B494-541DA74DC082}"/>
            </c:ext>
          </c:extLst>
        </c:ser>
        <c:ser>
          <c:idx val="3"/>
          <c:order val="3"/>
          <c:tx>
            <c:strRef>
              <c:f>Sheet1!$A$5</c:f>
              <c:strCache>
                <c:ptCount val="1"/>
                <c:pt idx="0">
                  <c:v>2. cet. 2019</c:v>
                </c:pt>
              </c:strCache>
            </c:strRef>
          </c:tx>
          <c:spPr>
            <a:solidFill>
              <a:srgbClr val="0072CE"/>
            </a:solidFill>
            <a:ln>
              <a:noFill/>
            </a:ln>
            <a:effectLst/>
          </c:spPr>
          <c:invertIfNegative val="0"/>
          <c:cat>
            <c:strRef>
              <c:f>Sheet1!$B$1:$F$1</c:f>
              <c:strCache>
                <c:ptCount val="5"/>
                <c:pt idx="0">
                  <c:v>ASV</c:v>
                </c:pt>
                <c:pt idx="1">
                  <c:v>Vācija</c:v>
                </c:pt>
                <c:pt idx="2">
                  <c:v>Francija</c:v>
                </c:pt>
                <c:pt idx="3">
                  <c:v>Itālija</c:v>
                </c:pt>
                <c:pt idx="4">
                  <c:v>Zviedrija</c:v>
                </c:pt>
              </c:strCache>
            </c:strRef>
          </c:cat>
          <c:val>
            <c:numRef>
              <c:f>Sheet1!$B$5:$F$5</c:f>
              <c:numCache>
                <c:formatCode>#,##0.0</c:formatCode>
                <c:ptCount val="5"/>
                <c:pt idx="0" formatCode="0.0">
                  <c:v>0.49980715685808302</c:v>
                </c:pt>
                <c:pt idx="1">
                  <c:v>-0.1</c:v>
                </c:pt>
                <c:pt idx="2">
                  <c:v>0.3</c:v>
                </c:pt>
                <c:pt idx="3">
                  <c:v>0.1</c:v>
                </c:pt>
                <c:pt idx="4">
                  <c:v>0.1</c:v>
                </c:pt>
              </c:numCache>
            </c:numRef>
          </c:val>
          <c:extLst xmlns:c16r2="http://schemas.microsoft.com/office/drawing/2015/06/chart">
            <c:ext xmlns:c16="http://schemas.microsoft.com/office/drawing/2014/chart" uri="{C3380CC4-5D6E-409C-BE32-E72D297353CC}">
              <c16:uniqueId val="{00000003-54A5-44AF-B494-541DA74DC082}"/>
            </c:ext>
          </c:extLst>
        </c:ser>
        <c:dLbls>
          <c:showLegendKey val="0"/>
          <c:showVal val="0"/>
          <c:showCatName val="0"/>
          <c:showSerName val="0"/>
          <c:showPercent val="0"/>
          <c:showBubbleSize val="0"/>
        </c:dLbls>
        <c:gapWidth val="109"/>
        <c:axId val="198572672"/>
        <c:axId val="212434944"/>
      </c:barChart>
      <c:catAx>
        <c:axId val="198572672"/>
        <c:scaling>
          <c:orientation val="minMax"/>
        </c:scaling>
        <c:delete val="0"/>
        <c:axPos val="b"/>
        <c:majorGridlines>
          <c:spPr>
            <a:ln w="9525" cap="flat" cmpd="sng" algn="ctr">
              <a:solidFill>
                <a:schemeClr val="tx1">
                  <a:lumMod val="15000"/>
                  <a:lumOff val="85000"/>
                </a:schemeClr>
              </a:solidFill>
              <a:round/>
            </a:ln>
            <a:effectLst/>
          </c:spPr>
        </c:majorGridlines>
        <c:numFmt formatCode="yyyy" sourceLinked="0"/>
        <c:majorTickMark val="none"/>
        <c:minorTickMark val="none"/>
        <c:tickLblPos val="low"/>
        <c:spPr>
          <a:noFill/>
          <a:ln w="9525" cap="flat" cmpd="sng" algn="ctr">
            <a:solidFill>
              <a:srgbClr val="FFFFFF">
                <a:lumMod val="75000"/>
              </a:srgbClr>
            </a:solidFill>
            <a:round/>
          </a:ln>
          <a:effectLst/>
        </c:spPr>
        <c:txPr>
          <a:bodyPr rot="-60000000" spcFirstLastPara="1" vertOverflow="ellipsis" vert="horz" wrap="square" anchor="ctr" anchorCtr="1"/>
          <a:lstStyle/>
          <a:p>
            <a:pPr>
              <a:defRPr sz="1800" b="0" i="0" u="none" strike="noStrike" kern="1200" baseline="0">
                <a:solidFill>
                  <a:schemeClr val="tx2">
                    <a:lumMod val="50000"/>
                  </a:schemeClr>
                </a:solidFill>
                <a:latin typeface="+mn-lt"/>
                <a:ea typeface="+mn-ea"/>
                <a:cs typeface="+mn-cs"/>
              </a:defRPr>
            </a:pPr>
            <a:endParaRPr lang="en-US"/>
          </a:p>
        </c:txPr>
        <c:crossAx val="212434944"/>
        <c:crosses val="autoZero"/>
        <c:auto val="1"/>
        <c:lblAlgn val="ctr"/>
        <c:lblOffset val="100"/>
        <c:noMultiLvlLbl val="1"/>
      </c:catAx>
      <c:valAx>
        <c:axId val="212434944"/>
        <c:scaling>
          <c:orientation val="minMax"/>
          <c:max val="1.5"/>
          <c:min val="-0.5"/>
        </c:scaling>
        <c:delete val="0"/>
        <c:axPos val="l"/>
        <c:numFmt formatCode="#,##0.0" sourceLinked="0"/>
        <c:majorTickMark val="none"/>
        <c:minorTickMark val="none"/>
        <c:tickLblPos val="nextTo"/>
        <c:spPr>
          <a:noFill/>
          <a:ln>
            <a:solidFill>
              <a:srgbClr val="FFFFFF">
                <a:lumMod val="75000"/>
              </a:srgbClr>
            </a:solidFill>
          </a:ln>
          <a:effectLst/>
        </c:spPr>
        <c:txPr>
          <a:bodyPr rot="-60000000" spcFirstLastPara="1" vertOverflow="ellipsis" vert="horz" wrap="square" anchor="ctr" anchorCtr="1"/>
          <a:lstStyle/>
          <a:p>
            <a:pPr>
              <a:defRPr sz="1600" b="0" i="0" u="none" strike="noStrike" kern="1200" baseline="0">
                <a:solidFill>
                  <a:schemeClr val="tx2">
                    <a:lumMod val="50000"/>
                  </a:schemeClr>
                </a:solidFill>
                <a:latin typeface="+mn-lt"/>
                <a:ea typeface="+mn-ea"/>
                <a:cs typeface="+mn-cs"/>
              </a:defRPr>
            </a:pPr>
            <a:endParaRPr lang="en-US"/>
          </a:p>
        </c:txPr>
        <c:crossAx val="198572672"/>
        <c:crosses val="autoZero"/>
        <c:crossBetween val="between"/>
        <c:majorUnit val="1"/>
      </c:valAx>
      <c:spPr>
        <a:noFill/>
        <a:ln>
          <a:noFill/>
        </a:ln>
        <a:effectLst/>
      </c:spPr>
    </c:plotArea>
    <c:legend>
      <c:legendPos val="r"/>
      <c:layout>
        <c:manualLayout>
          <c:xMode val="edge"/>
          <c:yMode val="edge"/>
          <c:x val="0.34652124899640502"/>
          <c:y val="3.11455596473291E-2"/>
          <c:w val="0.38379905497035499"/>
          <c:h val="0.237807219236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2">
                  <a:lumMod val="50000"/>
                </a:schemeClr>
              </a:solidFill>
              <a:latin typeface="+mn-lt"/>
              <a:ea typeface="+mn-ea"/>
              <a:cs typeface="+mn-cs"/>
            </a:defRPr>
          </a:pPr>
          <a:endParaRPr lang="en-US"/>
        </a:p>
      </c:txPr>
    </c:legend>
    <c:plotVisOnly val="1"/>
    <c:dispBlanksAs val="gap"/>
    <c:showDLblsOverMax val="0"/>
    <c:extLst xmlns:c16r2="http://schemas.microsoft.com/office/drawing/2015/06/chart"/>
  </c:chart>
  <c:spPr>
    <a:noFill/>
    <a:ln w="9525" cap="flat" cmpd="sng" algn="ctr">
      <a:noFill/>
      <a:round/>
    </a:ln>
    <a:effectLst/>
  </c:spPr>
  <c:txPr>
    <a:bodyPr/>
    <a:lstStyle/>
    <a:p>
      <a:pPr>
        <a:defRPr sz="1400">
          <a:solidFill>
            <a:schemeClr val="tx2">
              <a:lumMod val="50000"/>
            </a:schemeClr>
          </a:solidFill>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489054753572501"/>
          <c:y val="8.2709940296442602E-2"/>
          <c:w val="0.70915463692038505"/>
          <c:h val="0.91599264137476599"/>
        </c:manualLayout>
      </c:layout>
      <c:barChart>
        <c:barDir val="bar"/>
        <c:grouping val="clustered"/>
        <c:varyColors val="0"/>
        <c:ser>
          <c:idx val="2"/>
          <c:order val="0"/>
          <c:tx>
            <c:strRef>
              <c:f>Sheet1!$C$1</c:f>
              <c:strCache>
                <c:ptCount val="1"/>
                <c:pt idx="0">
                  <c:v>2018</c:v>
                </c:pt>
              </c:strCache>
            </c:strRef>
          </c:tx>
          <c:spPr>
            <a:solidFill>
              <a:srgbClr val="F6CA72">
                <a:alpha val="67000"/>
              </a:srgbClr>
            </a:solidFill>
            <a:ln>
              <a:noFill/>
            </a:ln>
            <a:effectLst/>
          </c:spPr>
          <c:invertIfNegative val="0"/>
          <c:cat>
            <c:strRef>
              <c:f>Sheet1!$A$3:$A$15</c:f>
              <c:strCache>
                <c:ptCount val="13"/>
                <c:pt idx="0">
                  <c:v>Lauksaimniecība (3.3%)</c:v>
                </c:pt>
                <c:pt idx="1">
                  <c:v>Apstrādes rūpn. (10.5%)</c:v>
                </c:pt>
                <c:pt idx="2">
                  <c:v>Enerģētika, ieguve (3.6%)</c:v>
                </c:pt>
                <c:pt idx="3">
                  <c:v>Būvniecība (6.2%)</c:v>
                </c:pt>
                <c:pt idx="4">
                  <c:v>Tirdzniecība (12.3%)</c:v>
                </c:pt>
                <c:pt idx="5">
                  <c:v>Transports (8.3%)</c:v>
                </c:pt>
                <c:pt idx="6">
                  <c:v>Tūrisms (1.6%)</c:v>
                </c:pt>
                <c:pt idx="7">
                  <c:v>Inform. un komun. tehn. (4.8%)</c:v>
                </c:pt>
                <c:pt idx="8">
                  <c:v>Finanšu pak. (3.2%)</c:v>
                </c:pt>
                <c:pt idx="9">
                  <c:v>Nek. īpaš. (10.5%)</c:v>
                </c:pt>
                <c:pt idx="10">
                  <c:v>Prof. pak. (6.8%)</c:v>
                </c:pt>
                <c:pt idx="11">
                  <c:v>Valsts pārvalde (13.7%)</c:v>
                </c:pt>
                <c:pt idx="12">
                  <c:v>Izklaide, atpūta (2.6%)</c:v>
                </c:pt>
              </c:strCache>
            </c:strRef>
          </c:cat>
          <c:val>
            <c:numRef>
              <c:f>Sheet1!$C$3:$C$15</c:f>
              <c:numCache>
                <c:formatCode>0.0</c:formatCode>
                <c:ptCount val="13"/>
                <c:pt idx="0">
                  <c:v>5.3502700122325848</c:v>
                </c:pt>
                <c:pt idx="1">
                  <c:v>3.2155217279172632</c:v>
                </c:pt>
                <c:pt idx="2">
                  <c:v>-1.652827621939295</c:v>
                </c:pt>
                <c:pt idx="3">
                  <c:v>23.385785119071631</c:v>
                </c:pt>
                <c:pt idx="4">
                  <c:v>2.5958696373344732</c:v>
                </c:pt>
                <c:pt idx="5">
                  <c:v>5.15378866947023</c:v>
                </c:pt>
                <c:pt idx="6">
                  <c:v>5.1398912958620997</c:v>
                </c:pt>
                <c:pt idx="7">
                  <c:v>12.363516116672001</c:v>
                </c:pt>
                <c:pt idx="8">
                  <c:v>-7.8685944138153996</c:v>
                </c:pt>
                <c:pt idx="9">
                  <c:v>2.9197978618089171</c:v>
                </c:pt>
                <c:pt idx="10">
                  <c:v>4.0922792807673858</c:v>
                </c:pt>
                <c:pt idx="11">
                  <c:v>3.2821845496054332</c:v>
                </c:pt>
                <c:pt idx="12">
                  <c:v>2.587129694693076</c:v>
                </c:pt>
              </c:numCache>
            </c:numRef>
          </c:val>
          <c:extLst xmlns:c16r2="http://schemas.microsoft.com/office/drawing/2015/06/chart">
            <c:ext xmlns:c16="http://schemas.microsoft.com/office/drawing/2014/chart" uri="{C3380CC4-5D6E-409C-BE32-E72D297353CC}">
              <c16:uniqueId val="{00000000-001D-4DD9-95E6-97E4FEE5A577}"/>
            </c:ext>
          </c:extLst>
        </c:ser>
        <c:ser>
          <c:idx val="0"/>
          <c:order val="1"/>
          <c:tx>
            <c:strRef>
              <c:f>Sheet1!$D$1</c:f>
              <c:strCache>
                <c:ptCount val="1"/>
                <c:pt idx="0">
                  <c:v>2019 1. pusg.</c:v>
                </c:pt>
              </c:strCache>
            </c:strRef>
          </c:tx>
          <c:spPr>
            <a:solidFill>
              <a:schemeClr val="accent1"/>
            </a:solidFill>
            <a:ln>
              <a:noFill/>
            </a:ln>
            <a:effectLst/>
          </c:spPr>
          <c:invertIfNegative val="0"/>
          <c:cat>
            <c:strRef>
              <c:f>Sheet1!$A$3:$A$15</c:f>
              <c:strCache>
                <c:ptCount val="13"/>
                <c:pt idx="0">
                  <c:v>Lauksaimniecība (3.3%)</c:v>
                </c:pt>
                <c:pt idx="1">
                  <c:v>Apstrādes rūpn. (10.5%)</c:v>
                </c:pt>
                <c:pt idx="2">
                  <c:v>Enerģētika, ieguve (3.6%)</c:v>
                </c:pt>
                <c:pt idx="3">
                  <c:v>Būvniecība (6.2%)</c:v>
                </c:pt>
                <c:pt idx="4">
                  <c:v>Tirdzniecība (12.3%)</c:v>
                </c:pt>
                <c:pt idx="5">
                  <c:v>Transports (8.3%)</c:v>
                </c:pt>
                <c:pt idx="6">
                  <c:v>Tūrisms (1.6%)</c:v>
                </c:pt>
                <c:pt idx="7">
                  <c:v>Inform. un komun. tehn. (4.8%)</c:v>
                </c:pt>
                <c:pt idx="8">
                  <c:v>Finanšu pak. (3.2%)</c:v>
                </c:pt>
                <c:pt idx="9">
                  <c:v>Nek. īpaš. (10.5%)</c:v>
                </c:pt>
                <c:pt idx="10">
                  <c:v>Prof. pak. (6.8%)</c:v>
                </c:pt>
                <c:pt idx="11">
                  <c:v>Valsts pārvalde (13.7%)</c:v>
                </c:pt>
                <c:pt idx="12">
                  <c:v>Izklaide, atpūta (2.6%)</c:v>
                </c:pt>
              </c:strCache>
            </c:strRef>
          </c:cat>
          <c:val>
            <c:numRef>
              <c:f>Sheet1!$D$3:$D$15</c:f>
              <c:numCache>
                <c:formatCode>0.0</c:formatCode>
                <c:ptCount val="13"/>
                <c:pt idx="0">
                  <c:v>9.9153215325586501</c:v>
                </c:pt>
                <c:pt idx="1">
                  <c:v>2.97474671102374</c:v>
                </c:pt>
                <c:pt idx="2">
                  <c:v>-7.1922959700333129</c:v>
                </c:pt>
                <c:pt idx="3">
                  <c:v>4.0154244363965708</c:v>
                </c:pt>
                <c:pt idx="4">
                  <c:v>4.2476367912282598</c:v>
                </c:pt>
                <c:pt idx="5">
                  <c:v>0.65676656410327905</c:v>
                </c:pt>
                <c:pt idx="6">
                  <c:v>6.3633159128875416</c:v>
                </c:pt>
                <c:pt idx="7">
                  <c:v>6.8490156948222847</c:v>
                </c:pt>
                <c:pt idx="8">
                  <c:v>-1.044942318827665</c:v>
                </c:pt>
                <c:pt idx="9">
                  <c:v>-0.141098026108438</c:v>
                </c:pt>
                <c:pt idx="10">
                  <c:v>7.0329586287118522</c:v>
                </c:pt>
                <c:pt idx="11">
                  <c:v>3.7870881551247209</c:v>
                </c:pt>
                <c:pt idx="12">
                  <c:v>3.419660387456176</c:v>
                </c:pt>
              </c:numCache>
            </c:numRef>
          </c:val>
          <c:extLst xmlns:c16r2="http://schemas.microsoft.com/office/drawing/2015/06/chart">
            <c:ext xmlns:c16="http://schemas.microsoft.com/office/drawing/2014/chart" uri="{C3380CC4-5D6E-409C-BE32-E72D297353CC}">
              <c16:uniqueId val="{00000001-001D-4DD9-95E6-97E4FEE5A577}"/>
            </c:ext>
          </c:extLst>
        </c:ser>
        <c:dLbls>
          <c:showLegendKey val="0"/>
          <c:showVal val="0"/>
          <c:showCatName val="0"/>
          <c:showSerName val="0"/>
          <c:showPercent val="0"/>
          <c:showBubbleSize val="0"/>
        </c:dLbls>
        <c:gapWidth val="34"/>
        <c:axId val="192190336"/>
        <c:axId val="192192512"/>
      </c:barChart>
      <c:catAx>
        <c:axId val="192190336"/>
        <c:scaling>
          <c:orientation val="maxMin"/>
        </c:scaling>
        <c:delete val="0"/>
        <c:axPos val="l"/>
        <c:title>
          <c:tx>
            <c:rich>
              <a:bodyPr rot="-5400000" spcFirstLastPara="1" vertOverflow="ellipsis" vert="horz" wrap="square" anchor="ctr" anchorCtr="1"/>
              <a:lstStyle/>
              <a:p>
                <a:pPr>
                  <a:defRPr sz="1600" b="0" i="0" u="none" strike="noStrike" kern="1200" baseline="0">
                    <a:solidFill>
                      <a:schemeClr val="tx2"/>
                    </a:solidFill>
                    <a:latin typeface="+mn-lt"/>
                    <a:ea typeface="+mn-ea"/>
                    <a:cs typeface="Helvetica" panose="020B0604020202020204" pitchFamily="34" charset="0"/>
                  </a:defRPr>
                </a:pPr>
                <a:r>
                  <a:rPr lang="lv-LV" sz="1600" b="0" i="0" baseline="0" dirty="0">
                    <a:effectLst/>
                    <a:latin typeface="+mn-lt"/>
                  </a:rPr>
                  <a:t>Nozare un tās īpatsvars ekonomikā</a:t>
                </a:r>
                <a:endParaRPr lang="lv-LV" sz="1600" dirty="0">
                  <a:effectLst/>
                  <a:latin typeface="+mn-lt"/>
                </a:endParaRPr>
              </a:p>
            </c:rich>
          </c:tx>
          <c:layout>
            <c:manualLayout>
              <c:xMode val="edge"/>
              <c:yMode val="edge"/>
              <c:x val="1.1453299632805201E-2"/>
              <c:y val="0.22345284308956001"/>
            </c:manualLayout>
          </c:layout>
          <c:overlay val="0"/>
          <c:spPr>
            <a:noFill/>
            <a:ln>
              <a:noFill/>
            </a:ln>
            <a:effectLst/>
          </c:spPr>
        </c:title>
        <c:numFmt formatCode="General" sourceLinked="1"/>
        <c:majorTickMark val="none"/>
        <c:minorTickMark val="none"/>
        <c:tickLblPos val="low"/>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Helvetica" panose="020B0604020202020204" pitchFamily="34" charset="0"/>
              </a:defRPr>
            </a:pPr>
            <a:endParaRPr lang="en-US"/>
          </a:p>
        </c:txPr>
        <c:crossAx val="192192512"/>
        <c:crosses val="autoZero"/>
        <c:auto val="1"/>
        <c:lblAlgn val="ctr"/>
        <c:lblOffset val="100"/>
        <c:noMultiLvlLbl val="0"/>
      </c:catAx>
      <c:valAx>
        <c:axId val="192192512"/>
        <c:scaling>
          <c:orientation val="minMax"/>
          <c:max val="25"/>
          <c:min val="-10"/>
        </c:scaling>
        <c:delete val="0"/>
        <c:axPos val="t"/>
        <c:numFmt formatCode="0" sourceLinked="0"/>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600" b="0" i="0" u="none" strike="noStrike" kern="1200" baseline="0">
                <a:solidFill>
                  <a:schemeClr val="tx2"/>
                </a:solidFill>
                <a:latin typeface="Helvetica" panose="020B0604020202020204" pitchFamily="34" charset="0"/>
                <a:ea typeface="+mn-ea"/>
                <a:cs typeface="Helvetica" panose="020B0604020202020204" pitchFamily="34" charset="0"/>
              </a:defRPr>
            </a:pPr>
            <a:endParaRPr lang="en-US"/>
          </a:p>
        </c:txPr>
        <c:crossAx val="192190336"/>
        <c:crosses val="autoZero"/>
        <c:crossBetween val="between"/>
      </c:valAx>
      <c:spPr>
        <a:noFill/>
        <a:ln>
          <a:noFill/>
        </a:ln>
        <a:effectLst/>
      </c:spPr>
    </c:plotArea>
    <c:legend>
      <c:legendPos val="r"/>
      <c:layout>
        <c:manualLayout>
          <c:xMode val="edge"/>
          <c:yMode val="edge"/>
          <c:x val="0.79755271850907705"/>
          <c:y val="0.70554344561775995"/>
          <c:w val="0.16779491105278499"/>
          <c:h val="0.20848075907679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Helvetica" panose="020B0604020202020204" pitchFamily="34" charset="0"/>
            </a:defRPr>
          </a:pPr>
          <a:endParaRPr lang="en-US"/>
        </a:p>
      </c:txPr>
    </c:legend>
    <c:plotVisOnly val="1"/>
    <c:dispBlanksAs val="gap"/>
    <c:showDLblsOverMax val="0"/>
  </c:chart>
  <c:spPr>
    <a:noFill/>
    <a:ln>
      <a:noFill/>
    </a:ln>
    <a:effectLst/>
  </c:spPr>
  <c:txPr>
    <a:bodyPr/>
    <a:lstStyle/>
    <a:p>
      <a:pPr>
        <a:defRPr sz="1400" b="0">
          <a:solidFill>
            <a:schemeClr val="tx2"/>
          </a:solidFill>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487687872417402"/>
          <c:y val="8.2709940296442602E-2"/>
          <c:w val="0.60990354942229297"/>
          <c:h val="0.91599264137476599"/>
        </c:manualLayout>
      </c:layout>
      <c:barChart>
        <c:barDir val="bar"/>
        <c:grouping val="clustered"/>
        <c:varyColors val="0"/>
        <c:ser>
          <c:idx val="2"/>
          <c:order val="0"/>
          <c:tx>
            <c:strRef>
              <c:f>Sheet1!$C$1</c:f>
              <c:strCache>
                <c:ptCount val="1"/>
                <c:pt idx="0">
                  <c:v>2018</c:v>
                </c:pt>
              </c:strCache>
            </c:strRef>
          </c:tx>
          <c:spPr>
            <a:solidFill>
              <a:srgbClr val="F6CA72">
                <a:alpha val="67000"/>
              </a:srgbClr>
            </a:solidFill>
            <a:ln>
              <a:noFill/>
            </a:ln>
            <a:effectLst/>
          </c:spPr>
          <c:invertIfNegative val="0"/>
          <c:cat>
            <c:strRef>
              <c:f>Sheet1!$A$3:$A$7</c:f>
              <c:strCache>
                <c:ptCount val="5"/>
                <c:pt idx="0">
                  <c:v>Privātais patēriņš (58.8%)</c:v>
                </c:pt>
                <c:pt idx="1">
                  <c:v>Valdības patēriņš (17.7%)</c:v>
                </c:pt>
                <c:pt idx="2">
                  <c:v>Investīcijas (bez krājumiem) (22.8%)</c:v>
                </c:pt>
                <c:pt idx="3">
                  <c:v>Preču un pakalpojumu eksports (58.9%)</c:v>
                </c:pt>
                <c:pt idx="4">
                  <c:v>Precu un pakalpojumu imports (-59.5%)</c:v>
                </c:pt>
              </c:strCache>
            </c:strRef>
          </c:cat>
          <c:val>
            <c:numRef>
              <c:f>Sheet1!$C$3:$C$7</c:f>
              <c:numCache>
                <c:formatCode>0.0</c:formatCode>
                <c:ptCount val="5"/>
                <c:pt idx="0">
                  <c:v>4.493919584146937</c:v>
                </c:pt>
                <c:pt idx="1">
                  <c:v>3.7836028513421809</c:v>
                </c:pt>
                <c:pt idx="2">
                  <c:v>16.887476719989891</c:v>
                </c:pt>
                <c:pt idx="3">
                  <c:v>2.2803074348610011</c:v>
                </c:pt>
                <c:pt idx="4">
                  <c:v>5.1050342244101756</c:v>
                </c:pt>
              </c:numCache>
            </c:numRef>
          </c:val>
          <c:extLst xmlns:c16r2="http://schemas.microsoft.com/office/drawing/2015/06/chart">
            <c:ext xmlns:c16="http://schemas.microsoft.com/office/drawing/2014/chart" uri="{C3380CC4-5D6E-409C-BE32-E72D297353CC}">
              <c16:uniqueId val="{00000000-001D-4DD9-95E6-97E4FEE5A577}"/>
            </c:ext>
          </c:extLst>
        </c:ser>
        <c:ser>
          <c:idx val="0"/>
          <c:order val="1"/>
          <c:tx>
            <c:strRef>
              <c:f>Sheet1!$D$1</c:f>
              <c:strCache>
                <c:ptCount val="1"/>
                <c:pt idx="0">
                  <c:v>2019 1. pusg.</c:v>
                </c:pt>
              </c:strCache>
            </c:strRef>
          </c:tx>
          <c:spPr>
            <a:solidFill>
              <a:schemeClr val="accent1"/>
            </a:solidFill>
            <a:ln>
              <a:noFill/>
            </a:ln>
            <a:effectLst/>
          </c:spPr>
          <c:invertIfNegative val="0"/>
          <c:cat>
            <c:strRef>
              <c:f>Sheet1!$A$3:$A$7</c:f>
              <c:strCache>
                <c:ptCount val="5"/>
                <c:pt idx="0">
                  <c:v>Privātais patēriņš (58.8%)</c:v>
                </c:pt>
                <c:pt idx="1">
                  <c:v>Valdības patēriņš (17.7%)</c:v>
                </c:pt>
                <c:pt idx="2">
                  <c:v>Investīcijas (bez krājumiem) (22.8%)</c:v>
                </c:pt>
                <c:pt idx="3">
                  <c:v>Preču un pakalpojumu eksports (58.9%)</c:v>
                </c:pt>
                <c:pt idx="4">
                  <c:v>Precu un pakalpojumu imports (-59.5%)</c:v>
                </c:pt>
              </c:strCache>
            </c:strRef>
          </c:cat>
          <c:val>
            <c:numRef>
              <c:f>Sheet1!$D$3:$D$7</c:f>
              <c:numCache>
                <c:formatCode>0.0</c:formatCode>
                <c:ptCount val="5"/>
                <c:pt idx="0">
                  <c:v>3.4049028978170099</c:v>
                </c:pt>
                <c:pt idx="1">
                  <c:v>2.8889732156025758</c:v>
                </c:pt>
                <c:pt idx="2">
                  <c:v>9.57690271642943</c:v>
                </c:pt>
                <c:pt idx="3">
                  <c:v>2.446807861679773</c:v>
                </c:pt>
                <c:pt idx="4">
                  <c:v>4.5260010462317268</c:v>
                </c:pt>
              </c:numCache>
            </c:numRef>
          </c:val>
          <c:extLst xmlns:c16r2="http://schemas.microsoft.com/office/drawing/2015/06/chart">
            <c:ext xmlns:c16="http://schemas.microsoft.com/office/drawing/2014/chart" uri="{C3380CC4-5D6E-409C-BE32-E72D297353CC}">
              <c16:uniqueId val="{00000001-001D-4DD9-95E6-97E4FEE5A577}"/>
            </c:ext>
          </c:extLst>
        </c:ser>
        <c:dLbls>
          <c:showLegendKey val="0"/>
          <c:showVal val="0"/>
          <c:showCatName val="0"/>
          <c:showSerName val="0"/>
          <c:showPercent val="0"/>
          <c:showBubbleSize val="0"/>
        </c:dLbls>
        <c:gapWidth val="34"/>
        <c:axId val="182725632"/>
        <c:axId val="192144512"/>
      </c:barChart>
      <c:catAx>
        <c:axId val="182725632"/>
        <c:scaling>
          <c:orientation val="maxMin"/>
        </c:scaling>
        <c:delete val="0"/>
        <c:axPos val="l"/>
        <c:title>
          <c:tx>
            <c:rich>
              <a:bodyPr rot="-5400000" spcFirstLastPara="1" vertOverflow="ellipsis" vert="horz" wrap="square" anchor="ctr" anchorCtr="1"/>
              <a:lstStyle/>
              <a:p>
                <a:pPr>
                  <a:defRPr sz="1600" b="0" i="0" u="none" strike="noStrike" kern="1200" baseline="0">
                    <a:solidFill>
                      <a:schemeClr val="tx2"/>
                    </a:solidFill>
                    <a:latin typeface="+mn-lt"/>
                    <a:ea typeface="+mn-ea"/>
                    <a:cs typeface="Helvetica" panose="020B0604020202020204" pitchFamily="34" charset="0"/>
                  </a:defRPr>
                </a:pPr>
                <a:r>
                  <a:rPr lang="en-US" sz="1600" b="0" i="0" baseline="0" dirty="0" err="1">
                    <a:effectLst/>
                    <a:latin typeface="+mn-lt"/>
                  </a:rPr>
                  <a:t>Izlietojuma</a:t>
                </a:r>
                <a:r>
                  <a:rPr lang="en-US" sz="1600" b="0" i="0" baseline="0" dirty="0">
                    <a:effectLst/>
                    <a:latin typeface="+mn-lt"/>
                  </a:rPr>
                  <a:t> </a:t>
                </a:r>
                <a:r>
                  <a:rPr lang="en-US" sz="1600" b="0" i="0" baseline="0" dirty="0" err="1">
                    <a:effectLst/>
                    <a:latin typeface="+mn-lt"/>
                  </a:rPr>
                  <a:t>sastāvdaļa</a:t>
                </a:r>
                <a:r>
                  <a:rPr lang="lv-LV" sz="1600" b="0" i="0" baseline="0" dirty="0">
                    <a:effectLst/>
                    <a:latin typeface="+mn-lt"/>
                  </a:rPr>
                  <a:t> un tās īpatsvars ekonomikā</a:t>
                </a:r>
                <a:endParaRPr lang="lv-LV" sz="1600" dirty="0">
                  <a:effectLst/>
                  <a:latin typeface="+mn-lt"/>
                </a:endParaRPr>
              </a:p>
            </c:rich>
          </c:tx>
          <c:layout>
            <c:manualLayout>
              <c:xMode val="edge"/>
              <c:yMode val="edge"/>
              <c:x val="8.1410873758116006E-3"/>
              <c:y val="9.3973166544951595E-2"/>
            </c:manualLayout>
          </c:layout>
          <c:overlay val="0"/>
          <c:spPr>
            <a:noFill/>
            <a:ln>
              <a:noFill/>
            </a:ln>
            <a:effectLst/>
          </c:spPr>
        </c:title>
        <c:numFmt formatCode="General" sourceLinked="1"/>
        <c:majorTickMark val="none"/>
        <c:minorTickMark val="none"/>
        <c:tickLblPos val="low"/>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Helvetica" panose="020B0604020202020204" pitchFamily="34" charset="0"/>
              </a:defRPr>
            </a:pPr>
            <a:endParaRPr lang="en-US"/>
          </a:p>
        </c:txPr>
        <c:crossAx val="192144512"/>
        <c:crosses val="autoZero"/>
        <c:auto val="1"/>
        <c:lblAlgn val="ctr"/>
        <c:lblOffset val="100"/>
        <c:noMultiLvlLbl val="0"/>
      </c:catAx>
      <c:valAx>
        <c:axId val="192144512"/>
        <c:scaling>
          <c:orientation val="minMax"/>
          <c:max val="20"/>
          <c:min val="0"/>
        </c:scaling>
        <c:delete val="0"/>
        <c:axPos val="t"/>
        <c:numFmt formatCode="0" sourceLinked="0"/>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400" b="0" i="0" u="none" strike="noStrike" kern="1200" baseline="0">
                <a:solidFill>
                  <a:schemeClr val="tx2"/>
                </a:solidFill>
                <a:latin typeface="Helvetica" panose="020B0604020202020204" pitchFamily="34" charset="0"/>
                <a:ea typeface="+mn-ea"/>
                <a:cs typeface="Helvetica" panose="020B0604020202020204" pitchFamily="34" charset="0"/>
              </a:defRPr>
            </a:pPr>
            <a:endParaRPr lang="en-US"/>
          </a:p>
        </c:txPr>
        <c:crossAx val="182725632"/>
        <c:crosses val="autoZero"/>
        <c:crossBetween val="between"/>
      </c:valAx>
      <c:spPr>
        <a:noFill/>
        <a:ln>
          <a:noFill/>
        </a:ln>
        <a:effectLst/>
      </c:spPr>
    </c:plotArea>
    <c:legend>
      <c:legendPos val="r"/>
      <c:layout>
        <c:manualLayout>
          <c:xMode val="edge"/>
          <c:yMode val="edge"/>
          <c:x val="0.81411377979404498"/>
          <c:y val="0.70835822119481695"/>
          <c:w val="0.16779491105278499"/>
          <c:h val="0.20848075907679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Helvetica" panose="020B0604020202020204" pitchFamily="34" charset="0"/>
            </a:defRPr>
          </a:pPr>
          <a:endParaRPr lang="en-US"/>
        </a:p>
      </c:txPr>
    </c:legend>
    <c:plotVisOnly val="1"/>
    <c:dispBlanksAs val="gap"/>
    <c:showDLblsOverMax val="0"/>
  </c:chart>
  <c:spPr>
    <a:noFill/>
    <a:ln>
      <a:noFill/>
    </a:ln>
    <a:effectLst/>
  </c:spPr>
  <c:txPr>
    <a:bodyPr/>
    <a:lstStyle/>
    <a:p>
      <a:pPr>
        <a:defRPr sz="1400" b="0">
          <a:solidFill>
            <a:schemeClr val="tx2"/>
          </a:solidFill>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244958709429599E-2"/>
          <c:y val="2.8148238893750802E-2"/>
          <c:w val="0.89879690047779104"/>
          <c:h val="0.74547230696620004"/>
        </c:manualLayout>
      </c:layout>
      <c:lineChart>
        <c:grouping val="standard"/>
        <c:varyColors val="0"/>
        <c:ser>
          <c:idx val="0"/>
          <c:order val="0"/>
          <c:tx>
            <c:strRef>
              <c:f>Sheet1!$B$1</c:f>
              <c:strCache>
                <c:ptCount val="1"/>
                <c:pt idx="0">
                  <c:v>Kredīti iekšzemes nefinanšu uzņēmumiem</c:v>
                </c:pt>
              </c:strCache>
            </c:strRef>
          </c:tx>
          <c:spPr>
            <a:ln w="28575" cap="rnd">
              <a:solidFill>
                <a:schemeClr val="accent1"/>
              </a:solidFill>
              <a:round/>
            </a:ln>
            <a:effectLst/>
          </c:spPr>
          <c:marker>
            <c:symbol val="none"/>
          </c:marker>
          <c:cat>
            <c:strRef>
              <c:f>Sheet1!$A$2:$A$21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 (aug.)</c:v>
                </c:pt>
              </c:strCache>
            </c:strRef>
          </c:cat>
          <c:val>
            <c:numRef>
              <c:f>Sheet1!$B$2:$B$21</c:f>
            </c:numRef>
          </c:val>
          <c:smooth val="0"/>
          <c:extLst xmlns:c16r2="http://schemas.microsoft.com/office/drawing/2015/06/chart">
            <c:ext xmlns:c16="http://schemas.microsoft.com/office/drawing/2014/chart" uri="{C3380CC4-5D6E-409C-BE32-E72D297353CC}">
              <c16:uniqueId val="{00000001-FD65-415B-A42F-58AD4857ACE1}"/>
            </c:ext>
          </c:extLst>
        </c:ser>
        <c:ser>
          <c:idx val="1"/>
          <c:order val="1"/>
          <c:tx>
            <c:strRef>
              <c:f>Sheet1!$C$1</c:f>
              <c:strCache>
                <c:ptCount val="1"/>
                <c:pt idx="0">
                  <c:v>Kredīti iekšzemes mājsaimniecībām</c:v>
                </c:pt>
              </c:strCache>
            </c:strRef>
          </c:tx>
          <c:spPr>
            <a:ln w="28575" cap="rnd">
              <a:solidFill>
                <a:schemeClr val="accent2"/>
              </a:solidFill>
              <a:round/>
            </a:ln>
            <a:effectLst/>
          </c:spPr>
          <c:marker>
            <c:symbol val="none"/>
          </c:marker>
          <c:cat>
            <c:strRef>
              <c:f>Sheet1!$A$2:$A$21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 (aug.)</c:v>
                </c:pt>
              </c:strCache>
            </c:strRef>
          </c:cat>
          <c:val>
            <c:numRef>
              <c:f>Sheet1!$C$2:$C$21</c:f>
            </c:numRef>
          </c:val>
          <c:smooth val="0"/>
          <c:extLst xmlns:c16r2="http://schemas.microsoft.com/office/drawing/2015/06/chart">
            <c:ext xmlns:c16="http://schemas.microsoft.com/office/drawing/2014/chart" uri="{C3380CC4-5D6E-409C-BE32-E72D297353CC}">
              <c16:uniqueId val="{00000004-FD65-415B-A42F-58AD4857ACE1}"/>
            </c:ext>
          </c:extLst>
        </c:ser>
        <c:ser>
          <c:idx val="2"/>
          <c:order val="2"/>
          <c:tx>
            <c:strRef>
              <c:f>Sheet1!$D$1</c:f>
              <c:strCache>
                <c:ptCount val="1"/>
                <c:pt idx="0">
                  <c:v>Iekšzemes aizņēmējiem izsniegtie kredīti kopā</c:v>
                </c:pt>
              </c:strCache>
            </c:strRef>
          </c:tx>
          <c:spPr>
            <a:ln w="38100" cap="rnd">
              <a:solidFill>
                <a:schemeClr val="accent1"/>
              </a:solidFill>
              <a:round/>
            </a:ln>
            <a:effectLst/>
          </c:spPr>
          <c:marker>
            <c:symbol val="none"/>
          </c:marker>
          <c:cat>
            <c:strRef>
              <c:f>Sheet1!$A$2:$A$21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 (aug.)</c:v>
                </c:pt>
              </c:strCache>
            </c:strRef>
          </c:cat>
          <c:val>
            <c:numRef>
              <c:f>Sheet1!$D$2:$D$21</c:f>
              <c:numCache>
                <c:formatCode>General</c:formatCode>
                <c:ptCount val="20"/>
                <c:pt idx="0">
                  <c:v>37.800000000000011</c:v>
                </c:pt>
                <c:pt idx="1">
                  <c:v>49.8</c:v>
                </c:pt>
                <c:pt idx="2">
                  <c:v>36.5</c:v>
                </c:pt>
                <c:pt idx="3">
                  <c:v>37.5</c:v>
                </c:pt>
                <c:pt idx="4">
                  <c:v>47</c:v>
                </c:pt>
                <c:pt idx="5">
                  <c:v>64.3</c:v>
                </c:pt>
                <c:pt idx="6">
                  <c:v>58.4</c:v>
                </c:pt>
                <c:pt idx="7">
                  <c:v>34.200000000000003</c:v>
                </c:pt>
                <c:pt idx="8">
                  <c:v>11.7</c:v>
                </c:pt>
                <c:pt idx="9">
                  <c:v>-7.3</c:v>
                </c:pt>
                <c:pt idx="10">
                  <c:v>-8.3000000000000007</c:v>
                </c:pt>
                <c:pt idx="11">
                  <c:v>-8.3000000000000007</c:v>
                </c:pt>
                <c:pt idx="12">
                  <c:v>-10.6</c:v>
                </c:pt>
                <c:pt idx="13">
                  <c:v>-6.4</c:v>
                </c:pt>
                <c:pt idx="14">
                  <c:v>-7.1</c:v>
                </c:pt>
                <c:pt idx="15">
                  <c:v>-1.8</c:v>
                </c:pt>
                <c:pt idx="16">
                  <c:v>3.6</c:v>
                </c:pt>
                <c:pt idx="17">
                  <c:v>2</c:v>
                </c:pt>
                <c:pt idx="18">
                  <c:v>1.2</c:v>
                </c:pt>
                <c:pt idx="19">
                  <c:v>2</c:v>
                </c:pt>
              </c:numCache>
            </c:numRef>
          </c:val>
          <c:smooth val="0"/>
          <c:extLst xmlns:c16r2="http://schemas.microsoft.com/office/drawing/2015/06/chart">
            <c:ext xmlns:c16="http://schemas.microsoft.com/office/drawing/2014/chart" uri="{C3380CC4-5D6E-409C-BE32-E72D297353CC}">
              <c16:uniqueId val="{00000007-FD65-415B-A42F-58AD4857ACE1}"/>
            </c:ext>
          </c:extLst>
        </c:ser>
        <c:ser>
          <c:idx val="3"/>
          <c:order val="3"/>
          <c:tx>
            <c:strRef>
              <c:f>Sheet1!$E$1</c:f>
              <c:strCache>
                <c:ptCount val="1"/>
                <c:pt idx="0">
                  <c:v>T.sk. nefinanšu uzņēmumiem</c:v>
                </c:pt>
              </c:strCache>
            </c:strRef>
          </c:tx>
          <c:spPr>
            <a:ln w="28575" cap="rnd">
              <a:solidFill>
                <a:schemeClr val="accent4"/>
              </a:solidFill>
              <a:prstDash val="sysDot"/>
              <a:round/>
            </a:ln>
            <a:effectLst/>
          </c:spPr>
          <c:marker>
            <c:symbol val="none"/>
          </c:marker>
          <c:cat>
            <c:strRef>
              <c:f>Sheet1!$A$2:$A$21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 (aug.)</c:v>
                </c:pt>
              </c:strCache>
            </c:strRef>
          </c:cat>
          <c:val>
            <c:numRef>
              <c:f>Sheet1!$E$2:$E$21</c:f>
              <c:numCache>
                <c:formatCode>General</c:formatCode>
                <c:ptCount val="20"/>
                <c:pt idx="0">
                  <c:v>32.6</c:v>
                </c:pt>
                <c:pt idx="1">
                  <c:v>49.7</c:v>
                </c:pt>
                <c:pt idx="2">
                  <c:v>27.2</c:v>
                </c:pt>
                <c:pt idx="3">
                  <c:v>25.6</c:v>
                </c:pt>
                <c:pt idx="4">
                  <c:v>35.1</c:v>
                </c:pt>
                <c:pt idx="5">
                  <c:v>47.5</c:v>
                </c:pt>
                <c:pt idx="6">
                  <c:v>52.5</c:v>
                </c:pt>
                <c:pt idx="7">
                  <c:v>36.300000000000011</c:v>
                </c:pt>
                <c:pt idx="8">
                  <c:v>16.899999999999999</c:v>
                </c:pt>
                <c:pt idx="9">
                  <c:v>-6.5</c:v>
                </c:pt>
                <c:pt idx="10">
                  <c:v>-8.2000000000000011</c:v>
                </c:pt>
                <c:pt idx="11">
                  <c:v>-7.7</c:v>
                </c:pt>
                <c:pt idx="12">
                  <c:v>-8.9</c:v>
                </c:pt>
                <c:pt idx="13">
                  <c:v>-5.6</c:v>
                </c:pt>
                <c:pt idx="14">
                  <c:v>-9.6</c:v>
                </c:pt>
                <c:pt idx="15">
                  <c:v>-1.6</c:v>
                </c:pt>
                <c:pt idx="16">
                  <c:v>2.2000000000000002</c:v>
                </c:pt>
                <c:pt idx="17">
                  <c:v>1.1000000000000001</c:v>
                </c:pt>
                <c:pt idx="18">
                  <c:v>0.9</c:v>
                </c:pt>
                <c:pt idx="19">
                  <c:v>3.5</c:v>
                </c:pt>
              </c:numCache>
            </c:numRef>
          </c:val>
          <c:smooth val="0"/>
          <c:extLst xmlns:c16r2="http://schemas.microsoft.com/office/drawing/2015/06/chart">
            <c:ext xmlns:c16="http://schemas.microsoft.com/office/drawing/2014/chart" uri="{C3380CC4-5D6E-409C-BE32-E72D297353CC}">
              <c16:uniqueId val="{00000000-77EF-45C9-A6D0-2E227F479946}"/>
            </c:ext>
          </c:extLst>
        </c:ser>
        <c:ser>
          <c:idx val="4"/>
          <c:order val="4"/>
          <c:tx>
            <c:strRef>
              <c:f>Sheet1!$F$1</c:f>
              <c:strCache>
                <c:ptCount val="1"/>
                <c:pt idx="0">
                  <c:v>Mājsaimniecībām</c:v>
                </c:pt>
              </c:strCache>
            </c:strRef>
          </c:tx>
          <c:spPr>
            <a:ln w="28575" cap="rnd">
              <a:solidFill>
                <a:srgbClr val="00B050"/>
              </a:solidFill>
              <a:prstDash val="sysDot"/>
              <a:round/>
            </a:ln>
            <a:effectLst/>
          </c:spPr>
          <c:marker>
            <c:symbol val="none"/>
          </c:marker>
          <c:cat>
            <c:strRef>
              <c:f>Sheet1!$A$2:$A$21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 (aug.)</c:v>
                </c:pt>
              </c:strCache>
            </c:strRef>
          </c:cat>
          <c:val>
            <c:numRef>
              <c:f>Sheet1!$F$2:$F$21</c:f>
              <c:numCache>
                <c:formatCode>General</c:formatCode>
                <c:ptCount val="20"/>
                <c:pt idx="0">
                  <c:v>68.2</c:v>
                </c:pt>
                <c:pt idx="1">
                  <c:v>50.6</c:v>
                </c:pt>
                <c:pt idx="2">
                  <c:v>79.599999999999994</c:v>
                </c:pt>
                <c:pt idx="3">
                  <c:v>76.3</c:v>
                </c:pt>
                <c:pt idx="4">
                  <c:v>74.8</c:v>
                </c:pt>
                <c:pt idx="5">
                  <c:v>84.2</c:v>
                </c:pt>
                <c:pt idx="6">
                  <c:v>75.5</c:v>
                </c:pt>
                <c:pt idx="7">
                  <c:v>39.200000000000003</c:v>
                </c:pt>
                <c:pt idx="8">
                  <c:v>6.9</c:v>
                </c:pt>
                <c:pt idx="9">
                  <c:v>-4.9000000000000004</c:v>
                </c:pt>
                <c:pt idx="10">
                  <c:v>-5.7</c:v>
                </c:pt>
                <c:pt idx="11">
                  <c:v>-7.7</c:v>
                </c:pt>
                <c:pt idx="12">
                  <c:v>-12.6</c:v>
                </c:pt>
                <c:pt idx="13">
                  <c:v>-8.2000000000000011</c:v>
                </c:pt>
                <c:pt idx="14">
                  <c:v>-7.1</c:v>
                </c:pt>
                <c:pt idx="15">
                  <c:v>-4.0999999999999996</c:v>
                </c:pt>
                <c:pt idx="16">
                  <c:v>-1.5</c:v>
                </c:pt>
                <c:pt idx="17">
                  <c:v>-1</c:v>
                </c:pt>
                <c:pt idx="18">
                  <c:v>0.1</c:v>
                </c:pt>
                <c:pt idx="19">
                  <c:v>0.8</c:v>
                </c:pt>
              </c:numCache>
            </c:numRef>
          </c:val>
          <c:smooth val="0"/>
          <c:extLst xmlns:c16r2="http://schemas.microsoft.com/office/drawing/2015/06/chart">
            <c:ext xmlns:c16="http://schemas.microsoft.com/office/drawing/2014/chart" uri="{C3380CC4-5D6E-409C-BE32-E72D297353CC}">
              <c16:uniqueId val="{00000001-77EF-45C9-A6D0-2E227F479946}"/>
            </c:ext>
          </c:extLst>
        </c:ser>
        <c:dLbls>
          <c:showLegendKey val="0"/>
          <c:showVal val="0"/>
          <c:showCatName val="0"/>
          <c:showSerName val="0"/>
          <c:showPercent val="0"/>
          <c:showBubbleSize val="0"/>
        </c:dLbls>
        <c:marker val="1"/>
        <c:smooth val="0"/>
        <c:axId val="97329152"/>
        <c:axId val="124977536"/>
      </c:lineChart>
      <c:catAx>
        <c:axId val="97329152"/>
        <c:scaling>
          <c:orientation val="minMax"/>
        </c:scaling>
        <c:delete val="0"/>
        <c:axPos val="b"/>
        <c:numFmt formatCode="General" sourceLinked="0"/>
        <c:majorTickMark val="none"/>
        <c:minorTickMark val="none"/>
        <c:tickLblPos val="low"/>
        <c:spPr>
          <a:noFill/>
          <a:ln w="9525" cap="flat" cmpd="sng" algn="ctr">
            <a:solidFill>
              <a:schemeClr val="bg1">
                <a:lumMod val="75000"/>
              </a:schemeClr>
            </a:solidFill>
            <a:round/>
          </a:ln>
          <a:effectLst/>
        </c:spPr>
        <c:txPr>
          <a:bodyPr rot="-5400000" spcFirstLastPara="1" vertOverflow="ellipsis" wrap="square" anchor="ctr" anchorCtr="1"/>
          <a:lstStyle/>
          <a:p>
            <a:pPr>
              <a:defRPr sz="1600" b="0" i="0" u="none" strike="noStrike" kern="1200" baseline="0">
                <a:solidFill>
                  <a:schemeClr val="tx2"/>
                </a:solidFill>
                <a:latin typeface="+mn-lt"/>
                <a:ea typeface="+mn-ea"/>
                <a:cs typeface="+mn-cs"/>
              </a:defRPr>
            </a:pPr>
            <a:endParaRPr lang="en-US"/>
          </a:p>
        </c:txPr>
        <c:crossAx val="124977536"/>
        <c:crosses val="autoZero"/>
        <c:auto val="1"/>
        <c:lblAlgn val="ctr"/>
        <c:lblOffset val="100"/>
        <c:tickMarkSkip val="12"/>
        <c:noMultiLvlLbl val="0"/>
      </c:catAx>
      <c:valAx>
        <c:axId val="124977536"/>
        <c:scaling>
          <c:orientation val="minMax"/>
        </c:scaling>
        <c:delete val="0"/>
        <c:axPos val="l"/>
        <c:numFmt formatCode="#,##0" sourceLinked="0"/>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97329152"/>
        <c:crosses val="autoZero"/>
        <c:crossBetween val="between"/>
      </c:valAx>
      <c:spPr>
        <a:noFill/>
        <a:ln>
          <a:noFill/>
        </a:ln>
        <a:effectLst/>
      </c:spPr>
    </c:plotArea>
    <c:legend>
      <c:legendPos val="b"/>
      <c:layout>
        <c:manualLayout>
          <c:xMode val="edge"/>
          <c:yMode val="edge"/>
          <c:x val="1.32680343827407E-2"/>
          <c:y val="0.91500602058153202"/>
          <c:w val="0.89999998247102198"/>
          <c:h val="6.7821293184404205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b="0">
          <a:solidFill>
            <a:schemeClr val="tx2"/>
          </a:solidFill>
        </a:defRPr>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724995267305811E-2"/>
          <c:y val="3.6634958468020444E-2"/>
          <c:w val="0.92128255208945553"/>
          <c:h val="0.75252916315010998"/>
        </c:manualLayout>
      </c:layout>
      <c:barChart>
        <c:barDir val="col"/>
        <c:grouping val="stacked"/>
        <c:varyColors val="0"/>
        <c:ser>
          <c:idx val="0"/>
          <c:order val="0"/>
          <c:tx>
            <c:strRef>
              <c:f>Sheet1!$B$1</c:f>
              <c:strCache>
                <c:ptCount val="1"/>
                <c:pt idx="0">
                  <c:v>Valsts budžetā</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Pt>
            <c:idx val="3"/>
            <c:invertIfNegative val="0"/>
            <c:bubble3D val="0"/>
            <c:extLst xmlns:c16r2="http://schemas.microsoft.com/office/drawing/2015/06/chart">
              <c:ext xmlns:c16="http://schemas.microsoft.com/office/drawing/2014/chart" uri="{C3380CC4-5D6E-409C-BE32-E72D297353CC}">
                <c16:uniqueId val="{00000000-4606-4B12-B5AD-6801AE11640F}"/>
              </c:ext>
            </c:extLst>
          </c:dPt>
          <c:dPt>
            <c:idx val="4"/>
            <c:invertIfNegative val="0"/>
            <c:bubble3D val="0"/>
            <c:extLst xmlns:c16r2="http://schemas.microsoft.com/office/drawing/2015/06/chart">
              <c:ext xmlns:c16="http://schemas.microsoft.com/office/drawing/2014/chart" uri="{C3380CC4-5D6E-409C-BE32-E72D297353CC}">
                <c16:uniqueId val="{00000001-4606-4B12-B5AD-6801AE11640F}"/>
              </c:ext>
            </c:extLst>
          </c:dPt>
          <c:dPt>
            <c:idx val="5"/>
            <c:invertIfNegative val="0"/>
            <c:bubble3D val="0"/>
            <c:extLst xmlns:c16r2="http://schemas.microsoft.com/office/drawing/2015/06/chart">
              <c:ext xmlns:c16="http://schemas.microsoft.com/office/drawing/2014/chart" uri="{C3380CC4-5D6E-409C-BE32-E72D297353CC}">
                <c16:uniqueId val="{00000002-4606-4B12-B5AD-6801AE11640F}"/>
              </c:ext>
            </c:extLst>
          </c:dPt>
          <c:dPt>
            <c:idx val="6"/>
            <c:invertIfNegative val="0"/>
            <c:bubble3D val="0"/>
            <c:extLst xmlns:c16r2="http://schemas.microsoft.com/office/drawing/2015/06/chart">
              <c:ext xmlns:c16="http://schemas.microsoft.com/office/drawing/2014/chart" uri="{C3380CC4-5D6E-409C-BE32-E72D297353CC}">
                <c16:uniqueId val="{00000003-4606-4B12-B5AD-6801AE11640F}"/>
              </c:ext>
            </c:extLst>
          </c:dPt>
          <c:dLbls>
            <c:numFmt formatCode="#,##0.0" sourceLinked="0"/>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Sheet1!$A$7:$A$14</c:f>
              <c:numCache>
                <c:formatCode>General</c:formatCode>
                <c:ptCount val="8"/>
                <c:pt idx="0">
                  <c:v>2015</c:v>
                </c:pt>
                <c:pt idx="1">
                  <c:v>2016</c:v>
                </c:pt>
                <c:pt idx="2">
                  <c:v>2017</c:v>
                </c:pt>
                <c:pt idx="3">
                  <c:v>2018</c:v>
                </c:pt>
                <c:pt idx="4">
                  <c:v>2019</c:v>
                </c:pt>
                <c:pt idx="5">
                  <c:v>2020</c:v>
                </c:pt>
                <c:pt idx="6">
                  <c:v>2021</c:v>
                </c:pt>
                <c:pt idx="7">
                  <c:v>2022</c:v>
                </c:pt>
              </c:numCache>
            </c:numRef>
          </c:cat>
          <c:val>
            <c:numRef>
              <c:f>Sheet1!$B$7:$B$14</c:f>
              <c:numCache>
                <c:formatCode>General</c:formatCode>
                <c:ptCount val="8"/>
                <c:pt idx="0">
                  <c:v>5639.8490338700003</c:v>
                </c:pt>
                <c:pt idx="1">
                  <c:v>5950.5926721799997</c:v>
                </c:pt>
                <c:pt idx="2">
                  <c:v>6418.1836033899999</c:v>
                </c:pt>
                <c:pt idx="3">
                  <c:v>7025.9619739999998</c:v>
                </c:pt>
                <c:pt idx="4">
                  <c:v>7387.1460939999997</c:v>
                </c:pt>
                <c:pt idx="5">
                  <c:v>8027.2</c:v>
                </c:pt>
                <c:pt idx="6">
                  <c:v>8495.2999999999993</c:v>
                </c:pt>
                <c:pt idx="7">
                  <c:v>8932.2000000000007</c:v>
                </c:pt>
              </c:numCache>
            </c:numRef>
          </c:val>
          <c:extLst xmlns:c16r2="http://schemas.microsoft.com/office/drawing/2015/06/chart">
            <c:ext xmlns:c16="http://schemas.microsoft.com/office/drawing/2014/chart" uri="{C3380CC4-5D6E-409C-BE32-E72D297353CC}">
              <c16:uniqueId val="{00000004-4606-4B12-B5AD-6801AE11640F}"/>
            </c:ext>
          </c:extLst>
        </c:ser>
        <c:ser>
          <c:idx val="1"/>
          <c:order val="1"/>
          <c:tx>
            <c:strRef>
              <c:f>Sheet1!$C$1</c:f>
              <c:strCache>
                <c:ptCount val="1"/>
                <c:pt idx="0">
                  <c:v>Pašvaldību budžetā</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numFmt formatCode="#,##0.0" sourceLinked="0"/>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Sheet1!$A$7:$A$14</c:f>
              <c:numCache>
                <c:formatCode>General</c:formatCode>
                <c:ptCount val="8"/>
                <c:pt idx="0">
                  <c:v>2015</c:v>
                </c:pt>
                <c:pt idx="1">
                  <c:v>2016</c:v>
                </c:pt>
                <c:pt idx="2">
                  <c:v>2017</c:v>
                </c:pt>
                <c:pt idx="3">
                  <c:v>2018</c:v>
                </c:pt>
                <c:pt idx="4">
                  <c:v>2019</c:v>
                </c:pt>
                <c:pt idx="5">
                  <c:v>2020</c:v>
                </c:pt>
                <c:pt idx="6">
                  <c:v>2021</c:v>
                </c:pt>
                <c:pt idx="7">
                  <c:v>2022</c:v>
                </c:pt>
              </c:numCache>
            </c:numRef>
          </c:cat>
          <c:val>
            <c:numRef>
              <c:f>Sheet1!$C$7:$C$14</c:f>
              <c:numCache>
                <c:formatCode>General</c:formatCode>
                <c:ptCount val="8"/>
                <c:pt idx="0">
                  <c:v>1362.77745</c:v>
                </c:pt>
                <c:pt idx="1">
                  <c:v>1469.0021650000001</c:v>
                </c:pt>
                <c:pt idx="2">
                  <c:v>1597.09691</c:v>
                </c:pt>
                <c:pt idx="3">
                  <c:v>1631.7764790000001</c:v>
                </c:pt>
                <c:pt idx="4">
                  <c:v>1693.5208</c:v>
                </c:pt>
                <c:pt idx="5">
                  <c:v>1653.7</c:v>
                </c:pt>
                <c:pt idx="6">
                  <c:v>1725.5</c:v>
                </c:pt>
                <c:pt idx="7">
                  <c:v>1800.4</c:v>
                </c:pt>
              </c:numCache>
            </c:numRef>
          </c:val>
          <c:extLst xmlns:c16r2="http://schemas.microsoft.com/office/drawing/2015/06/chart">
            <c:ext xmlns:c16="http://schemas.microsoft.com/office/drawing/2014/chart" uri="{C3380CC4-5D6E-409C-BE32-E72D297353CC}">
              <c16:uniqueId val="{00000005-4606-4B12-B5AD-6801AE11640F}"/>
            </c:ext>
          </c:extLst>
        </c:ser>
        <c:dLbls>
          <c:showLegendKey val="0"/>
          <c:showVal val="0"/>
          <c:showCatName val="0"/>
          <c:showSerName val="0"/>
          <c:showPercent val="0"/>
          <c:showBubbleSize val="0"/>
        </c:dLbls>
        <c:gapWidth val="90"/>
        <c:overlap val="100"/>
        <c:axId val="100791808"/>
        <c:axId val="100793344"/>
      </c:barChart>
      <c:lineChart>
        <c:grouping val="standard"/>
        <c:varyColors val="0"/>
        <c:ser>
          <c:idx val="2"/>
          <c:order val="2"/>
          <c:tx>
            <c:strRef>
              <c:f>Sheet1!$D$1</c:f>
              <c:strCache>
                <c:ptCount val="1"/>
                <c:pt idx="0">
                  <c:v>Visp. valdības budžeta nodokļu ieņēmumi, % no IKP</c:v>
                </c:pt>
              </c:strCache>
            </c:strRef>
          </c:tx>
          <c:spPr>
            <a:ln w="31750" cap="rnd">
              <a:solidFill>
                <a:schemeClr val="accent5"/>
              </a:solidFill>
              <a:round/>
            </a:ln>
            <a:effectLst>
              <a:outerShdw blurRad="40000" dist="23000" dir="5400000" rotWithShape="0">
                <a:srgbClr val="000000">
                  <a:alpha val="35000"/>
                </a:srgbClr>
              </a:outerShdw>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Sheet1!$A$6:$A$13</c:f>
              <c:numCache>
                <c:formatCode>General</c:formatCode>
                <c:ptCount val="8"/>
                <c:pt idx="0">
                  <c:v>2014</c:v>
                </c:pt>
                <c:pt idx="1">
                  <c:v>2015</c:v>
                </c:pt>
                <c:pt idx="2">
                  <c:v>2016</c:v>
                </c:pt>
                <c:pt idx="3">
                  <c:v>2017</c:v>
                </c:pt>
                <c:pt idx="4">
                  <c:v>2018</c:v>
                </c:pt>
                <c:pt idx="5">
                  <c:v>2019</c:v>
                </c:pt>
                <c:pt idx="6">
                  <c:v>2020</c:v>
                </c:pt>
                <c:pt idx="7">
                  <c:v>2021</c:v>
                </c:pt>
              </c:numCache>
            </c:numRef>
          </c:cat>
          <c:val>
            <c:numRef>
              <c:f>Sheet1!$D$7:$D$14</c:f>
              <c:numCache>
                <c:formatCode>0.000</c:formatCode>
                <c:ptCount val="8"/>
                <c:pt idx="0">
                  <c:v>0.30395680583860651</c:v>
                </c:pt>
                <c:pt idx="1">
                  <c:v>0.31435151681978857</c:v>
                </c:pt>
                <c:pt idx="2">
                  <c:v>0.31360024556602112</c:v>
                </c:pt>
                <c:pt idx="3">
                  <c:v>0.30955286969124152</c:v>
                </c:pt>
                <c:pt idx="4">
                  <c:v>0.30281607235441854</c:v>
                </c:pt>
                <c:pt idx="5">
                  <c:v>0.30479294631732018</c:v>
                </c:pt>
                <c:pt idx="6">
                  <c:v>0.30470847785491828</c:v>
                </c:pt>
                <c:pt idx="7">
                  <c:v>0.30331815003737395</c:v>
                </c:pt>
              </c:numCache>
            </c:numRef>
          </c:val>
          <c:smooth val="0"/>
          <c:extLst xmlns:c16r2="http://schemas.microsoft.com/office/drawing/2015/06/chart">
            <c:ext xmlns:c16="http://schemas.microsoft.com/office/drawing/2014/chart" uri="{C3380CC4-5D6E-409C-BE32-E72D297353CC}">
              <c16:uniqueId val="{00000006-4606-4B12-B5AD-6801AE11640F}"/>
            </c:ext>
          </c:extLst>
        </c:ser>
        <c:dLbls>
          <c:showLegendKey val="0"/>
          <c:showVal val="0"/>
          <c:showCatName val="0"/>
          <c:showSerName val="0"/>
          <c:showPercent val="0"/>
          <c:showBubbleSize val="0"/>
        </c:dLbls>
        <c:marker val="1"/>
        <c:smooth val="0"/>
        <c:axId val="100899072"/>
        <c:axId val="100897536"/>
      </c:lineChart>
      <c:catAx>
        <c:axId val="10079180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00793344"/>
        <c:crosses val="autoZero"/>
        <c:auto val="1"/>
        <c:lblAlgn val="ctr"/>
        <c:lblOffset val="100"/>
        <c:noMultiLvlLbl val="0"/>
      </c:catAx>
      <c:valAx>
        <c:axId val="100793344"/>
        <c:scaling>
          <c:orientation val="minMax"/>
          <c:max val="11000"/>
          <c:min val="4000"/>
        </c:scaling>
        <c:delete val="0"/>
        <c:axPos val="l"/>
        <c:majorGridlines>
          <c:spPr>
            <a:ln w="9525" cap="flat" cmpd="sng" algn="ctr">
              <a:solidFill>
                <a:schemeClr val="tx2">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00791808"/>
        <c:crosses val="autoZero"/>
        <c:crossBetween val="between"/>
      </c:valAx>
      <c:valAx>
        <c:axId val="100897536"/>
        <c:scaling>
          <c:orientation val="minMax"/>
          <c:max val="0.32000000000000006"/>
          <c:min val="0"/>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00899072"/>
        <c:crosses val="max"/>
        <c:crossBetween val="between"/>
        <c:majorUnit val="4.0000000000000008E-2"/>
      </c:valAx>
      <c:catAx>
        <c:axId val="100899072"/>
        <c:scaling>
          <c:orientation val="minMax"/>
        </c:scaling>
        <c:delete val="1"/>
        <c:axPos val="b"/>
        <c:numFmt formatCode="General" sourceLinked="1"/>
        <c:majorTickMark val="none"/>
        <c:minorTickMark val="none"/>
        <c:tickLblPos val="nextTo"/>
        <c:crossAx val="100897536"/>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309638175450909"/>
          <c:y val="6.3177882725883969E-2"/>
          <c:w val="0.84448303806724656"/>
          <c:h val="0.74605700359860239"/>
        </c:manualLayout>
      </c:layout>
      <c:barChart>
        <c:barDir val="col"/>
        <c:grouping val="stacked"/>
        <c:varyColors val="0"/>
        <c:ser>
          <c:idx val="0"/>
          <c:order val="0"/>
          <c:tx>
            <c:strRef>
              <c:f>Sheet1!$B$1</c:f>
              <c:strCache>
                <c:ptCount val="1"/>
                <c:pt idx="0">
                  <c:v>Speciālais budžets</c:v>
                </c:pt>
              </c:strCache>
            </c:strRef>
          </c:tx>
          <c:spPr>
            <a:solidFill>
              <a:schemeClr val="accent6"/>
            </a:solidFill>
            <a:ln>
              <a:noFill/>
            </a:ln>
            <a:effectLst/>
          </c:spPr>
          <c:invertIfNegative val="0"/>
          <c:dLbls>
            <c:dLbl>
              <c:idx val="0"/>
              <c:layout/>
              <c:tx>
                <c:rich>
                  <a:bodyPr/>
                  <a:lstStyle/>
                  <a:p>
                    <a:fld id="{955488A2-110A-43B3-89C7-48F74BE89C01}" type="VALUE">
                      <a:rPr lang="en-US"/>
                      <a:pPr/>
                      <a:t>[VALUE]</a:t>
                    </a:fld>
                    <a:endParaRPr lang="lv-LV"/>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0345-482D-8B37-E7A8E90556FB}"/>
                </c:ext>
              </c:extLst>
            </c:dLbl>
            <c:dLbl>
              <c:idx val="1"/>
              <c:layout/>
              <c:tx>
                <c:rich>
                  <a:bodyPr/>
                  <a:lstStyle/>
                  <a:p>
                    <a:fld id="{32E89E41-8D20-4040-AB64-07E5CB9B635D}" type="VALUE">
                      <a:rPr lang="en-US"/>
                      <a:pPr/>
                      <a:t>[VALUE]</a:t>
                    </a:fld>
                    <a:endParaRPr lang="lv-LV"/>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2-0345-482D-8B37-E7A8E90556F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2019 plāns</c:v>
                </c:pt>
                <c:pt idx="1">
                  <c:v>2020 projekts</c:v>
                </c:pt>
              </c:strCache>
            </c:strRef>
          </c:cat>
          <c:val>
            <c:numRef>
              <c:f>Sheet1!$B$2:$B$3</c:f>
              <c:numCache>
                <c:formatCode>#\ ##0.0</c:formatCode>
                <c:ptCount val="2"/>
                <c:pt idx="0">
                  <c:v>2765.726756</c:v>
                </c:pt>
                <c:pt idx="1">
                  <c:v>2976.973023</c:v>
                </c:pt>
              </c:numCache>
            </c:numRef>
          </c:val>
          <c:extLst xmlns:c16r2="http://schemas.microsoft.com/office/drawing/2015/06/chart">
            <c:ext xmlns:c16="http://schemas.microsoft.com/office/drawing/2014/chart" uri="{C3380CC4-5D6E-409C-BE32-E72D297353CC}">
              <c16:uniqueId val="{00000000-2237-45AB-B271-26EEF5986384}"/>
            </c:ext>
          </c:extLst>
        </c:ser>
        <c:ser>
          <c:idx val="1"/>
          <c:order val="1"/>
          <c:tx>
            <c:strRef>
              <c:f>Sheet1!$C$1</c:f>
              <c:strCache>
                <c:ptCount val="1"/>
                <c:pt idx="0">
                  <c:v>Pamatbudžeta ES bloks</c:v>
                </c:pt>
              </c:strCache>
            </c:strRef>
          </c:tx>
          <c:spPr>
            <a:solidFill>
              <a:schemeClr val="accent5"/>
            </a:solidFill>
            <a:ln>
              <a:noFill/>
            </a:ln>
            <a:effectLst/>
          </c:spPr>
          <c:invertIfNegative val="0"/>
          <c:dLbls>
            <c:dLbl>
              <c:idx val="1"/>
              <c:layout/>
              <c:tx>
                <c:rich>
                  <a:bodyPr/>
                  <a:lstStyle/>
                  <a:p>
                    <a:fld id="{737A1B43-B2A1-45D6-A8CE-610FE3AB3878}" type="VALUE">
                      <a:rPr lang="en-US"/>
                      <a:pPr/>
                      <a:t>[VALUE]</a:t>
                    </a:fld>
                    <a:endParaRPr lang="lv-LV"/>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0345-482D-8B37-E7A8E90556F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2019 plāns</c:v>
                </c:pt>
                <c:pt idx="1">
                  <c:v>2020 projekts</c:v>
                </c:pt>
              </c:strCache>
            </c:strRef>
          </c:cat>
          <c:val>
            <c:numRef>
              <c:f>Sheet1!$C$2:$C$3</c:f>
              <c:numCache>
                <c:formatCode>#\ ##0.0</c:formatCode>
                <c:ptCount val="2"/>
                <c:pt idx="0">
                  <c:v>1371.8288680000001</c:v>
                </c:pt>
                <c:pt idx="1">
                  <c:v>1446.6489650000001</c:v>
                </c:pt>
              </c:numCache>
            </c:numRef>
          </c:val>
          <c:extLst xmlns:c16r2="http://schemas.microsoft.com/office/drawing/2015/06/chart">
            <c:ext xmlns:c16="http://schemas.microsoft.com/office/drawing/2014/chart" uri="{C3380CC4-5D6E-409C-BE32-E72D297353CC}">
              <c16:uniqueId val="{00000001-2237-45AB-B271-26EEF5986384}"/>
            </c:ext>
          </c:extLst>
        </c:ser>
        <c:ser>
          <c:idx val="2"/>
          <c:order val="2"/>
          <c:tx>
            <c:strRef>
              <c:f>Sheet1!$D$1</c:f>
              <c:strCache>
                <c:ptCount val="1"/>
                <c:pt idx="0">
                  <c:v>Pamatbudžeta pamatfunkcijas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2019 plāns</c:v>
                </c:pt>
                <c:pt idx="1">
                  <c:v>2020 projekts</c:v>
                </c:pt>
              </c:strCache>
            </c:strRef>
          </c:cat>
          <c:val>
            <c:numRef>
              <c:f>Sheet1!$D$2:$D$3</c:f>
              <c:numCache>
                <c:formatCode>#\ ##0.0</c:formatCode>
                <c:ptCount val="2"/>
                <c:pt idx="0">
                  <c:v>5253.9373219999998</c:v>
                </c:pt>
                <c:pt idx="1">
                  <c:v>5578.0192569999999</c:v>
                </c:pt>
              </c:numCache>
            </c:numRef>
          </c:val>
          <c:extLst xmlns:c16r2="http://schemas.microsoft.com/office/drawing/2015/06/chart">
            <c:ext xmlns:c16="http://schemas.microsoft.com/office/drawing/2014/chart" uri="{C3380CC4-5D6E-409C-BE32-E72D297353CC}">
              <c16:uniqueId val="{00000002-2237-45AB-B271-26EEF5986384}"/>
            </c:ext>
          </c:extLst>
        </c:ser>
        <c:dLbls>
          <c:showLegendKey val="0"/>
          <c:showVal val="0"/>
          <c:showCatName val="0"/>
          <c:showSerName val="0"/>
          <c:showPercent val="0"/>
          <c:showBubbleSize val="0"/>
        </c:dLbls>
        <c:gapWidth val="150"/>
        <c:overlap val="100"/>
        <c:axId val="143158656"/>
        <c:axId val="143193216"/>
      </c:barChart>
      <c:catAx>
        <c:axId val="143158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43193216"/>
        <c:crosses val="autoZero"/>
        <c:auto val="1"/>
        <c:lblAlgn val="ctr"/>
        <c:lblOffset val="100"/>
        <c:noMultiLvlLbl val="0"/>
      </c:catAx>
      <c:valAx>
        <c:axId val="143193216"/>
        <c:scaling>
          <c:orientation val="minMax"/>
          <c:max val="10000"/>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43158656"/>
        <c:crosses val="autoZero"/>
        <c:crossBetween val="between"/>
      </c:valAx>
      <c:spPr>
        <a:noFill/>
        <a:ln>
          <a:noFill/>
        </a:ln>
        <a:effectLst/>
      </c:spPr>
    </c:plotArea>
    <c:legend>
      <c:legendPos val="b"/>
      <c:layout>
        <c:manualLayout>
          <c:xMode val="edge"/>
          <c:yMode val="edge"/>
          <c:x val="4.1247307565146149E-2"/>
          <c:y val="0.87688467822609817"/>
          <c:w val="0.95273621489747118"/>
          <c:h val="0.1077485286582219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Sheet1!$G$2</c:f>
              <c:strCache>
                <c:ptCount val="1"/>
                <c:pt idx="0">
                  <c:v> Neto ienākuma izmaiņas mēnesī 2019.gads pret 2018.gadu</c:v>
                </c:pt>
              </c:strCache>
            </c:strRef>
          </c:tx>
          <c:spPr>
            <a:ln w="22225" cap="rnd" cmpd="sng" algn="ctr">
              <a:solidFill>
                <a:schemeClr val="accent6"/>
              </a:solidFill>
              <a:round/>
            </a:ln>
            <a:effectLst/>
          </c:spPr>
          <c:marker>
            <c:symbol val="none"/>
          </c:marker>
          <c:dLbls>
            <c:dLbl>
              <c:idx val="18"/>
              <c:layout>
                <c:manualLayout>
                  <c:x val="-2.8806584362139918E-2"/>
                  <c:y val="-3.5206299210852186E-2"/>
                </c:manualLayout>
              </c:layout>
              <c:tx>
                <c:rich>
                  <a:bodyPr/>
                  <a:lstStyle/>
                  <a:p>
                    <a:r>
                      <a:rPr lang="en-US"/>
                      <a:t>6,97</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D227-4A0F-BA55-CC77D0BF91EC}"/>
                </c:ext>
              </c:extLst>
            </c:dLbl>
            <c:dLbl>
              <c:idx val="115"/>
              <c:layout>
                <c:manualLayout>
                  <c:x val="-0.12086241534622987"/>
                  <c:y val="-5.314404726625858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227-4A0F-BA55-CC77D0BF91E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Sheet1!$F$3:$F$126</c:f>
              <c:numCache>
                <c:formatCode>General</c:formatCode>
                <c:ptCount val="124"/>
                <c:pt idx="0">
                  <c:v>600</c:v>
                </c:pt>
                <c:pt idx="1">
                  <c:v>1200</c:v>
                </c:pt>
                <c:pt idx="2">
                  <c:v>1800</c:v>
                </c:pt>
                <c:pt idx="3">
                  <c:v>2400</c:v>
                </c:pt>
                <c:pt idx="4">
                  <c:v>3000</c:v>
                </c:pt>
                <c:pt idx="5">
                  <c:v>3600</c:v>
                </c:pt>
                <c:pt idx="6">
                  <c:v>4200</c:v>
                </c:pt>
                <c:pt idx="7">
                  <c:v>4800</c:v>
                </c:pt>
                <c:pt idx="8">
                  <c:v>5400</c:v>
                </c:pt>
                <c:pt idx="9">
                  <c:v>6000</c:v>
                </c:pt>
                <c:pt idx="10">
                  <c:v>6600</c:v>
                </c:pt>
                <c:pt idx="11">
                  <c:v>7200</c:v>
                </c:pt>
                <c:pt idx="12">
                  <c:v>7800</c:v>
                </c:pt>
                <c:pt idx="13">
                  <c:v>8400</c:v>
                </c:pt>
                <c:pt idx="14">
                  <c:v>9000</c:v>
                </c:pt>
                <c:pt idx="15">
                  <c:v>9600</c:v>
                </c:pt>
                <c:pt idx="16">
                  <c:v>10200</c:v>
                </c:pt>
                <c:pt idx="17">
                  <c:v>10800</c:v>
                </c:pt>
                <c:pt idx="18">
                  <c:v>11400</c:v>
                </c:pt>
                <c:pt idx="19">
                  <c:v>12000</c:v>
                </c:pt>
                <c:pt idx="20">
                  <c:v>12600</c:v>
                </c:pt>
                <c:pt idx="21">
                  <c:v>13200</c:v>
                </c:pt>
                <c:pt idx="22">
                  <c:v>13800</c:v>
                </c:pt>
                <c:pt idx="23">
                  <c:v>14400</c:v>
                </c:pt>
                <c:pt idx="24">
                  <c:v>15000</c:v>
                </c:pt>
                <c:pt idx="25">
                  <c:v>15600</c:v>
                </c:pt>
                <c:pt idx="26">
                  <c:v>16200</c:v>
                </c:pt>
                <c:pt idx="27">
                  <c:v>16800</c:v>
                </c:pt>
                <c:pt idx="28">
                  <c:v>17400</c:v>
                </c:pt>
                <c:pt idx="29">
                  <c:v>18000</c:v>
                </c:pt>
                <c:pt idx="30">
                  <c:v>18600</c:v>
                </c:pt>
                <c:pt idx="31">
                  <c:v>19200</c:v>
                </c:pt>
                <c:pt idx="32">
                  <c:v>19800</c:v>
                </c:pt>
                <c:pt idx="33">
                  <c:v>20004</c:v>
                </c:pt>
                <c:pt idx="34">
                  <c:v>20400</c:v>
                </c:pt>
                <c:pt idx="35">
                  <c:v>21000</c:v>
                </c:pt>
                <c:pt idx="36">
                  <c:v>21600</c:v>
                </c:pt>
                <c:pt idx="37">
                  <c:v>22200</c:v>
                </c:pt>
                <c:pt idx="38">
                  <c:v>22800</c:v>
                </c:pt>
                <c:pt idx="39">
                  <c:v>23400</c:v>
                </c:pt>
                <c:pt idx="40">
                  <c:v>24000</c:v>
                </c:pt>
                <c:pt idx="41">
                  <c:v>24600</c:v>
                </c:pt>
                <c:pt idx="42">
                  <c:v>25200</c:v>
                </c:pt>
                <c:pt idx="43">
                  <c:v>25800</c:v>
                </c:pt>
                <c:pt idx="44">
                  <c:v>26400</c:v>
                </c:pt>
                <c:pt idx="45">
                  <c:v>27000</c:v>
                </c:pt>
                <c:pt idx="46">
                  <c:v>27600</c:v>
                </c:pt>
                <c:pt idx="47">
                  <c:v>28200</c:v>
                </c:pt>
                <c:pt idx="48">
                  <c:v>28800</c:v>
                </c:pt>
                <c:pt idx="49">
                  <c:v>29400</c:v>
                </c:pt>
                <c:pt idx="50">
                  <c:v>30000</c:v>
                </c:pt>
                <c:pt idx="51">
                  <c:v>30600</c:v>
                </c:pt>
                <c:pt idx="52">
                  <c:v>31200</c:v>
                </c:pt>
                <c:pt idx="53">
                  <c:v>31800</c:v>
                </c:pt>
                <c:pt idx="54">
                  <c:v>32400</c:v>
                </c:pt>
                <c:pt idx="55">
                  <c:v>33000</c:v>
                </c:pt>
                <c:pt idx="56">
                  <c:v>33600</c:v>
                </c:pt>
                <c:pt idx="57">
                  <c:v>34200</c:v>
                </c:pt>
                <c:pt idx="58">
                  <c:v>34800</c:v>
                </c:pt>
                <c:pt idx="59">
                  <c:v>35400</c:v>
                </c:pt>
                <c:pt idx="60">
                  <c:v>36000</c:v>
                </c:pt>
                <c:pt idx="61">
                  <c:v>36600</c:v>
                </c:pt>
                <c:pt idx="62">
                  <c:v>37200</c:v>
                </c:pt>
                <c:pt idx="63">
                  <c:v>37800</c:v>
                </c:pt>
                <c:pt idx="64">
                  <c:v>38400</c:v>
                </c:pt>
                <c:pt idx="65">
                  <c:v>39000</c:v>
                </c:pt>
                <c:pt idx="66">
                  <c:v>39600</c:v>
                </c:pt>
                <c:pt idx="67">
                  <c:v>40200</c:v>
                </c:pt>
                <c:pt idx="68">
                  <c:v>40800</c:v>
                </c:pt>
                <c:pt idx="69">
                  <c:v>41400</c:v>
                </c:pt>
                <c:pt idx="70">
                  <c:v>42000</c:v>
                </c:pt>
                <c:pt idx="71">
                  <c:v>42600</c:v>
                </c:pt>
                <c:pt idx="72">
                  <c:v>43200</c:v>
                </c:pt>
                <c:pt idx="73">
                  <c:v>43800</c:v>
                </c:pt>
                <c:pt idx="74">
                  <c:v>44400</c:v>
                </c:pt>
                <c:pt idx="75">
                  <c:v>45000</c:v>
                </c:pt>
                <c:pt idx="76">
                  <c:v>45600</c:v>
                </c:pt>
                <c:pt idx="77">
                  <c:v>46200</c:v>
                </c:pt>
                <c:pt idx="78">
                  <c:v>46800</c:v>
                </c:pt>
                <c:pt idx="79">
                  <c:v>47400</c:v>
                </c:pt>
                <c:pt idx="80">
                  <c:v>48000</c:v>
                </c:pt>
                <c:pt idx="81">
                  <c:v>48600</c:v>
                </c:pt>
                <c:pt idx="82">
                  <c:v>49200</c:v>
                </c:pt>
                <c:pt idx="83">
                  <c:v>49800</c:v>
                </c:pt>
                <c:pt idx="84">
                  <c:v>50400</c:v>
                </c:pt>
                <c:pt idx="85">
                  <c:v>51000</c:v>
                </c:pt>
                <c:pt idx="86">
                  <c:v>51600</c:v>
                </c:pt>
                <c:pt idx="87">
                  <c:v>52200</c:v>
                </c:pt>
                <c:pt idx="88">
                  <c:v>52400.04</c:v>
                </c:pt>
                <c:pt idx="89">
                  <c:v>52800</c:v>
                </c:pt>
                <c:pt idx="90">
                  <c:v>53400</c:v>
                </c:pt>
                <c:pt idx="91">
                  <c:v>54000</c:v>
                </c:pt>
                <c:pt idx="92">
                  <c:v>54600</c:v>
                </c:pt>
                <c:pt idx="93">
                  <c:v>54996</c:v>
                </c:pt>
                <c:pt idx="94">
                  <c:v>55200</c:v>
                </c:pt>
                <c:pt idx="95">
                  <c:v>55800</c:v>
                </c:pt>
                <c:pt idx="96">
                  <c:v>56400</c:v>
                </c:pt>
                <c:pt idx="97">
                  <c:v>57000</c:v>
                </c:pt>
                <c:pt idx="98">
                  <c:v>57600</c:v>
                </c:pt>
                <c:pt idx="99">
                  <c:v>58200</c:v>
                </c:pt>
                <c:pt idx="100">
                  <c:v>58800</c:v>
                </c:pt>
                <c:pt idx="101">
                  <c:v>59400</c:v>
                </c:pt>
                <c:pt idx="102">
                  <c:v>60000</c:v>
                </c:pt>
                <c:pt idx="103">
                  <c:v>60600</c:v>
                </c:pt>
                <c:pt idx="104">
                  <c:v>61200</c:v>
                </c:pt>
                <c:pt idx="105">
                  <c:v>61800</c:v>
                </c:pt>
                <c:pt idx="106">
                  <c:v>62400</c:v>
                </c:pt>
                <c:pt idx="107">
                  <c:v>62799.96</c:v>
                </c:pt>
                <c:pt idx="108">
                  <c:v>63000</c:v>
                </c:pt>
                <c:pt idx="109">
                  <c:v>63600</c:v>
                </c:pt>
                <c:pt idx="110">
                  <c:v>64200</c:v>
                </c:pt>
                <c:pt idx="111">
                  <c:v>64800</c:v>
                </c:pt>
                <c:pt idx="112">
                  <c:v>65400</c:v>
                </c:pt>
                <c:pt idx="113">
                  <c:v>66000</c:v>
                </c:pt>
                <c:pt idx="114">
                  <c:v>66600</c:v>
                </c:pt>
                <c:pt idx="115">
                  <c:v>67200</c:v>
                </c:pt>
                <c:pt idx="116">
                  <c:v>67800</c:v>
                </c:pt>
                <c:pt idx="117">
                  <c:v>68400</c:v>
                </c:pt>
                <c:pt idx="118">
                  <c:v>69000</c:v>
                </c:pt>
                <c:pt idx="119">
                  <c:v>69600</c:v>
                </c:pt>
                <c:pt idx="120">
                  <c:v>70200</c:v>
                </c:pt>
                <c:pt idx="121">
                  <c:v>70800</c:v>
                </c:pt>
                <c:pt idx="122">
                  <c:v>71400</c:v>
                </c:pt>
                <c:pt idx="123">
                  <c:v>72000</c:v>
                </c:pt>
              </c:numCache>
            </c:numRef>
          </c:cat>
          <c:val>
            <c:numRef>
              <c:f>Sheet1!$G$3:$G$126</c:f>
              <c:numCache>
                <c:formatCode>0.00</c:formatCode>
                <c:ptCount val="124"/>
                <c:pt idx="0">
                  <c:v>0</c:v>
                </c:pt>
                <c:pt idx="1">
                  <c:v>0</c:v>
                </c:pt>
                <c:pt idx="2">
                  <c:v>0</c:v>
                </c:pt>
                <c:pt idx="3">
                  <c:v>0</c:v>
                </c:pt>
                <c:pt idx="4">
                  <c:v>4.5</c:v>
                </c:pt>
                <c:pt idx="5">
                  <c:v>6</c:v>
                </c:pt>
                <c:pt idx="6">
                  <c:v>6</c:v>
                </c:pt>
                <c:pt idx="7">
                  <c:v>6</c:v>
                </c:pt>
                <c:pt idx="8">
                  <c:v>6.0173200000000024</c:v>
                </c:pt>
                <c:pt idx="9">
                  <c:v>6.1039200000000164</c:v>
                </c:pt>
                <c:pt idx="10">
                  <c:v>6.1905200000000304</c:v>
                </c:pt>
                <c:pt idx="11">
                  <c:v>6.2771199999999681</c:v>
                </c:pt>
                <c:pt idx="12">
                  <c:v>6.3637199999999821</c:v>
                </c:pt>
                <c:pt idx="13">
                  <c:v>6.4503199999999952</c:v>
                </c:pt>
                <c:pt idx="14">
                  <c:v>6.5369200000000092</c:v>
                </c:pt>
                <c:pt idx="15">
                  <c:v>6.6235199999999468</c:v>
                </c:pt>
                <c:pt idx="16">
                  <c:v>6.7101200000000363</c:v>
                </c:pt>
                <c:pt idx="17">
                  <c:v>6.7967200000000503</c:v>
                </c:pt>
                <c:pt idx="18">
                  <c:v>6.8833200000000643</c:v>
                </c:pt>
                <c:pt idx="19">
                  <c:v>6.9699200000000019</c:v>
                </c:pt>
                <c:pt idx="20">
                  <c:v>3.4854399999999259</c:v>
                </c:pt>
                <c:pt idx="21">
                  <c:v>6.4000000005156232E-4</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1.3709600000001956</c:v>
                </c:pt>
                <c:pt idx="95">
                  <c:v>5.5709599999997108</c:v>
                </c:pt>
                <c:pt idx="96">
                  <c:v>9.770959999999226</c:v>
                </c:pt>
                <c:pt idx="97">
                  <c:v>13.970959999999346</c:v>
                </c:pt>
                <c:pt idx="98">
                  <c:v>18.170959999999468</c:v>
                </c:pt>
                <c:pt idx="99">
                  <c:v>22.370960000000196</c:v>
                </c:pt>
                <c:pt idx="100">
                  <c:v>26.570959999999712</c:v>
                </c:pt>
                <c:pt idx="101">
                  <c:v>30.770959999999224</c:v>
                </c:pt>
                <c:pt idx="102">
                  <c:v>34.970959999999344</c:v>
                </c:pt>
                <c:pt idx="103">
                  <c:v>39.170959999999468</c:v>
                </c:pt>
                <c:pt idx="104">
                  <c:v>43.370960000000196</c:v>
                </c:pt>
                <c:pt idx="105">
                  <c:v>47.570959999999708</c:v>
                </c:pt>
                <c:pt idx="106">
                  <c:v>51.770959999999228</c:v>
                </c:pt>
                <c:pt idx="107">
                  <c:v>54.587626666666743</c:v>
                </c:pt>
                <c:pt idx="108">
                  <c:v>54.570959999999708</c:v>
                </c:pt>
                <c:pt idx="109">
                  <c:v>54.570959999999104</c:v>
                </c:pt>
                <c:pt idx="110">
                  <c:v>54.570959999999708</c:v>
                </c:pt>
                <c:pt idx="111">
                  <c:v>54.570959999999708</c:v>
                </c:pt>
                <c:pt idx="112">
                  <c:v>54.570959999999708</c:v>
                </c:pt>
                <c:pt idx="113">
                  <c:v>54.570959999999708</c:v>
                </c:pt>
                <c:pt idx="114">
                  <c:v>54.570959999999104</c:v>
                </c:pt>
                <c:pt idx="115">
                  <c:v>54.570959999999708</c:v>
                </c:pt>
                <c:pt idx="116">
                  <c:v>54.570959999999708</c:v>
                </c:pt>
                <c:pt idx="117">
                  <c:v>54.570959999999708</c:v>
                </c:pt>
                <c:pt idx="118">
                  <c:v>54.570959999999708</c:v>
                </c:pt>
                <c:pt idx="119">
                  <c:v>54.570959999999104</c:v>
                </c:pt>
                <c:pt idx="120">
                  <c:v>54.570959999999708</c:v>
                </c:pt>
                <c:pt idx="121">
                  <c:v>54.570959999999708</c:v>
                </c:pt>
                <c:pt idx="122">
                  <c:v>54.570959999999708</c:v>
                </c:pt>
                <c:pt idx="123">
                  <c:v>54.570959999999708</c:v>
                </c:pt>
              </c:numCache>
            </c:numRef>
          </c:val>
          <c:smooth val="0"/>
          <c:extLst xmlns:c16r2="http://schemas.microsoft.com/office/drawing/2015/06/chart">
            <c:ext xmlns:c16="http://schemas.microsoft.com/office/drawing/2014/chart" uri="{C3380CC4-5D6E-409C-BE32-E72D297353CC}">
              <c16:uniqueId val="{00000002-D227-4A0F-BA55-CC77D0BF91EC}"/>
            </c:ext>
          </c:extLst>
        </c:ser>
        <c:dLbls>
          <c:showLegendKey val="0"/>
          <c:showVal val="0"/>
          <c:showCatName val="0"/>
          <c:showSerName val="0"/>
          <c:showPercent val="0"/>
          <c:showBubbleSize val="0"/>
        </c:dLbls>
        <c:dropLines>
          <c:spPr>
            <a:ln w="9525" cap="flat" cmpd="sng" algn="ctr">
              <a:solidFill>
                <a:srgbClr val="7030A0">
                  <a:alpha val="33000"/>
                </a:srgbClr>
              </a:solidFill>
              <a:round/>
            </a:ln>
            <a:effectLst/>
          </c:spPr>
        </c:dropLines>
        <c:marker val="1"/>
        <c:smooth val="0"/>
        <c:axId val="213415808"/>
        <c:axId val="224240000"/>
      </c:lineChart>
      <c:catAx>
        <c:axId val="213415808"/>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224240000"/>
        <c:crosses val="autoZero"/>
        <c:auto val="1"/>
        <c:lblAlgn val="ctr"/>
        <c:lblOffset val="100"/>
        <c:noMultiLvlLbl val="0"/>
      </c:catAx>
      <c:valAx>
        <c:axId val="224240000"/>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213415808"/>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2015</c:v>
                </c:pt>
              </c:strCache>
            </c:strRef>
          </c:tx>
          <c:spPr>
            <a:solidFill>
              <a:schemeClr val="accent6"/>
            </a:solidFill>
            <a:ln>
              <a:noFill/>
            </a:ln>
            <a:effectLst/>
          </c:spPr>
          <c:invertIfNegative val="0"/>
          <c:dLbls>
            <c:spPr>
              <a:noFill/>
              <a:ln>
                <a:noFill/>
              </a:ln>
              <a:effectLst/>
            </c:spPr>
            <c:txPr>
              <a:bodyPr rot="-540000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nav apgādājamo</c:v>
                </c:pt>
                <c:pt idx="1">
                  <c:v>1 apgādājamais</c:v>
                </c:pt>
                <c:pt idx="2">
                  <c:v>2 apgādājamie</c:v>
                </c:pt>
                <c:pt idx="3">
                  <c:v>3 apgādājamie</c:v>
                </c:pt>
                <c:pt idx="4">
                  <c:v>4 apgādājamie</c:v>
                </c:pt>
                <c:pt idx="5">
                  <c:v>&gt; 5 apgādājamie</c:v>
                </c:pt>
              </c:strCache>
            </c:strRef>
          </c:cat>
          <c:val>
            <c:numRef>
              <c:f>Sheet1!$B$2:$B$7</c:f>
              <c:numCache>
                <c:formatCode>General</c:formatCode>
                <c:ptCount val="6"/>
                <c:pt idx="0">
                  <c:v>62149</c:v>
                </c:pt>
                <c:pt idx="1">
                  <c:v>13809</c:v>
                </c:pt>
                <c:pt idx="2">
                  <c:v>12157</c:v>
                </c:pt>
                <c:pt idx="3">
                  <c:v>4725</c:v>
                </c:pt>
                <c:pt idx="4">
                  <c:v>1412</c:v>
                </c:pt>
                <c:pt idx="5">
                  <c:v>507</c:v>
                </c:pt>
              </c:numCache>
            </c:numRef>
          </c:val>
          <c:extLst xmlns:c16r2="http://schemas.microsoft.com/office/drawing/2015/06/chart">
            <c:ext xmlns:c16="http://schemas.microsoft.com/office/drawing/2014/chart" uri="{C3380CC4-5D6E-409C-BE32-E72D297353CC}">
              <c16:uniqueId val="{00000000-A71C-4814-B58C-725E4E999293}"/>
            </c:ext>
          </c:extLst>
        </c:ser>
        <c:ser>
          <c:idx val="1"/>
          <c:order val="1"/>
          <c:tx>
            <c:strRef>
              <c:f>Sheet1!$C$1</c:f>
              <c:strCache>
                <c:ptCount val="1"/>
                <c:pt idx="0">
                  <c:v>2016</c:v>
                </c:pt>
              </c:strCache>
            </c:strRef>
          </c:tx>
          <c:spPr>
            <a:solidFill>
              <a:schemeClr val="accent5"/>
            </a:solidFill>
            <a:ln>
              <a:noFill/>
            </a:ln>
            <a:effectLst/>
          </c:spPr>
          <c:invertIfNegative val="0"/>
          <c:dLbls>
            <c:spPr>
              <a:noFill/>
              <a:ln>
                <a:noFill/>
              </a:ln>
              <a:effectLst/>
            </c:spPr>
            <c:txPr>
              <a:bodyPr rot="-540000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nav apgādājamo</c:v>
                </c:pt>
                <c:pt idx="1">
                  <c:v>1 apgādājamais</c:v>
                </c:pt>
                <c:pt idx="2">
                  <c:v>2 apgādājamie</c:v>
                </c:pt>
                <c:pt idx="3">
                  <c:v>3 apgādājamie</c:v>
                </c:pt>
                <c:pt idx="4">
                  <c:v>4 apgādājamie</c:v>
                </c:pt>
                <c:pt idx="5">
                  <c:v>&gt; 5 apgādājamie</c:v>
                </c:pt>
              </c:strCache>
            </c:strRef>
          </c:cat>
          <c:val>
            <c:numRef>
              <c:f>Sheet1!$C$2:$C$7</c:f>
              <c:numCache>
                <c:formatCode>General</c:formatCode>
                <c:ptCount val="6"/>
                <c:pt idx="0">
                  <c:v>57194</c:v>
                </c:pt>
                <c:pt idx="1">
                  <c:v>14146</c:v>
                </c:pt>
                <c:pt idx="2">
                  <c:v>14249</c:v>
                </c:pt>
                <c:pt idx="3">
                  <c:v>3561</c:v>
                </c:pt>
                <c:pt idx="4">
                  <c:v>957</c:v>
                </c:pt>
                <c:pt idx="5">
                  <c:v>306</c:v>
                </c:pt>
              </c:numCache>
            </c:numRef>
          </c:val>
          <c:extLst xmlns:c16r2="http://schemas.microsoft.com/office/drawing/2015/06/chart">
            <c:ext xmlns:c16="http://schemas.microsoft.com/office/drawing/2014/chart" uri="{C3380CC4-5D6E-409C-BE32-E72D297353CC}">
              <c16:uniqueId val="{00000001-A71C-4814-B58C-725E4E999293}"/>
            </c:ext>
          </c:extLst>
        </c:ser>
        <c:ser>
          <c:idx val="2"/>
          <c:order val="2"/>
          <c:tx>
            <c:strRef>
              <c:f>Sheet1!$D$1</c:f>
              <c:strCache>
                <c:ptCount val="1"/>
                <c:pt idx="0">
                  <c:v>2017</c:v>
                </c:pt>
              </c:strCache>
            </c:strRef>
          </c:tx>
          <c:spPr>
            <a:solidFill>
              <a:schemeClr val="accent4"/>
            </a:solidFill>
            <a:ln>
              <a:noFill/>
            </a:ln>
            <a:effectLst/>
          </c:spPr>
          <c:invertIfNegative val="0"/>
          <c:dLbls>
            <c:spPr>
              <a:noFill/>
              <a:ln>
                <a:noFill/>
              </a:ln>
              <a:effectLst/>
            </c:spPr>
            <c:txPr>
              <a:bodyPr rot="-540000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nav apgādājamo</c:v>
                </c:pt>
                <c:pt idx="1">
                  <c:v>1 apgādājamais</c:v>
                </c:pt>
                <c:pt idx="2">
                  <c:v>2 apgādājamie</c:v>
                </c:pt>
                <c:pt idx="3">
                  <c:v>3 apgādājamie</c:v>
                </c:pt>
                <c:pt idx="4">
                  <c:v>4 apgādājamie</c:v>
                </c:pt>
                <c:pt idx="5">
                  <c:v>&gt; 5 apgādājamie</c:v>
                </c:pt>
              </c:strCache>
            </c:strRef>
          </c:cat>
          <c:val>
            <c:numRef>
              <c:f>Sheet1!$D$2:$D$7</c:f>
              <c:numCache>
                <c:formatCode>General</c:formatCode>
                <c:ptCount val="6"/>
                <c:pt idx="0">
                  <c:v>57009</c:v>
                </c:pt>
                <c:pt idx="1">
                  <c:v>10776</c:v>
                </c:pt>
                <c:pt idx="2">
                  <c:v>10850</c:v>
                </c:pt>
                <c:pt idx="3">
                  <c:v>3180</c:v>
                </c:pt>
                <c:pt idx="4">
                  <c:v>653</c:v>
                </c:pt>
                <c:pt idx="5">
                  <c:v>246</c:v>
                </c:pt>
              </c:numCache>
            </c:numRef>
          </c:val>
          <c:extLst xmlns:c16r2="http://schemas.microsoft.com/office/drawing/2015/06/chart">
            <c:ext xmlns:c16="http://schemas.microsoft.com/office/drawing/2014/chart" uri="{C3380CC4-5D6E-409C-BE32-E72D297353CC}">
              <c16:uniqueId val="{00000002-A71C-4814-B58C-725E4E999293}"/>
            </c:ext>
          </c:extLst>
        </c:ser>
        <c:ser>
          <c:idx val="3"/>
          <c:order val="3"/>
          <c:tx>
            <c:strRef>
              <c:f>Sheet1!$E$1</c:f>
              <c:strCache>
                <c:ptCount val="1"/>
                <c:pt idx="0">
                  <c:v>2018</c:v>
                </c:pt>
              </c:strCache>
            </c:strRef>
          </c:tx>
          <c:spPr>
            <a:solidFill>
              <a:schemeClr val="accent6">
                <a:lumMod val="60000"/>
              </a:schemeClr>
            </a:solidFill>
            <a:ln>
              <a:noFill/>
            </a:ln>
            <a:effectLst/>
          </c:spPr>
          <c:invertIfNegative val="0"/>
          <c:dLbls>
            <c:spPr>
              <a:noFill/>
              <a:ln>
                <a:noFill/>
              </a:ln>
              <a:effectLst/>
            </c:spPr>
            <c:txPr>
              <a:bodyPr rot="-540000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nav apgādājamo</c:v>
                </c:pt>
                <c:pt idx="1">
                  <c:v>1 apgādājamais</c:v>
                </c:pt>
                <c:pt idx="2">
                  <c:v>2 apgādājamie</c:v>
                </c:pt>
                <c:pt idx="3">
                  <c:v>3 apgādājamie</c:v>
                </c:pt>
                <c:pt idx="4">
                  <c:v>4 apgādājamie</c:v>
                </c:pt>
                <c:pt idx="5">
                  <c:v>&gt; 5 apgādājamie</c:v>
                </c:pt>
              </c:strCache>
            </c:strRef>
          </c:cat>
          <c:val>
            <c:numRef>
              <c:f>Sheet1!$E$2:$E$7</c:f>
              <c:numCache>
                <c:formatCode>General</c:formatCode>
                <c:ptCount val="6"/>
                <c:pt idx="0">
                  <c:v>139851</c:v>
                </c:pt>
                <c:pt idx="1">
                  <c:v>22399</c:v>
                </c:pt>
                <c:pt idx="2">
                  <c:v>13765</c:v>
                </c:pt>
                <c:pt idx="3">
                  <c:v>3683</c:v>
                </c:pt>
                <c:pt idx="4">
                  <c:v>849</c:v>
                </c:pt>
                <c:pt idx="5">
                  <c:v>275</c:v>
                </c:pt>
              </c:numCache>
            </c:numRef>
          </c:val>
          <c:extLst xmlns:c16r2="http://schemas.microsoft.com/office/drawing/2015/06/chart">
            <c:ext xmlns:c16="http://schemas.microsoft.com/office/drawing/2014/chart" uri="{C3380CC4-5D6E-409C-BE32-E72D297353CC}">
              <c16:uniqueId val="{00000003-A71C-4814-B58C-725E4E999293}"/>
            </c:ext>
          </c:extLst>
        </c:ser>
        <c:ser>
          <c:idx val="4"/>
          <c:order val="4"/>
          <c:tx>
            <c:strRef>
              <c:f>Sheet1!$F$1</c:f>
              <c:strCache>
                <c:ptCount val="1"/>
                <c:pt idx="0">
                  <c:v>2019</c:v>
                </c:pt>
              </c:strCache>
            </c:strRef>
          </c:tx>
          <c:spPr>
            <a:solidFill>
              <a:schemeClr val="accent5">
                <a:lumMod val="60000"/>
              </a:schemeClr>
            </a:solidFill>
            <a:ln>
              <a:noFill/>
            </a:ln>
            <a:effectLst/>
          </c:spPr>
          <c:invertIfNegative val="0"/>
          <c:dLbls>
            <c:spPr>
              <a:noFill/>
              <a:ln>
                <a:noFill/>
              </a:ln>
              <a:effectLst/>
            </c:spPr>
            <c:txPr>
              <a:bodyPr rot="-540000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nav apgādājamo</c:v>
                </c:pt>
                <c:pt idx="1">
                  <c:v>1 apgādājamais</c:v>
                </c:pt>
                <c:pt idx="2">
                  <c:v>2 apgādājamie</c:v>
                </c:pt>
                <c:pt idx="3">
                  <c:v>3 apgādājamie</c:v>
                </c:pt>
                <c:pt idx="4">
                  <c:v>4 apgādājamie</c:v>
                </c:pt>
                <c:pt idx="5">
                  <c:v>&gt; 5 apgādājamie</c:v>
                </c:pt>
              </c:strCache>
            </c:strRef>
          </c:cat>
          <c:val>
            <c:numRef>
              <c:f>Sheet1!$F$2:$F$7</c:f>
              <c:numCache>
                <c:formatCode>General</c:formatCode>
                <c:ptCount val="6"/>
                <c:pt idx="0">
                  <c:v>160121</c:v>
                </c:pt>
                <c:pt idx="1">
                  <c:v>26534</c:v>
                </c:pt>
                <c:pt idx="2">
                  <c:v>16469</c:v>
                </c:pt>
                <c:pt idx="3">
                  <c:v>4773</c:v>
                </c:pt>
                <c:pt idx="4">
                  <c:v>818</c:v>
                </c:pt>
                <c:pt idx="5">
                  <c:v>294</c:v>
                </c:pt>
              </c:numCache>
            </c:numRef>
          </c:val>
          <c:extLst xmlns:c16r2="http://schemas.microsoft.com/office/drawing/2015/06/chart">
            <c:ext xmlns:c16="http://schemas.microsoft.com/office/drawing/2014/chart" uri="{C3380CC4-5D6E-409C-BE32-E72D297353CC}">
              <c16:uniqueId val="{00000004-A71C-4814-B58C-725E4E999293}"/>
            </c:ext>
          </c:extLst>
        </c:ser>
        <c:dLbls>
          <c:dLblPos val="inEnd"/>
          <c:showLegendKey val="0"/>
          <c:showVal val="1"/>
          <c:showCatName val="0"/>
          <c:showSerName val="0"/>
          <c:showPercent val="0"/>
          <c:showBubbleSize val="0"/>
        </c:dLbls>
        <c:gapWidth val="269"/>
        <c:overlap val="-58"/>
        <c:axId val="237664128"/>
        <c:axId val="243328128"/>
      </c:barChart>
      <c:catAx>
        <c:axId val="2376641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243328128"/>
        <c:crosses val="autoZero"/>
        <c:auto val="1"/>
        <c:lblAlgn val="ctr"/>
        <c:lblOffset val="100"/>
        <c:noMultiLvlLbl val="0"/>
      </c:catAx>
      <c:valAx>
        <c:axId val="24332812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lv-LV" dirty="0"/>
                  <a:t>Nodarbināto skaits</a:t>
                </a:r>
                <a:endParaRPr lang="en-US" dirty="0"/>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76641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59951881014873"/>
          <c:y val="3.75116652085156E-2"/>
          <c:w val="0.82244597550306209"/>
          <c:h val="0.55908017179670721"/>
        </c:manualLayout>
      </c:layout>
      <c:lineChart>
        <c:grouping val="standard"/>
        <c:varyColors val="0"/>
        <c:ser>
          <c:idx val="0"/>
          <c:order val="0"/>
          <c:spPr>
            <a:ln w="22225" cap="rnd" cmpd="sng" algn="ctr">
              <a:solidFill>
                <a:schemeClr val="accent6"/>
              </a:solidFill>
              <a:round/>
            </a:ln>
            <a:effectLst/>
          </c:spPr>
          <c:marker>
            <c:symbol val="none"/>
          </c:marker>
          <c:dLbls>
            <c:dLbl>
              <c:idx val="11"/>
              <c:layout>
                <c:manualLayout>
                  <c:x val="-2.5020312802644218E-2"/>
                  <c:y val="2.193826279188573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D831-4738-AEA9-6F3657C46BA7}"/>
                </c:ext>
              </c:extLst>
            </c:dLbl>
            <c:dLbl>
              <c:idx val="13"/>
              <c:layout>
                <c:manualLayout>
                  <c:x val="-9.2180099799215841E-3"/>
                  <c:y val="-1.919597994290005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831-4738-AEA9-6F3657C46BA7}"/>
                </c:ext>
              </c:extLst>
            </c:dLbl>
            <c:dLbl>
              <c:idx val="23"/>
              <c:layout>
                <c:manualLayout>
                  <c:x val="-2.3703454234083949E-2"/>
                  <c:y val="3.016511133884289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831-4738-AEA9-6F3657C46BA7}"/>
                </c:ext>
              </c:extLst>
            </c:dLbl>
            <c:dLbl>
              <c:idx val="35"/>
              <c:layout>
                <c:manualLayout>
                  <c:x val="-2.7654029939764704E-2"/>
                  <c:y val="3.564967703681429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831-4738-AEA9-6F3657C46BA7}"/>
                </c:ext>
              </c:extLst>
            </c:dLbl>
            <c:dLbl>
              <c:idx val="36"/>
              <c:layout>
                <c:manualLayout>
                  <c:x val="-9.6568512793382455E-17"/>
                  <c:y val="-2.468054564087150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D831-4738-AEA9-6F3657C46BA7}"/>
                </c:ext>
              </c:extLst>
            </c:dLbl>
            <c:dLbl>
              <c:idx val="40"/>
              <c:layout>
                <c:manualLayout>
                  <c:x val="-1.4485444254162606E-2"/>
                  <c:y val="1.64536970939143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D831-4738-AEA9-6F3657C46BA7}"/>
                </c:ext>
              </c:extLst>
            </c:dLbl>
            <c:dLbl>
              <c:idx val="41"/>
              <c:layout>
                <c:manualLayout>
                  <c:x val="-7.9011514113615094E-3"/>
                  <c:y val="-2.193826279188578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D831-4738-AEA9-6F3657C46BA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'2. un 4.jautājums'!$C$125:$AR$125</c:f>
              <c:strCache>
                <c:ptCount val="42"/>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pt idx="24">
                  <c:v>2017.01</c:v>
                </c:pt>
                <c:pt idx="25">
                  <c:v>2017.02</c:v>
                </c:pt>
                <c:pt idx="26">
                  <c:v>2017.03</c:v>
                </c:pt>
                <c:pt idx="27">
                  <c:v>2017.04</c:v>
                </c:pt>
                <c:pt idx="28">
                  <c:v>2017.05</c:v>
                </c:pt>
                <c:pt idx="29">
                  <c:v>2017.06</c:v>
                </c:pt>
                <c:pt idx="30">
                  <c:v>2017.07</c:v>
                </c:pt>
                <c:pt idx="31">
                  <c:v>2017.08</c:v>
                </c:pt>
                <c:pt idx="32">
                  <c:v>2017.09</c:v>
                </c:pt>
                <c:pt idx="33">
                  <c:v>2017.10</c:v>
                </c:pt>
                <c:pt idx="34">
                  <c:v>2017.11</c:v>
                </c:pt>
                <c:pt idx="35">
                  <c:v>2017.12</c:v>
                </c:pt>
                <c:pt idx="36">
                  <c:v>2018.01</c:v>
                </c:pt>
                <c:pt idx="37">
                  <c:v>2018.02</c:v>
                </c:pt>
                <c:pt idx="38">
                  <c:v>2018.03</c:v>
                </c:pt>
                <c:pt idx="39">
                  <c:v>2018.04</c:v>
                </c:pt>
                <c:pt idx="40">
                  <c:v>2018.05</c:v>
                </c:pt>
                <c:pt idx="41">
                  <c:v>2018.06</c:v>
                </c:pt>
              </c:strCache>
            </c:strRef>
          </c:cat>
          <c:val>
            <c:numRef>
              <c:f>'2. un 4.jautājums'!$C$135:$AR$135</c:f>
              <c:numCache>
                <c:formatCode>#,##0</c:formatCode>
                <c:ptCount val="42"/>
                <c:pt idx="0">
                  <c:v>48792</c:v>
                </c:pt>
                <c:pt idx="1">
                  <c:v>49581</c:v>
                </c:pt>
                <c:pt idx="2">
                  <c:v>47790</c:v>
                </c:pt>
                <c:pt idx="3">
                  <c:v>46491</c:v>
                </c:pt>
                <c:pt idx="4">
                  <c:v>46901</c:v>
                </c:pt>
                <c:pt idx="5">
                  <c:v>48307</c:v>
                </c:pt>
                <c:pt idx="6">
                  <c:v>48671</c:v>
                </c:pt>
                <c:pt idx="7">
                  <c:v>49364</c:v>
                </c:pt>
                <c:pt idx="8">
                  <c:v>47384</c:v>
                </c:pt>
                <c:pt idx="9">
                  <c:v>47078</c:v>
                </c:pt>
                <c:pt idx="10">
                  <c:v>47088</c:v>
                </c:pt>
                <c:pt idx="11">
                  <c:v>43201</c:v>
                </c:pt>
                <c:pt idx="12">
                  <c:v>50722</c:v>
                </c:pt>
                <c:pt idx="13">
                  <c:v>50969</c:v>
                </c:pt>
                <c:pt idx="14">
                  <c:v>49439</c:v>
                </c:pt>
                <c:pt idx="15">
                  <c:v>48559</c:v>
                </c:pt>
                <c:pt idx="16">
                  <c:v>48407</c:v>
                </c:pt>
                <c:pt idx="17">
                  <c:v>49911</c:v>
                </c:pt>
                <c:pt idx="18">
                  <c:v>50983</c:v>
                </c:pt>
                <c:pt idx="19">
                  <c:v>50859</c:v>
                </c:pt>
                <c:pt idx="20">
                  <c:v>49142</c:v>
                </c:pt>
                <c:pt idx="21">
                  <c:v>48568</c:v>
                </c:pt>
                <c:pt idx="22">
                  <c:v>47914</c:v>
                </c:pt>
                <c:pt idx="23">
                  <c:v>44834</c:v>
                </c:pt>
                <c:pt idx="24">
                  <c:v>50247</c:v>
                </c:pt>
                <c:pt idx="25">
                  <c:v>50369</c:v>
                </c:pt>
                <c:pt idx="26">
                  <c:v>48389</c:v>
                </c:pt>
                <c:pt idx="27">
                  <c:v>48373</c:v>
                </c:pt>
                <c:pt idx="28">
                  <c:v>47479</c:v>
                </c:pt>
                <c:pt idx="29">
                  <c:v>49275</c:v>
                </c:pt>
                <c:pt idx="30">
                  <c:v>50798</c:v>
                </c:pt>
                <c:pt idx="31">
                  <c:v>49897</c:v>
                </c:pt>
                <c:pt idx="32">
                  <c:v>48531</c:v>
                </c:pt>
                <c:pt idx="33">
                  <c:v>47733</c:v>
                </c:pt>
                <c:pt idx="34">
                  <c:v>47195</c:v>
                </c:pt>
                <c:pt idx="35">
                  <c:v>44168</c:v>
                </c:pt>
                <c:pt idx="36">
                  <c:v>50586</c:v>
                </c:pt>
                <c:pt idx="37">
                  <c:v>50586</c:v>
                </c:pt>
                <c:pt idx="38">
                  <c:v>49217</c:v>
                </c:pt>
                <c:pt idx="39">
                  <c:v>48795</c:v>
                </c:pt>
                <c:pt idx="40">
                  <c:v>47428</c:v>
                </c:pt>
                <c:pt idx="41">
                  <c:v>50414</c:v>
                </c:pt>
              </c:numCache>
            </c:numRef>
          </c:val>
          <c:smooth val="0"/>
          <c:extLst xmlns:c16r2="http://schemas.microsoft.com/office/drawing/2015/06/chart">
            <c:ext xmlns:c16="http://schemas.microsoft.com/office/drawing/2014/chart" uri="{C3380CC4-5D6E-409C-BE32-E72D297353CC}">
              <c16:uniqueId val="{00000007-D831-4738-AEA9-6F3657C46BA7}"/>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marker val="1"/>
        <c:smooth val="0"/>
        <c:axId val="309924992"/>
        <c:axId val="309926528"/>
      </c:lineChart>
      <c:catAx>
        <c:axId val="309924992"/>
        <c:scaling>
          <c:orientation val="minMax"/>
        </c:scaling>
        <c:delete val="0"/>
        <c:axPos val="b"/>
        <c:numFmt formatCode="General" sourceLinked="0"/>
        <c:majorTickMark val="none"/>
        <c:minorTickMark val="none"/>
        <c:tickLblPos val="nextTo"/>
        <c:spPr>
          <a:noFill/>
          <a:ln w="9525" cap="flat" cmpd="sng" algn="ctr">
            <a:solidFill>
              <a:schemeClr val="dk1">
                <a:lumMod val="15000"/>
                <a:lumOff val="85000"/>
              </a:schemeClr>
            </a:solidFill>
            <a:round/>
          </a:ln>
          <a:effectLst/>
        </c:spPr>
        <c:txPr>
          <a:bodyPr rot="-27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309926528"/>
        <c:crosses val="autoZero"/>
        <c:auto val="1"/>
        <c:lblAlgn val="ctr"/>
        <c:lblOffset val="100"/>
        <c:noMultiLvlLbl val="0"/>
      </c:catAx>
      <c:valAx>
        <c:axId val="309926528"/>
        <c:scaling>
          <c:orientation val="minMax"/>
        </c:scaling>
        <c:delete val="0"/>
        <c:axPos val="l"/>
        <c:title>
          <c:tx>
            <c:rich>
              <a:bodyPr rot="-5400000" spcFirstLastPara="1" vertOverflow="ellipsis" vert="horz" wrap="square" anchor="ctr" anchorCtr="1"/>
              <a:lstStyle/>
              <a:p>
                <a:pPr>
                  <a:defRPr sz="1197" b="0" i="0" u="none" strike="noStrike" kern="1200" cap="all" baseline="0">
                    <a:solidFill>
                      <a:schemeClr val="dk1">
                        <a:lumMod val="65000"/>
                        <a:lumOff val="35000"/>
                      </a:schemeClr>
                    </a:solidFill>
                    <a:latin typeface="+mn-lt"/>
                    <a:ea typeface="+mn-ea"/>
                    <a:cs typeface="+mn-cs"/>
                  </a:defRPr>
                </a:pPr>
                <a:r>
                  <a:rPr lang="lv-LV"/>
                  <a:t>Iedzīvotāju skaits</a:t>
                </a:r>
                <a:endParaRPr lang="en-US"/>
              </a:p>
            </c:rich>
          </c:tx>
          <c:layout/>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309924992"/>
        <c:crosses val="autoZero"/>
        <c:crossBetween val="between"/>
      </c:valAx>
      <c:spPr>
        <a:gradFill>
          <a:gsLst>
            <a:gs pos="100000">
              <a:schemeClr val="lt1">
                <a:lumMod val="95000"/>
              </a:schemeClr>
            </a:gs>
            <a:gs pos="0">
              <a:schemeClr val="lt1"/>
            </a:gs>
          </a:gsLst>
          <a:lin ang="5400000" scaled="0"/>
        </a:gradFill>
        <a:ln>
          <a:noFill/>
        </a:ln>
        <a:effectLst/>
      </c:spPr>
    </c:plotArea>
    <c:plotVisOnly val="1"/>
    <c:dispBlanksAs val="gap"/>
    <c:showDLblsOverMax val="0"/>
  </c:chart>
  <c:spPr>
    <a:solidFill>
      <a:schemeClr val="lt1"/>
    </a:solid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59951881014873"/>
          <c:y val="3.537692571037316E-2"/>
          <c:w val="0.82244597550306209"/>
          <c:h val="0.60867908338380783"/>
        </c:manualLayout>
      </c:layout>
      <c:lineChart>
        <c:grouping val="standard"/>
        <c:varyColors val="0"/>
        <c:ser>
          <c:idx val="1"/>
          <c:order val="1"/>
          <c:spPr>
            <a:ln w="22225" cap="rnd" cmpd="sng" algn="ctr">
              <a:solidFill>
                <a:schemeClr val="accent5"/>
              </a:solidFill>
              <a:round/>
            </a:ln>
            <a:effectLst/>
          </c:spPr>
          <c:marker>
            <c:symbol val="none"/>
          </c:marker>
          <c:cat>
            <c:strRef>
              <c:f>'2. un 4.jautājums'!$C$125:$AR$125</c:f>
              <c:strCache>
                <c:ptCount val="42"/>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pt idx="24">
                  <c:v>2017.01</c:v>
                </c:pt>
                <c:pt idx="25">
                  <c:v>2017.02</c:v>
                </c:pt>
                <c:pt idx="26">
                  <c:v>2017.03</c:v>
                </c:pt>
                <c:pt idx="27">
                  <c:v>2017.04</c:v>
                </c:pt>
                <c:pt idx="28">
                  <c:v>2017.05</c:v>
                </c:pt>
                <c:pt idx="29">
                  <c:v>2017.06</c:v>
                </c:pt>
                <c:pt idx="30">
                  <c:v>2017.07</c:v>
                </c:pt>
                <c:pt idx="31">
                  <c:v>2017.08</c:v>
                </c:pt>
                <c:pt idx="32">
                  <c:v>2017.09</c:v>
                </c:pt>
                <c:pt idx="33">
                  <c:v>2017.10</c:v>
                </c:pt>
                <c:pt idx="34">
                  <c:v>2017.11</c:v>
                </c:pt>
                <c:pt idx="35">
                  <c:v>2017.12</c:v>
                </c:pt>
                <c:pt idx="36">
                  <c:v>2018.01</c:v>
                </c:pt>
                <c:pt idx="37">
                  <c:v>2018.02</c:v>
                </c:pt>
                <c:pt idx="38">
                  <c:v>2018.03</c:v>
                </c:pt>
                <c:pt idx="39">
                  <c:v>2018.04</c:v>
                </c:pt>
                <c:pt idx="40">
                  <c:v>2018.05</c:v>
                </c:pt>
                <c:pt idx="41">
                  <c:v>2018.06</c:v>
                </c:pt>
              </c:strCache>
            </c:strRef>
          </c:cat>
          <c:val>
            <c:numRef>
              <c:f>'2. un 4.jautājums'!$C$134:$AR$134</c:f>
              <c:numCache>
                <c:formatCode>0.0%</c:formatCode>
                <c:ptCount val="42"/>
                <c:pt idx="0">
                  <c:v>0.37997989463772175</c:v>
                </c:pt>
                <c:pt idx="1">
                  <c:v>0.39311645317832289</c:v>
                </c:pt>
                <c:pt idx="2">
                  <c:v>0.36824756206969289</c:v>
                </c:pt>
                <c:pt idx="3">
                  <c:v>0.36285164703053618</c:v>
                </c:pt>
                <c:pt idx="4">
                  <c:v>0.35540073639243336</c:v>
                </c:pt>
                <c:pt idx="5">
                  <c:v>0.35771752755457231</c:v>
                </c:pt>
                <c:pt idx="6">
                  <c:v>0.33009844852079079</c:v>
                </c:pt>
                <c:pt idx="7">
                  <c:v>0.35357366392788836</c:v>
                </c:pt>
                <c:pt idx="8">
                  <c:v>0.35113071550317498</c:v>
                </c:pt>
                <c:pt idx="9">
                  <c:v>0.34806476418318522</c:v>
                </c:pt>
                <c:pt idx="10">
                  <c:v>0.35260679414414531</c:v>
                </c:pt>
                <c:pt idx="11">
                  <c:v>0.32698278797241603</c:v>
                </c:pt>
                <c:pt idx="12">
                  <c:v>0.35063110910799661</c:v>
                </c:pt>
                <c:pt idx="13">
                  <c:v>0.35014519274882039</c:v>
                </c:pt>
                <c:pt idx="14">
                  <c:v>0.32488929750105811</c:v>
                </c:pt>
                <c:pt idx="15">
                  <c:v>0.33471288415835548</c:v>
                </c:pt>
                <c:pt idx="16">
                  <c:v>0.31479250115326152</c:v>
                </c:pt>
                <c:pt idx="17">
                  <c:v>0.32397485872390791</c:v>
                </c:pt>
                <c:pt idx="18">
                  <c:v>0.31907521490950624</c:v>
                </c:pt>
                <c:pt idx="19">
                  <c:v>0.31131393895683207</c:v>
                </c:pt>
                <c:pt idx="20">
                  <c:v>0.31895079366872098</c:v>
                </c:pt>
                <c:pt idx="21">
                  <c:v>0.32027989799474371</c:v>
                </c:pt>
                <c:pt idx="22">
                  <c:v>0.3100539295594848</c:v>
                </c:pt>
                <c:pt idx="23">
                  <c:v>0.28861238222733498</c:v>
                </c:pt>
                <c:pt idx="24">
                  <c:v>0.30293036491505904</c:v>
                </c:pt>
                <c:pt idx="25">
                  <c:v>0.31972446494937845</c:v>
                </c:pt>
                <c:pt idx="26">
                  <c:v>0.29509646036386022</c:v>
                </c:pt>
                <c:pt idx="27">
                  <c:v>0.29605201538083775</c:v>
                </c:pt>
                <c:pt idx="28">
                  <c:v>0.28129915215470513</c:v>
                </c:pt>
                <c:pt idx="29">
                  <c:v>0.28407064764462514</c:v>
                </c:pt>
                <c:pt idx="30">
                  <c:v>0.28440934633119402</c:v>
                </c:pt>
                <c:pt idx="31">
                  <c:v>0.27837433049609545</c:v>
                </c:pt>
                <c:pt idx="32">
                  <c:v>0.28874917413316642</c:v>
                </c:pt>
                <c:pt idx="33">
                  <c:v>0.28088655198830004</c:v>
                </c:pt>
                <c:pt idx="34">
                  <c:v>0.27556909925400214</c:v>
                </c:pt>
                <c:pt idx="35">
                  <c:v>0.26649761145798212</c:v>
                </c:pt>
                <c:pt idx="36">
                  <c:v>0.30663872783168605</c:v>
                </c:pt>
                <c:pt idx="37">
                  <c:v>0.32020924385853494</c:v>
                </c:pt>
                <c:pt idx="38">
                  <c:v>0.30010260814424061</c:v>
                </c:pt>
                <c:pt idx="39">
                  <c:v>0.29915609932557319</c:v>
                </c:pt>
                <c:pt idx="40">
                  <c:v>0.27901321217046532</c:v>
                </c:pt>
                <c:pt idx="41">
                  <c:v>0.28639230670786331</c:v>
                </c:pt>
              </c:numCache>
            </c:numRef>
          </c:val>
          <c:smooth val="0"/>
          <c:extLst xmlns:c16r2="http://schemas.microsoft.com/office/drawing/2015/06/chart">
            <c:ext xmlns:c16="http://schemas.microsoft.com/office/drawing/2014/chart" uri="{C3380CC4-5D6E-409C-BE32-E72D297353CC}">
              <c16:uniqueId val="{00000000-85D6-49D7-917E-38D18E585AE3}"/>
            </c:ext>
          </c:extLst>
        </c:ser>
        <c:ser>
          <c:idx val="0"/>
          <c:order val="0"/>
          <c:spPr>
            <a:ln w="22225" cap="rnd" cmpd="sng" algn="ctr">
              <a:solidFill>
                <a:schemeClr val="accent6"/>
              </a:solidFill>
              <a:round/>
            </a:ln>
            <a:effectLst/>
          </c:spPr>
          <c:marker>
            <c:symbol val="none"/>
          </c:marker>
          <c:dLbls>
            <c:dLbl>
              <c:idx val="1"/>
              <c:layout>
                <c:manualLayout>
                  <c:x val="-2.2946859903381644E-2"/>
                  <c:y val="-3.502370994852618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5D6-49D7-917E-38D18E585AE3}"/>
                </c:ext>
              </c:extLst>
            </c:dLbl>
            <c:dLbl>
              <c:idx val="6"/>
              <c:layout>
                <c:manualLayout>
                  <c:x val="-2.0531400966183576E-2"/>
                  <c:y val="4.086099493994720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5D6-49D7-917E-38D18E585AE3}"/>
                </c:ext>
              </c:extLst>
            </c:dLbl>
            <c:dLbl>
              <c:idx val="11"/>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5D6-49D7-917E-38D18E585AE3}"/>
                </c:ext>
              </c:extLst>
            </c:dLbl>
            <c:dLbl>
              <c:idx val="25"/>
              <c:layout>
                <c:manualLayout>
                  <c:x val="-1.8115942028985595E-2"/>
                  <c:y val="-2.626778246139463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85D6-49D7-917E-38D18E585AE3}"/>
                </c:ext>
              </c:extLst>
            </c:dLbl>
            <c:dLbl>
              <c:idx val="31"/>
              <c:layout>
                <c:manualLayout>
                  <c:x val="-8.4541062801932361E-3"/>
                  <c:y val="-3.502370994852620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85D6-49D7-917E-38D18E585AE3}"/>
                </c:ext>
              </c:extLst>
            </c:dLbl>
            <c:dLbl>
              <c:idx val="35"/>
              <c:layout>
                <c:manualLayout>
                  <c:x val="-2.2946859903381821E-2"/>
                  <c:y val="2.918642495710514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85D6-49D7-917E-38D18E585AE3}"/>
                </c:ext>
              </c:extLst>
            </c:dLbl>
            <c:dLbl>
              <c:idx val="37"/>
              <c:layout>
                <c:manualLayout>
                  <c:x val="-1.2077294685990338E-2"/>
                  <c:y val="-2.334913996568411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85D6-49D7-917E-38D18E585AE3}"/>
                </c:ext>
              </c:extLst>
            </c:dLbl>
            <c:dLbl>
              <c:idx val="40"/>
              <c:layout>
                <c:manualLayout>
                  <c:x val="1.4492753623188406E-2"/>
                  <c:y val="-1.751185497426308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85D6-49D7-917E-38D18E585AE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646466"/>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'2. un 4.jautājums'!$C$125:$AR$125</c:f>
              <c:strCache>
                <c:ptCount val="42"/>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pt idx="24">
                  <c:v>2017.01</c:v>
                </c:pt>
                <c:pt idx="25">
                  <c:v>2017.02</c:v>
                </c:pt>
                <c:pt idx="26">
                  <c:v>2017.03</c:v>
                </c:pt>
                <c:pt idx="27">
                  <c:v>2017.04</c:v>
                </c:pt>
                <c:pt idx="28">
                  <c:v>2017.05</c:v>
                </c:pt>
                <c:pt idx="29">
                  <c:v>2017.06</c:v>
                </c:pt>
                <c:pt idx="30">
                  <c:v>2017.07</c:v>
                </c:pt>
                <c:pt idx="31">
                  <c:v>2017.08</c:v>
                </c:pt>
                <c:pt idx="32">
                  <c:v>2017.09</c:v>
                </c:pt>
                <c:pt idx="33">
                  <c:v>2017.10</c:v>
                </c:pt>
                <c:pt idx="34">
                  <c:v>2017.11</c:v>
                </c:pt>
                <c:pt idx="35">
                  <c:v>2017.12</c:v>
                </c:pt>
                <c:pt idx="36">
                  <c:v>2018.01</c:v>
                </c:pt>
                <c:pt idx="37">
                  <c:v>2018.02</c:v>
                </c:pt>
                <c:pt idx="38">
                  <c:v>2018.03</c:v>
                </c:pt>
                <c:pt idx="39">
                  <c:v>2018.04</c:v>
                </c:pt>
                <c:pt idx="40">
                  <c:v>2018.05</c:v>
                </c:pt>
                <c:pt idx="41">
                  <c:v>2018.06</c:v>
                </c:pt>
              </c:strCache>
            </c:strRef>
          </c:cat>
          <c:val>
            <c:numRef>
              <c:f>'2. un 4.jautājums'!$C$134:$AR$134</c:f>
              <c:numCache>
                <c:formatCode>0.0%</c:formatCode>
                <c:ptCount val="42"/>
                <c:pt idx="0">
                  <c:v>0.37997989463772175</c:v>
                </c:pt>
                <c:pt idx="1">
                  <c:v>0.39311645317832289</c:v>
                </c:pt>
                <c:pt idx="2">
                  <c:v>0.36824756206969289</c:v>
                </c:pt>
                <c:pt idx="3">
                  <c:v>0.36285164703053618</c:v>
                </c:pt>
                <c:pt idx="4">
                  <c:v>0.35540073639243336</c:v>
                </c:pt>
                <c:pt idx="5">
                  <c:v>0.35771752755457231</c:v>
                </c:pt>
                <c:pt idx="6">
                  <c:v>0.33009844852079079</c:v>
                </c:pt>
                <c:pt idx="7">
                  <c:v>0.35357366392788836</c:v>
                </c:pt>
                <c:pt idx="8">
                  <c:v>0.35113071550317498</c:v>
                </c:pt>
                <c:pt idx="9">
                  <c:v>0.34806476418318522</c:v>
                </c:pt>
                <c:pt idx="10">
                  <c:v>0.35260679414414531</c:v>
                </c:pt>
                <c:pt idx="11">
                  <c:v>0.32698278797241603</c:v>
                </c:pt>
                <c:pt idx="12">
                  <c:v>0.35063110910799661</c:v>
                </c:pt>
                <c:pt idx="13">
                  <c:v>0.35014519274882039</c:v>
                </c:pt>
                <c:pt idx="14">
                  <c:v>0.32488929750105811</c:v>
                </c:pt>
                <c:pt idx="15">
                  <c:v>0.33471288415835548</c:v>
                </c:pt>
                <c:pt idx="16">
                  <c:v>0.31479250115326152</c:v>
                </c:pt>
                <c:pt idx="17">
                  <c:v>0.32397485872390791</c:v>
                </c:pt>
                <c:pt idx="18">
                  <c:v>0.31907521490950624</c:v>
                </c:pt>
                <c:pt idx="19">
                  <c:v>0.31131393895683207</c:v>
                </c:pt>
                <c:pt idx="20">
                  <c:v>0.31895079366872098</c:v>
                </c:pt>
                <c:pt idx="21">
                  <c:v>0.32027989799474371</c:v>
                </c:pt>
                <c:pt idx="22">
                  <c:v>0.3100539295594848</c:v>
                </c:pt>
                <c:pt idx="23">
                  <c:v>0.28861238222733498</c:v>
                </c:pt>
                <c:pt idx="24">
                  <c:v>0.30293036491505904</c:v>
                </c:pt>
                <c:pt idx="25">
                  <c:v>0.31972446494937845</c:v>
                </c:pt>
                <c:pt idx="26">
                  <c:v>0.29509646036386022</c:v>
                </c:pt>
                <c:pt idx="27">
                  <c:v>0.29605201538083775</c:v>
                </c:pt>
                <c:pt idx="28">
                  <c:v>0.28129915215470513</c:v>
                </c:pt>
                <c:pt idx="29">
                  <c:v>0.28407064764462514</c:v>
                </c:pt>
                <c:pt idx="30">
                  <c:v>0.28440934633119402</c:v>
                </c:pt>
                <c:pt idx="31">
                  <c:v>0.27837433049609545</c:v>
                </c:pt>
                <c:pt idx="32">
                  <c:v>0.28874917413316642</c:v>
                </c:pt>
                <c:pt idx="33">
                  <c:v>0.28088655198830004</c:v>
                </c:pt>
                <c:pt idx="34">
                  <c:v>0.27556909925400214</c:v>
                </c:pt>
                <c:pt idx="35">
                  <c:v>0.26649761145798212</c:v>
                </c:pt>
                <c:pt idx="36">
                  <c:v>0.30663872783168605</c:v>
                </c:pt>
                <c:pt idx="37">
                  <c:v>0.32020924385853494</c:v>
                </c:pt>
                <c:pt idx="38">
                  <c:v>0.30010260814424061</c:v>
                </c:pt>
                <c:pt idx="39">
                  <c:v>0.29915609932557319</c:v>
                </c:pt>
                <c:pt idx="40">
                  <c:v>0.27901321217046532</c:v>
                </c:pt>
                <c:pt idx="41">
                  <c:v>0.28639230670786331</c:v>
                </c:pt>
              </c:numCache>
            </c:numRef>
          </c:val>
          <c:smooth val="0"/>
          <c:extLst xmlns:c16r2="http://schemas.microsoft.com/office/drawing/2015/06/chart">
            <c:ext xmlns:c16="http://schemas.microsoft.com/office/drawing/2014/chart" uri="{C3380CC4-5D6E-409C-BE32-E72D297353CC}">
              <c16:uniqueId val="{00000009-85D6-49D7-917E-38D18E585AE3}"/>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marker val="1"/>
        <c:smooth val="0"/>
        <c:axId val="339289984"/>
        <c:axId val="339291520"/>
      </c:lineChart>
      <c:catAx>
        <c:axId val="339289984"/>
        <c:scaling>
          <c:orientation val="minMax"/>
        </c:scaling>
        <c:delete val="0"/>
        <c:axPos val="b"/>
        <c:numFmt formatCode="General" sourceLinked="0"/>
        <c:majorTickMark val="none"/>
        <c:minorTickMark val="none"/>
        <c:tickLblPos val="nextTo"/>
        <c:spPr>
          <a:noFill/>
          <a:ln w="9525" cap="flat" cmpd="sng" algn="ctr">
            <a:solidFill>
              <a:schemeClr val="dk1">
                <a:lumMod val="15000"/>
                <a:lumOff val="85000"/>
              </a:schemeClr>
            </a:solidFill>
            <a:round/>
          </a:ln>
          <a:effectLst/>
        </c:spPr>
        <c:txPr>
          <a:bodyPr rot="-2700000" spcFirstLastPara="1" vertOverflow="ellipsis" vert="horz" wrap="square" anchor="ctr" anchorCtr="1"/>
          <a:lstStyle/>
          <a:p>
            <a:pPr>
              <a:defRPr sz="1400" b="0" i="0" u="none" strike="noStrike" kern="1200" spc="20" baseline="0">
                <a:solidFill>
                  <a:schemeClr val="dk1">
                    <a:lumMod val="65000"/>
                    <a:lumOff val="35000"/>
                  </a:schemeClr>
                </a:solidFill>
                <a:latin typeface="+mn-lt"/>
                <a:ea typeface="+mn-ea"/>
                <a:cs typeface="+mn-cs"/>
              </a:defRPr>
            </a:pPr>
            <a:endParaRPr lang="en-US"/>
          </a:p>
        </c:txPr>
        <c:crossAx val="339291520"/>
        <c:crosses val="autoZero"/>
        <c:auto val="1"/>
        <c:lblAlgn val="ctr"/>
        <c:lblOffset val="100"/>
        <c:noMultiLvlLbl val="0"/>
      </c:catAx>
      <c:valAx>
        <c:axId val="339291520"/>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spc="20" baseline="0">
                <a:solidFill>
                  <a:srgbClr val="646466"/>
                </a:solidFill>
                <a:latin typeface="+mn-lt"/>
                <a:ea typeface="+mn-ea"/>
                <a:cs typeface="+mn-cs"/>
              </a:defRPr>
            </a:pPr>
            <a:endParaRPr lang="en-US"/>
          </a:p>
        </c:txPr>
        <c:crossAx val="339289984"/>
        <c:crosses val="autoZero"/>
        <c:crossBetween val="between"/>
      </c:valAx>
      <c:spPr>
        <a:gradFill>
          <a:gsLst>
            <a:gs pos="100000">
              <a:schemeClr val="lt1">
                <a:lumMod val="95000"/>
              </a:schemeClr>
            </a:gs>
            <a:gs pos="0">
              <a:schemeClr val="lt1"/>
            </a:gs>
          </a:gsLst>
          <a:lin ang="5400000" scaled="0"/>
        </a:gradFill>
        <a:ln>
          <a:noFill/>
        </a:ln>
        <a:effectLst/>
      </c:spPr>
    </c:plotArea>
    <c:plotVisOnly val="1"/>
    <c:dispBlanksAs val="gap"/>
    <c:showDLblsOverMax val="0"/>
  </c:chart>
  <c:spPr>
    <a:solidFill>
      <a:schemeClr val="lt1"/>
    </a:solid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dPt>
          <c:dPt>
            <c:idx val="1"/>
            <c:bubble3D val="0"/>
            <c:spPr>
              <a:solidFill>
                <a:schemeClr val="accent5"/>
              </a:solidFill>
              <a:ln w="19050">
                <a:solidFill>
                  <a:schemeClr val="lt1"/>
                </a:solidFill>
              </a:ln>
              <a:effectLst/>
            </c:spPr>
          </c:dPt>
          <c:dPt>
            <c:idx val="2"/>
            <c:bubble3D val="0"/>
            <c:spPr>
              <a:solidFill>
                <a:schemeClr val="accent4"/>
              </a:solidFill>
              <a:ln w="19050">
                <a:solidFill>
                  <a:schemeClr val="lt1"/>
                </a:solidFill>
              </a:ln>
              <a:effectLst/>
            </c:spPr>
          </c:dPt>
          <c:dPt>
            <c:idx val="3"/>
            <c:bubble3D val="0"/>
            <c:spPr>
              <a:solidFill>
                <a:schemeClr val="accent6">
                  <a:lumMod val="60000"/>
                </a:schemeClr>
              </a:solidFill>
              <a:ln w="19050">
                <a:solidFill>
                  <a:schemeClr val="lt1"/>
                </a:solidFill>
              </a:ln>
              <a:effectLst/>
            </c:spPr>
          </c:dPt>
          <c:dPt>
            <c:idx val="4"/>
            <c:bubble3D val="0"/>
            <c:spPr>
              <a:solidFill>
                <a:schemeClr val="accent5">
                  <a:lumMod val="60000"/>
                </a:schemeClr>
              </a:solidFill>
              <a:ln w="19050">
                <a:solidFill>
                  <a:schemeClr val="lt1"/>
                </a:solidFill>
              </a:ln>
              <a:effectLst/>
            </c:spPr>
          </c:dPt>
          <c:dPt>
            <c:idx val="5"/>
            <c:bubble3D val="0"/>
            <c:spPr>
              <a:solidFill>
                <a:schemeClr val="accent4">
                  <a:lumMod val="6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646466"/>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Sheet1!$A$2:$A$7</c:f>
              <c:strCache>
                <c:ptCount val="6"/>
                <c:pt idx="0">
                  <c:v>Bez ieņēmumiem</c:v>
                </c:pt>
                <c:pt idx="1">
                  <c:v>Līdz min. algai (430 Eur)23%</c:v>
                </c:pt>
                <c:pt idx="2">
                  <c:v>No minimālās algas līdz vidējai algai (943 Eur)</c:v>
                </c:pt>
                <c:pt idx="3">
                  <c:v>No vidējās algas līdz 1667 Eur (200004 Eur gadā, kad mainās IIN)</c:v>
                </c:pt>
                <c:pt idx="4">
                  <c:v>No 1667 Eur līdz 4580 Eur</c:v>
                </c:pt>
                <c:pt idx="5">
                  <c:v>&gt;4580</c:v>
                </c:pt>
              </c:strCache>
            </c:strRef>
          </c:cat>
          <c:val>
            <c:numRef>
              <c:f>Sheet1!$B$2:$B$7</c:f>
              <c:numCache>
                <c:formatCode>0%</c:formatCode>
                <c:ptCount val="6"/>
                <c:pt idx="0">
                  <c:v>0.06</c:v>
                </c:pt>
                <c:pt idx="1">
                  <c:v>0.23</c:v>
                </c:pt>
                <c:pt idx="2">
                  <c:v>0.33</c:v>
                </c:pt>
                <c:pt idx="3">
                  <c:v>0.26</c:v>
                </c:pt>
                <c:pt idx="4">
                  <c:v>0.11</c:v>
                </c:pt>
                <c:pt idx="5">
                  <c:v>0.01</c:v>
                </c:pt>
              </c:numCache>
            </c:numRef>
          </c:val>
          <c:extLst xmlns:c16r2="http://schemas.microsoft.com/office/drawing/2015/06/chart">
            <c:ext xmlns:c16="http://schemas.microsoft.com/office/drawing/2014/chart" uri="{C3380CC4-5D6E-409C-BE32-E72D297353CC}">
              <c16:uniqueId val="{00000000-E55E-4019-A1A6-B98BB04AD7AE}"/>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3088236585915003"/>
          <c:y val="0.21023674712615203"/>
          <c:w val="0.36681658760483354"/>
          <c:h val="0.57331643077400296"/>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646466"/>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3990473413045595E-2"/>
          <c:y val="2.2735934871760993E-2"/>
          <c:w val="0.63102374355983282"/>
          <c:h val="0.89855020909362271"/>
        </c:manualLayout>
      </c:layout>
      <c:lineChart>
        <c:grouping val="standard"/>
        <c:varyColors val="0"/>
        <c:ser>
          <c:idx val="0"/>
          <c:order val="0"/>
          <c:tx>
            <c:strRef>
              <c:f>[nab_slieksnis.xlsx]Sheet2!$C$4</c:f>
              <c:strCache>
                <c:ptCount val="1"/>
                <c:pt idx="0">
                  <c:v> Nabadzības riska slieksnis  EUR mēnesī </c:v>
                </c:pt>
              </c:strCache>
            </c:strRef>
          </c:tx>
          <c:marker>
            <c:symbol val="none"/>
          </c:marker>
          <c:dLbls>
            <c:dLbl>
              <c:idx val="1"/>
              <c:layout>
                <c:manualLayout>
                  <c:x val="-2.8060400681124666E-2"/>
                  <c:y val="2.330819391951181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3.5799163816340081E-2"/>
                      <c:h val="5.142319670109715E-2"/>
                    </c:manualLayout>
                  </c15:layout>
                </c:ext>
                <c:ext xmlns:c16="http://schemas.microsoft.com/office/drawing/2014/chart" uri="{C3380CC4-5D6E-409C-BE32-E72D297353CC}">
                  <c16:uniqueId val="{0000000A-AC9F-4F2F-A88D-EFDD88F5360B}"/>
                </c:ext>
              </c:extLst>
            </c:dLbl>
            <c:dLbl>
              <c:idx val="2"/>
              <c:layout>
                <c:manualLayout>
                  <c:x val="-1.7722358324920834E-2"/>
                  <c:y val="1.748097338280928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AC9F-4F2F-A88D-EFDD88F5360B}"/>
                </c:ext>
              </c:extLst>
            </c:dLbl>
            <c:dLbl>
              <c:idx val="3"/>
              <c:layout>
                <c:manualLayout>
                  <c:x val="-5.4151024879997804E-17"/>
                  <c:y val="1.1653982255206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AC9F-4F2F-A88D-EFDD88F5360B}"/>
                </c:ext>
              </c:extLst>
            </c:dLbl>
            <c:dLbl>
              <c:idx val="4"/>
              <c:layout>
                <c:manualLayout>
                  <c:x val="-5.9074527749736656E-3"/>
                  <c:y val="8.7404866914046146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AC9F-4F2F-A88D-EFDD88F5360B}"/>
                </c:ext>
              </c:extLst>
            </c:dLbl>
            <c:dLbl>
              <c:idx val="7"/>
              <c:layout>
                <c:manualLayout>
                  <c:x val="-4.4305895812302085E-3"/>
                  <c:y val="1.45674778190076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AC9F-4F2F-A88D-EFDD88F5360B}"/>
                </c:ext>
              </c:extLst>
            </c:dLbl>
            <c:dLbl>
              <c:idx val="8"/>
              <c:layout>
                <c:manualLayout>
                  <c:x val="-7.3843159687170144E-3"/>
                  <c:y val="1.748097338280922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AC9F-4F2F-A88D-EFDD88F5360B}"/>
                </c:ext>
              </c:extLst>
            </c:dLbl>
            <c:dLbl>
              <c:idx val="9"/>
              <c:layout>
                <c:manualLayout>
                  <c:x val="-1.9199221518664236E-2"/>
                  <c:y val="-2.039446894661077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AC9F-4F2F-A88D-EFDD88F5360B}"/>
                </c:ext>
              </c:extLst>
            </c:dLbl>
            <c:spPr>
              <a:noFill/>
              <a:ln>
                <a:noFill/>
              </a:ln>
              <a:effectLst/>
            </c:spPr>
            <c:txPr>
              <a:bodyPr/>
              <a:lstStyle/>
              <a:p>
                <a:pPr>
                  <a:defRPr sz="120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[nab_slieksnis.xlsx]Sheet2!$B$5:$B$15</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[nab_slieksnis.xlsx]Sheet2!$C$5:$C$15</c:f>
              <c:numCache>
                <c:formatCode>General</c:formatCode>
                <c:ptCount val="11"/>
                <c:pt idx="0">
                  <c:v>268</c:v>
                </c:pt>
                <c:pt idx="1">
                  <c:v>224</c:v>
                </c:pt>
                <c:pt idx="2">
                  <c:v>210</c:v>
                </c:pt>
                <c:pt idx="3">
                  <c:v>223</c:v>
                </c:pt>
                <c:pt idx="4">
                  <c:v>233</c:v>
                </c:pt>
                <c:pt idx="5">
                  <c:v>260</c:v>
                </c:pt>
                <c:pt idx="6">
                  <c:v>291</c:v>
                </c:pt>
                <c:pt idx="7">
                  <c:v>318</c:v>
                </c:pt>
                <c:pt idx="8">
                  <c:v>330</c:v>
                </c:pt>
                <c:pt idx="9">
                  <c:v>367</c:v>
                </c:pt>
                <c:pt idx="10">
                  <c:v>367</c:v>
                </c:pt>
              </c:numCache>
            </c:numRef>
          </c:val>
          <c:smooth val="0"/>
          <c:extLst xmlns:c16r2="http://schemas.microsoft.com/office/drawing/2015/06/chart">
            <c:ext xmlns:c16="http://schemas.microsoft.com/office/drawing/2014/chart" uri="{C3380CC4-5D6E-409C-BE32-E72D297353CC}">
              <c16:uniqueId val="{00000000-AC9F-4F2F-A88D-EFDD88F5360B}"/>
            </c:ext>
          </c:extLst>
        </c:ser>
        <c:ser>
          <c:idx val="1"/>
          <c:order val="1"/>
          <c:tx>
            <c:strRef>
              <c:f>[nab_slieksnis.xlsx]Sheet2!$D$4</c:f>
              <c:strCache>
                <c:ptCount val="1"/>
                <c:pt idx="0">
                  <c:v>Neapliekamais minimums mēnesī </c:v>
                </c:pt>
              </c:strCache>
            </c:strRef>
          </c:tx>
          <c:marker>
            <c:symbol val="none"/>
          </c:marker>
          <c:cat>
            <c:numRef>
              <c:f>[nab_slieksnis.xlsx]Sheet2!$B$5:$B$15</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[nab_slieksnis.xlsx]Sheet2!$D$5:$D$15</c:f>
              <c:numCache>
                <c:formatCode>General</c:formatCode>
                <c:ptCount val="11"/>
                <c:pt idx="0">
                  <c:v>113.83</c:v>
                </c:pt>
                <c:pt idx="1">
                  <c:v>49.8</c:v>
                </c:pt>
                <c:pt idx="2">
                  <c:v>49.8</c:v>
                </c:pt>
                <c:pt idx="3">
                  <c:v>64.03</c:v>
                </c:pt>
                <c:pt idx="4">
                  <c:v>64.03</c:v>
                </c:pt>
                <c:pt idx="5">
                  <c:v>64.03</c:v>
                </c:pt>
                <c:pt idx="6">
                  <c:v>64.03</c:v>
                </c:pt>
                <c:pt idx="7">
                  <c:v>75</c:v>
                </c:pt>
                <c:pt idx="8">
                  <c:v>75</c:v>
                </c:pt>
                <c:pt idx="9">
                  <c:v>60</c:v>
                </c:pt>
                <c:pt idx="10">
                  <c:v>0</c:v>
                </c:pt>
              </c:numCache>
            </c:numRef>
          </c:val>
          <c:smooth val="0"/>
          <c:extLst xmlns:c16r2="http://schemas.microsoft.com/office/drawing/2015/06/chart">
            <c:ext xmlns:c16="http://schemas.microsoft.com/office/drawing/2014/chart" uri="{C3380CC4-5D6E-409C-BE32-E72D297353CC}">
              <c16:uniqueId val="{00000001-AC9F-4F2F-A88D-EFDD88F5360B}"/>
            </c:ext>
          </c:extLst>
        </c:ser>
        <c:ser>
          <c:idx val="2"/>
          <c:order val="2"/>
          <c:tx>
            <c:strRef>
              <c:f>[nab_slieksnis.xlsx]Sheet2!$E$4</c:f>
              <c:strCache>
                <c:ptCount val="1"/>
                <c:pt idx="0">
                  <c:v>NM  maksimālā summa </c:v>
                </c:pt>
              </c:strCache>
            </c:strRef>
          </c:tx>
          <c:marker>
            <c:symbol val="none"/>
          </c:marker>
          <c:dLbls>
            <c:dLbl>
              <c:idx val="1"/>
              <c:layout>
                <c:manualLayout>
                  <c:x val="-1.7722358324920834E-2"/>
                  <c:y val="-2.330796451041241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C9F-4F2F-A88D-EFDD88F5360B}"/>
                </c:ext>
              </c:extLst>
            </c:dLbl>
            <c:dLbl>
              <c:idx val="3"/>
              <c:layout>
                <c:manualLayout>
                  <c:x val="-1.9199221518664236E-2"/>
                  <c:y val="-2.622146007421384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C9F-4F2F-A88D-EFDD88F5360B}"/>
                </c:ext>
              </c:extLst>
            </c:dLbl>
            <c:dLbl>
              <c:idx val="6"/>
              <c:layout>
                <c:manualLayout>
                  <c:x val="-1.7722358324920778E-2"/>
                  <c:y val="2.622146007421384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C9F-4F2F-A88D-EFDD88F5360B}"/>
                </c:ext>
              </c:extLst>
            </c:dLbl>
            <c:dLbl>
              <c:idx val="7"/>
              <c:layout>
                <c:manualLayout>
                  <c:x val="4.4305895812302085E-3"/>
                  <c:y val="-1.748097338280933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AC9F-4F2F-A88D-EFDD88F5360B}"/>
                </c:ext>
              </c:extLst>
            </c:dLbl>
            <c:dLbl>
              <c:idx val="9"/>
              <c:layout>
                <c:manualLayout>
                  <c:x val="-7.3843159687170144E-3"/>
                  <c:y val="8.7404866914046146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AC9F-4F2F-A88D-EFDD88F5360B}"/>
                </c:ext>
              </c:extLst>
            </c:dLbl>
            <c:dLbl>
              <c:idx val="10"/>
              <c:layout>
                <c:manualLayout>
                  <c:x val="-8.8611791624605245E-3"/>
                  <c:y val="-2.330784980586254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3.5799163816340081E-2"/>
                      <c:h val="4.5596205573494065E-2"/>
                    </c:manualLayout>
                  </c15:layout>
                </c:ext>
                <c:ext xmlns:c16="http://schemas.microsoft.com/office/drawing/2014/chart" uri="{C3380CC4-5D6E-409C-BE32-E72D297353CC}">
                  <c16:uniqueId val="{00000007-AC9F-4F2F-A88D-EFDD88F5360B}"/>
                </c:ext>
              </c:extLst>
            </c:dLbl>
            <c:spPr>
              <a:noFill/>
              <a:ln>
                <a:noFill/>
              </a:ln>
              <a:effectLst/>
            </c:spPr>
            <c:txPr>
              <a:bodyPr/>
              <a:lstStyle/>
              <a:p>
                <a:pPr>
                  <a:defRPr sz="1200" b="1">
                    <a:solidFill>
                      <a:srgbClr val="646466"/>
                    </a:solidFill>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[nab_slieksnis.xlsx]Sheet2!$B$5:$B$15</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[nab_slieksnis.xlsx]Sheet2!$E$5:$E$15</c:f>
              <c:numCache>
                <c:formatCode>General</c:formatCode>
                <c:ptCount val="11"/>
                <c:pt idx="0">
                  <c:v>113.83</c:v>
                </c:pt>
                <c:pt idx="1">
                  <c:v>128.06</c:v>
                </c:pt>
                <c:pt idx="2">
                  <c:v>49.8</c:v>
                </c:pt>
                <c:pt idx="3">
                  <c:v>64.03</c:v>
                </c:pt>
                <c:pt idx="4">
                  <c:v>64.03</c:v>
                </c:pt>
                <c:pt idx="5">
                  <c:v>64.03</c:v>
                </c:pt>
                <c:pt idx="6">
                  <c:v>64.03</c:v>
                </c:pt>
                <c:pt idx="7">
                  <c:v>75</c:v>
                </c:pt>
                <c:pt idx="8">
                  <c:v>75</c:v>
                </c:pt>
                <c:pt idx="9">
                  <c:v>115</c:v>
                </c:pt>
                <c:pt idx="10">
                  <c:v>200</c:v>
                </c:pt>
              </c:numCache>
            </c:numRef>
          </c:val>
          <c:smooth val="0"/>
          <c:extLst xmlns:c16r2="http://schemas.microsoft.com/office/drawing/2015/06/chart">
            <c:ext xmlns:c16="http://schemas.microsoft.com/office/drawing/2014/chart" uri="{C3380CC4-5D6E-409C-BE32-E72D297353CC}">
              <c16:uniqueId val="{00000008-AC9F-4F2F-A88D-EFDD88F5360B}"/>
            </c:ext>
          </c:extLst>
        </c:ser>
        <c:dLbls>
          <c:showLegendKey val="0"/>
          <c:showVal val="0"/>
          <c:showCatName val="0"/>
          <c:showSerName val="0"/>
          <c:showPercent val="0"/>
          <c:showBubbleSize val="0"/>
        </c:dLbls>
        <c:marker val="1"/>
        <c:smooth val="0"/>
        <c:axId val="339586048"/>
        <c:axId val="339596032"/>
      </c:lineChart>
      <c:catAx>
        <c:axId val="339586048"/>
        <c:scaling>
          <c:orientation val="minMax"/>
        </c:scaling>
        <c:delete val="0"/>
        <c:axPos val="b"/>
        <c:numFmt formatCode="General" sourceLinked="1"/>
        <c:majorTickMark val="out"/>
        <c:minorTickMark val="none"/>
        <c:tickLblPos val="nextTo"/>
        <c:txPr>
          <a:bodyPr/>
          <a:lstStyle/>
          <a:p>
            <a:pPr>
              <a:defRPr sz="1200"/>
            </a:pPr>
            <a:endParaRPr lang="en-US"/>
          </a:p>
        </c:txPr>
        <c:crossAx val="339596032"/>
        <c:crosses val="autoZero"/>
        <c:auto val="1"/>
        <c:lblAlgn val="ctr"/>
        <c:lblOffset val="100"/>
        <c:noMultiLvlLbl val="0"/>
      </c:catAx>
      <c:valAx>
        <c:axId val="339596032"/>
        <c:scaling>
          <c:orientation val="minMax"/>
        </c:scaling>
        <c:delete val="0"/>
        <c:axPos val="l"/>
        <c:majorGridlines/>
        <c:numFmt formatCode="General" sourceLinked="1"/>
        <c:majorTickMark val="out"/>
        <c:minorTickMark val="none"/>
        <c:tickLblPos val="nextTo"/>
        <c:txPr>
          <a:bodyPr/>
          <a:lstStyle/>
          <a:p>
            <a:pPr>
              <a:defRPr sz="1200"/>
            </a:pPr>
            <a:endParaRPr lang="en-US"/>
          </a:p>
        </c:txPr>
        <c:crossAx val="339586048"/>
        <c:crosses val="autoZero"/>
        <c:crossBetween val="between"/>
      </c:valAx>
      <c:spPr>
        <a:noFill/>
        <a:ln w="25400">
          <a:noFill/>
        </a:ln>
      </c:spPr>
    </c:plotArea>
    <c:legend>
      <c:legendPos val="r"/>
      <c:layout>
        <c:manualLayout>
          <c:xMode val="edge"/>
          <c:yMode val="edge"/>
          <c:x val="0.71775551215929378"/>
          <c:y val="0.32191441893542705"/>
          <c:w val="0.28224448784070622"/>
          <c:h val="0.34451717987393971"/>
        </c:manualLayout>
      </c:layout>
      <c:overlay val="0"/>
      <c:txPr>
        <a:bodyPr/>
        <a:lstStyle/>
        <a:p>
          <a:pPr>
            <a:defRPr sz="1400"/>
          </a:pPr>
          <a:endParaRPr lang="en-US"/>
        </a:p>
      </c:txPr>
    </c:legend>
    <c:plotVisOnly val="1"/>
    <c:dispBlanksAs val="gap"/>
    <c:showDLblsOverMax val="0"/>
  </c:chart>
  <c:txPr>
    <a:bodyPr/>
    <a:lstStyle/>
    <a:p>
      <a:pPr>
        <a:defRPr>
          <a:solidFill>
            <a:srgbClr val="646466"/>
          </a:solidFill>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07174103237096E-2"/>
          <c:y val="5.1400554097404488E-2"/>
          <c:w val="0.8703864829396325"/>
          <c:h val="0.66657808398950136"/>
        </c:manualLayout>
      </c:layout>
      <c:lineChart>
        <c:grouping val="standard"/>
        <c:varyColors val="0"/>
        <c:ser>
          <c:idx val="0"/>
          <c:order val="0"/>
          <c:tx>
            <c:strRef>
              <c:f>'[dazi slaidi (1).xlsx]Sheet1'!$C$4</c:f>
              <c:strCache>
                <c:ptCount val="1"/>
                <c:pt idx="0">
                  <c:v>Nabadzības riska slieksnis  EUR mēnesī</c:v>
                </c:pt>
              </c:strCache>
            </c:strRef>
          </c:tx>
          <c:spPr>
            <a:ln w="28575">
              <a:solidFill>
                <a:srgbClr val="4A7EBB"/>
              </a:solidFill>
              <a:prstDash val="solid"/>
              <a:round/>
            </a:ln>
          </c:spPr>
          <c:marker>
            <c:symbol val="none"/>
          </c:marker>
          <c:dLbls>
            <c:dLbl>
              <c:idx val="0"/>
              <c:layout>
                <c:manualLayout>
                  <c:x val="-1.9341564412739848E-2"/>
                  <c:y val="-2.468487372272515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67CC-42C2-89FF-642FE0269D58}"/>
                </c:ext>
              </c:extLst>
            </c:dLbl>
            <c:dLbl>
              <c:idx val="1"/>
              <c:layout>
                <c:manualLayout>
                  <c:x val="8.4619344305736834E-3"/>
                  <c:y val="-1.371381873484731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67CC-42C2-89FF-642FE0269D58}"/>
                </c:ext>
              </c:extLst>
            </c:dLbl>
            <c:dLbl>
              <c:idx val="2"/>
              <c:layout>
                <c:manualLayout>
                  <c:x val="-1.2088477757962405E-3"/>
                  <c:y val="1.371381873484731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67CC-42C2-89FF-642FE0269D58}"/>
                </c:ext>
              </c:extLst>
            </c:dLbl>
            <c:dLbl>
              <c:idx val="3"/>
              <c:layout>
                <c:manualLayout>
                  <c:x val="0"/>
                  <c:y val="-2.468487372272515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67CC-42C2-89FF-642FE0269D58}"/>
                </c:ext>
              </c:extLst>
            </c:dLbl>
            <c:dLbl>
              <c:idx val="4"/>
              <c:layout>
                <c:manualLayout>
                  <c:x val="7.2530866547774429E-3"/>
                  <c:y val="1.371381873484731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67CC-42C2-89FF-642FE0269D58}"/>
                </c:ext>
              </c:extLst>
            </c:dLbl>
            <c:dLbl>
              <c:idx val="5"/>
              <c:layout>
                <c:manualLayout>
                  <c:x val="-6.0442388789812024E-3"/>
                  <c:y val="1.37138187348472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67CC-42C2-89FF-642FE0269D58}"/>
                </c:ext>
              </c:extLst>
            </c:dLbl>
            <c:dLbl>
              <c:idx val="6"/>
              <c:layout>
                <c:manualLayout>
                  <c:x val="0"/>
                  <c:y val="1.37138187348472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A-67CC-42C2-89FF-642FE0269D58}"/>
                </c:ext>
              </c:extLst>
            </c:dLbl>
            <c:dLbl>
              <c:idx val="7"/>
              <c:layout>
                <c:manualLayout>
                  <c:x val="-1.2088477757962405E-2"/>
                  <c:y val="1.919934622878623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67CC-42C2-89FF-642FE0269D58}"/>
                </c:ext>
              </c:extLst>
            </c:dLbl>
            <c:dLbl>
              <c:idx val="8"/>
              <c:layout>
                <c:manualLayout>
                  <c:x val="-9.6707822063699239E-3"/>
                  <c:y val="1.645658248181677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C-67CC-42C2-89FF-642FE0269D58}"/>
                </c:ext>
              </c:extLst>
            </c:dLbl>
            <c:spPr>
              <a:noFill/>
              <a:ln>
                <a:noFill/>
              </a:ln>
              <a:effectLst/>
            </c:spPr>
            <c:txPr>
              <a:bodyPr wrap="square" lIns="38100" tIns="19050" rIns="38100" bIns="19050" anchor="ctr">
                <a:spAutoFit/>
              </a:bodyPr>
              <a:lstStyle/>
              <a:p>
                <a:pPr>
                  <a:defRPr sz="1200" b="1">
                    <a:solidFill>
                      <a:srgbClr val="646466"/>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'[dazi slaidi (1).xlsx]Sheet1'!$B$5:$B$16</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cat>
          <c:val>
            <c:numRef>
              <c:f>'[dazi slaidi (1).xlsx]Sheet1'!$C$5:$C$16</c:f>
              <c:numCache>
                <c:formatCode>General</c:formatCode>
                <c:ptCount val="12"/>
                <c:pt idx="0">
                  <c:v>268</c:v>
                </c:pt>
                <c:pt idx="1">
                  <c:v>224</c:v>
                </c:pt>
                <c:pt idx="2">
                  <c:v>210</c:v>
                </c:pt>
                <c:pt idx="3">
                  <c:v>223</c:v>
                </c:pt>
                <c:pt idx="4">
                  <c:v>233</c:v>
                </c:pt>
                <c:pt idx="5">
                  <c:v>260</c:v>
                </c:pt>
                <c:pt idx="6">
                  <c:v>291</c:v>
                </c:pt>
                <c:pt idx="7">
                  <c:v>318</c:v>
                </c:pt>
                <c:pt idx="8">
                  <c:v>330</c:v>
                </c:pt>
                <c:pt idx="9">
                  <c:v>367</c:v>
                </c:pt>
              </c:numCache>
            </c:numRef>
          </c:val>
          <c:smooth val="0"/>
          <c:extLst xmlns:c16r2="http://schemas.microsoft.com/office/drawing/2015/06/chart">
            <c:ext xmlns:c16="http://schemas.microsoft.com/office/drawing/2014/chart" uri="{C3380CC4-5D6E-409C-BE32-E72D297353CC}">
              <c16:uniqueId val="{00000000-67CC-42C2-89FF-642FE0269D58}"/>
            </c:ext>
          </c:extLst>
        </c:ser>
        <c:ser>
          <c:idx val="1"/>
          <c:order val="1"/>
          <c:tx>
            <c:strRef>
              <c:f>'[dazi slaidi (1).xlsx]Sheet1'!$D$4</c:f>
              <c:strCache>
                <c:ptCount val="1"/>
                <c:pt idx="0">
                  <c:v>Minimālā  bruto alga( bez apgādājamajiem)</c:v>
                </c:pt>
              </c:strCache>
            </c:strRef>
          </c:tx>
          <c:spPr>
            <a:ln w="28575">
              <a:solidFill>
                <a:srgbClr val="BE4B48"/>
              </a:solidFill>
              <a:prstDash val="solid"/>
              <a:round/>
            </a:ln>
          </c:spPr>
          <c:marker>
            <c:symbol val="none"/>
          </c:marker>
          <c:dLbls>
            <c:dLbl>
              <c:idx val="0"/>
              <c:layout>
                <c:manualLayout>
                  <c:x val="-2.9012346619109772E-2"/>
                  <c:y val="1.645658248181682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67CC-42C2-89FF-642FE0269D58}"/>
                </c:ext>
              </c:extLst>
            </c:dLbl>
            <c:dLbl>
              <c:idx val="1"/>
              <c:layout>
                <c:manualLayout>
                  <c:x val="-2.6594651067517291E-2"/>
                  <c:y val="-2.742763746969462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67CC-42C2-89FF-642FE0269D58}"/>
                </c:ext>
              </c:extLst>
            </c:dLbl>
            <c:dLbl>
              <c:idx val="2"/>
              <c:layout>
                <c:manualLayout>
                  <c:x val="-1.3297277941326527E-2"/>
                  <c:y val="1.0971270953527215E-2"/>
                </c:manualLayout>
              </c:layout>
              <c:spPr>
                <a:noFill/>
                <a:ln>
                  <a:noFill/>
                </a:ln>
                <a:effectLst/>
              </c:spPr>
              <c:txPr>
                <a:bodyPr wrap="square" lIns="38100" tIns="19050" rIns="38100" bIns="19050" anchor="ctr">
                  <a:noAutofit/>
                </a:bodyPr>
                <a:lstStyle/>
                <a:p>
                  <a:pPr>
                    <a:defRPr sz="1200" b="1">
                      <a:solidFill>
                        <a:srgbClr val="646466"/>
                      </a:solidFill>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4.7622510535060766E-2"/>
                      <c:h val="4.8409780134011003E-2"/>
                    </c:manualLayout>
                  </c15:layout>
                </c:ext>
                <c:ext xmlns:c16="http://schemas.microsoft.com/office/drawing/2014/chart" uri="{C3380CC4-5D6E-409C-BE32-E72D297353CC}">
                  <c16:uniqueId val="{00000012-67CC-42C2-89FF-642FE0269D58}"/>
                </c:ext>
              </c:extLst>
            </c:dLbl>
            <c:dLbl>
              <c:idx val="3"/>
              <c:layout>
                <c:manualLayout>
                  <c:x val="0"/>
                  <c:y val="-1.645658248181682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67CC-42C2-89FF-642FE0269D58}"/>
                </c:ext>
              </c:extLst>
            </c:dLbl>
            <c:dLbl>
              <c:idx val="4"/>
              <c:layout>
                <c:manualLayout>
                  <c:x val="3.6265433273887215E-3"/>
                  <c:y val="-2.194210997575574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67CC-42C2-89FF-642FE0269D58}"/>
                </c:ext>
              </c:extLst>
            </c:dLbl>
            <c:dLbl>
              <c:idx val="5"/>
              <c:layout>
                <c:manualLayout>
                  <c:x val="-3.0221194394906011E-2"/>
                  <c:y val="1.097105498787784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67CC-42C2-89FF-642FE0269D58}"/>
                </c:ext>
              </c:extLst>
            </c:dLbl>
            <c:dLbl>
              <c:idx val="9"/>
              <c:layout>
                <c:manualLayout>
                  <c:x val="-2.0550412188536087E-2"/>
                  <c:y val="-2.468487372272518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67CC-42C2-89FF-642FE0269D58}"/>
                </c:ext>
              </c:extLst>
            </c:dLbl>
            <c:dLbl>
              <c:idx val="10"/>
              <c:layout>
                <c:manualLayout>
                  <c:x val="0"/>
                  <c:y val="-2.194210997575569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E-67CC-42C2-89FF-642FE0269D58}"/>
                </c:ext>
              </c:extLst>
            </c:dLbl>
            <c:spPr>
              <a:noFill/>
              <a:ln>
                <a:noFill/>
              </a:ln>
              <a:effectLst/>
            </c:spPr>
            <c:txPr>
              <a:bodyPr wrap="square" lIns="38100" tIns="19050" rIns="38100" bIns="19050" anchor="ctr">
                <a:spAutoFit/>
              </a:bodyPr>
              <a:lstStyle/>
              <a:p>
                <a:pPr>
                  <a:defRPr sz="1200" b="1">
                    <a:solidFill>
                      <a:srgbClr val="646466"/>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'[dazi slaidi (1).xlsx]Sheet1'!$B$5:$B$16</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cat>
          <c:val>
            <c:numRef>
              <c:f>'[dazi slaidi (1).xlsx]Sheet1'!$D$5:$D$16</c:f>
              <c:numCache>
                <c:formatCode>General</c:formatCode>
                <c:ptCount val="12"/>
                <c:pt idx="0">
                  <c:v>227.66</c:v>
                </c:pt>
                <c:pt idx="1">
                  <c:v>256.12</c:v>
                </c:pt>
                <c:pt idx="2">
                  <c:v>256.12</c:v>
                </c:pt>
                <c:pt idx="3">
                  <c:v>284.57</c:v>
                </c:pt>
                <c:pt idx="4">
                  <c:v>284.57</c:v>
                </c:pt>
                <c:pt idx="5">
                  <c:v>284.57</c:v>
                </c:pt>
                <c:pt idx="6">
                  <c:v>320</c:v>
                </c:pt>
                <c:pt idx="7">
                  <c:v>360</c:v>
                </c:pt>
                <c:pt idx="8">
                  <c:v>370</c:v>
                </c:pt>
                <c:pt idx="9">
                  <c:v>380</c:v>
                </c:pt>
                <c:pt idx="10">
                  <c:v>430</c:v>
                </c:pt>
                <c:pt idx="11">
                  <c:v>430</c:v>
                </c:pt>
              </c:numCache>
            </c:numRef>
          </c:val>
          <c:smooth val="0"/>
          <c:extLst xmlns:c16r2="http://schemas.microsoft.com/office/drawing/2015/06/chart">
            <c:ext xmlns:c16="http://schemas.microsoft.com/office/drawing/2014/chart" uri="{C3380CC4-5D6E-409C-BE32-E72D297353CC}">
              <c16:uniqueId val="{00000001-67CC-42C2-89FF-642FE0269D58}"/>
            </c:ext>
          </c:extLst>
        </c:ser>
        <c:ser>
          <c:idx val="2"/>
          <c:order val="2"/>
          <c:tx>
            <c:strRef>
              <c:f>'[dazi slaidi (1).xlsx]Sheet1'!$E$4</c:f>
              <c:strCache>
                <c:ptCount val="1"/>
                <c:pt idx="0">
                  <c:v>Minimālā neto alga ( bez apgādājamajiem)</c:v>
                </c:pt>
              </c:strCache>
            </c:strRef>
          </c:tx>
          <c:spPr>
            <a:ln w="28575">
              <a:solidFill>
                <a:srgbClr val="98B954"/>
              </a:solidFill>
              <a:prstDash val="solid"/>
              <a:round/>
            </a:ln>
          </c:spPr>
          <c:marker>
            <c:symbol val="none"/>
          </c:marker>
          <c:dLbls>
            <c:dLbl>
              <c:idx val="0"/>
              <c:layout>
                <c:manualLayout>
                  <c:x val="-3.2638889946498481E-2"/>
                  <c:y val="3.017040121666408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67CC-42C2-89FF-642FE0269D58}"/>
                </c:ext>
              </c:extLst>
            </c:dLbl>
            <c:dLbl>
              <c:idx val="1"/>
              <c:layout>
                <c:manualLayout>
                  <c:x val="-2.175925996433235E-2"/>
                  <c:y val="2.742763746969456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67CC-42C2-89FF-642FE0269D58}"/>
                </c:ext>
              </c:extLst>
            </c:dLbl>
            <c:dLbl>
              <c:idx val="2"/>
              <c:layout>
                <c:manualLayout>
                  <c:x val="-1.4506173309554886E-2"/>
                  <c:y val="2.742763746969462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67CC-42C2-89FF-642FE0269D58}"/>
                </c:ext>
              </c:extLst>
            </c:dLbl>
            <c:dLbl>
              <c:idx val="3"/>
              <c:layout>
                <c:manualLayout>
                  <c:x val="0"/>
                  <c:y val="2.194210997575569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67CC-42C2-89FF-642FE0269D58}"/>
                </c:ext>
              </c:extLst>
            </c:dLbl>
            <c:dLbl>
              <c:idx val="4"/>
              <c:layout>
                <c:manualLayout>
                  <c:x val="-3.6265433273887215E-3"/>
                  <c:y val="2.468487372272515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67CC-42C2-89FF-642FE0269D58}"/>
                </c:ext>
              </c:extLst>
            </c:dLbl>
            <c:dLbl>
              <c:idx val="5"/>
              <c:layout>
                <c:manualLayout>
                  <c:x val="-4.835391103184962E-3"/>
                  <c:y val="2.742763746969456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67CC-42C2-89FF-642FE0269D58}"/>
                </c:ext>
              </c:extLst>
            </c:dLbl>
            <c:dLbl>
              <c:idx val="7"/>
              <c:layout>
                <c:manualLayout>
                  <c:x val="0"/>
                  <c:y val="2.468487372272515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67CC-42C2-89FF-642FE0269D58}"/>
                </c:ext>
              </c:extLst>
            </c:dLbl>
            <c:dLbl>
              <c:idx val="8"/>
              <c:layout>
                <c:manualLayout>
                  <c:x val="-2.417695551592481E-3"/>
                  <c:y val="2.194210997575569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67CC-42C2-89FF-642FE0269D58}"/>
                </c:ext>
              </c:extLst>
            </c:dLbl>
            <c:dLbl>
              <c:idx val="9"/>
              <c:layout>
                <c:manualLayout>
                  <c:x val="-7.2530866547773536E-3"/>
                  <c:y val="1.645658248181672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67CC-42C2-89FF-642FE0269D58}"/>
                </c:ext>
              </c:extLst>
            </c:dLbl>
            <c:dLbl>
              <c:idx val="10"/>
              <c:layout>
                <c:manualLayout>
                  <c:x val="-1.9341564412739848E-2"/>
                  <c:y val="-2.468487372272515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67CC-42C2-89FF-642FE0269D58}"/>
                </c:ext>
              </c:extLst>
            </c:dLbl>
            <c:spPr>
              <a:noFill/>
              <a:ln>
                <a:noFill/>
              </a:ln>
              <a:effectLst/>
            </c:spPr>
            <c:txPr>
              <a:bodyPr wrap="square" lIns="38100" tIns="19050" rIns="38100" bIns="19050" anchor="ctr">
                <a:spAutoFit/>
              </a:bodyPr>
              <a:lstStyle/>
              <a:p>
                <a:pPr>
                  <a:defRPr sz="1200" b="1">
                    <a:solidFill>
                      <a:srgbClr val="646466"/>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'[dazi slaidi (1).xlsx]Sheet1'!$B$5:$B$16</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cat>
          <c:val>
            <c:numRef>
              <c:f>'[dazi slaidi (1).xlsx]Sheet1'!$E$5:$E$16</c:f>
              <c:numCache>
                <c:formatCode>0.00</c:formatCode>
                <c:ptCount val="12"/>
                <c:pt idx="0">
                  <c:v>183.83503793376246</c:v>
                </c:pt>
                <c:pt idx="1">
                  <c:v>208.91457646797687</c:v>
                </c:pt>
                <c:pt idx="2">
                  <c:v>185.41727138718622</c:v>
                </c:pt>
                <c:pt idx="3">
                  <c:v>205.96069458910307</c:v>
                </c:pt>
                <c:pt idx="4">
                  <c:v>205.96069458910307</c:v>
                </c:pt>
                <c:pt idx="5">
                  <c:v>207.85311409724474</c:v>
                </c:pt>
                <c:pt idx="6">
                  <c:v>235.66</c:v>
                </c:pt>
                <c:pt idx="7">
                  <c:v>265.33999999999997</c:v>
                </c:pt>
                <c:pt idx="8">
                  <c:v>278.07819000000001</c:v>
                </c:pt>
                <c:pt idx="9">
                  <c:v>288.327</c:v>
                </c:pt>
                <c:pt idx="10">
                  <c:v>346.15999999999997</c:v>
                </c:pt>
                <c:pt idx="11">
                  <c:v>352.15999999999997</c:v>
                </c:pt>
              </c:numCache>
            </c:numRef>
          </c:val>
          <c:smooth val="0"/>
          <c:extLst xmlns:c16r2="http://schemas.microsoft.com/office/drawing/2015/06/chart">
            <c:ext xmlns:c16="http://schemas.microsoft.com/office/drawing/2014/chart" uri="{C3380CC4-5D6E-409C-BE32-E72D297353CC}">
              <c16:uniqueId val="{00000002-67CC-42C2-89FF-642FE0269D58}"/>
            </c:ext>
          </c:extLst>
        </c:ser>
        <c:ser>
          <c:idx val="3"/>
          <c:order val="3"/>
          <c:tx>
            <c:v> </c:v>
          </c:tx>
          <c:spPr>
            <a:ln w="28575">
              <a:solidFill>
                <a:schemeClr val="accent1"/>
              </a:solidFill>
              <a:prstDash val="dash"/>
            </a:ln>
          </c:spPr>
          <c:marker>
            <c:symbol val="none"/>
          </c:marker>
          <c:val>
            <c:numRef>
              <c:f>'[dazi slaidi (1).xlsx]Sheet1'!$F$5:$F$16</c:f>
              <c:numCache>
                <c:formatCode>General</c:formatCode>
                <c:ptCount val="12"/>
                <c:pt idx="9">
                  <c:v>367</c:v>
                </c:pt>
                <c:pt idx="10">
                  <c:v>415.28947368421052</c:v>
                </c:pt>
                <c:pt idx="11">
                  <c:v>415.28947368421052</c:v>
                </c:pt>
              </c:numCache>
            </c:numRef>
          </c:val>
          <c:smooth val="0"/>
          <c:extLst xmlns:c16r2="http://schemas.microsoft.com/office/drawing/2015/06/chart">
            <c:ext xmlns:c16="http://schemas.microsoft.com/office/drawing/2014/chart" uri="{C3380CC4-5D6E-409C-BE32-E72D297353CC}">
              <c16:uniqueId val="{00000003-67CC-42C2-89FF-642FE0269D58}"/>
            </c:ext>
          </c:extLst>
        </c:ser>
        <c:dLbls>
          <c:showLegendKey val="0"/>
          <c:showVal val="0"/>
          <c:showCatName val="0"/>
          <c:showSerName val="0"/>
          <c:showPercent val="0"/>
          <c:showBubbleSize val="0"/>
        </c:dLbls>
        <c:marker val="1"/>
        <c:smooth val="0"/>
        <c:axId val="340548608"/>
        <c:axId val="340547072"/>
      </c:lineChart>
      <c:valAx>
        <c:axId val="340547072"/>
        <c:scaling>
          <c:orientation val="minMax"/>
        </c:scaling>
        <c:delete val="0"/>
        <c:axPos val="l"/>
        <c:majorGridlines>
          <c:spPr>
            <a:ln w="9528">
              <a:solidFill>
                <a:srgbClr val="868686"/>
              </a:solidFill>
              <a:prstDash val="solid"/>
              <a:round/>
            </a:ln>
          </c:spPr>
        </c:majorGridlines>
        <c:numFmt formatCode="General" sourceLinked="1"/>
        <c:majorTickMark val="out"/>
        <c:minorTickMark val="none"/>
        <c:tickLblPos val="nextTo"/>
        <c:spPr>
          <a:noFill/>
          <a:ln w="9528">
            <a:solidFill>
              <a:srgbClr val="868686"/>
            </a:solidFill>
            <a:prstDash val="solid"/>
            <a:round/>
          </a:ln>
        </c:spPr>
        <c:txPr>
          <a:bodyPr lIns="0" tIns="0" rIns="0" bIns="0"/>
          <a:lstStyle/>
          <a:p>
            <a:pPr marL="0" marR="0" indent="0" defTabSz="914400" fontAlgn="auto" hangingPunct="1">
              <a:lnSpc>
                <a:spcPct val="100000"/>
              </a:lnSpc>
              <a:spcBef>
                <a:spcPts val="0"/>
              </a:spcBef>
              <a:spcAft>
                <a:spcPts val="0"/>
              </a:spcAft>
              <a:tabLst/>
              <a:defRPr sz="1200" b="0" i="0" u="none" strike="noStrike" kern="1200" baseline="0">
                <a:solidFill>
                  <a:srgbClr val="646466"/>
                </a:solidFill>
                <a:latin typeface="Calibri"/>
              </a:defRPr>
            </a:pPr>
            <a:endParaRPr lang="en-US"/>
          </a:p>
        </c:txPr>
        <c:crossAx val="340548608"/>
        <c:crosses val="autoZero"/>
        <c:crossBetween val="between"/>
      </c:valAx>
      <c:catAx>
        <c:axId val="340548608"/>
        <c:scaling>
          <c:orientation val="minMax"/>
        </c:scaling>
        <c:delete val="0"/>
        <c:axPos val="b"/>
        <c:numFmt formatCode="General" sourceLinked="1"/>
        <c:majorTickMark val="out"/>
        <c:minorTickMark val="none"/>
        <c:tickLblPos val="nextTo"/>
        <c:spPr>
          <a:noFill/>
          <a:ln w="9528">
            <a:solidFill>
              <a:srgbClr val="868686"/>
            </a:solidFill>
            <a:prstDash val="solid"/>
            <a:round/>
          </a:ln>
        </c:spPr>
        <c:txPr>
          <a:bodyPr lIns="0" tIns="0" rIns="0" bIns="0"/>
          <a:lstStyle/>
          <a:p>
            <a:pPr marL="0" marR="0" indent="0" defTabSz="914400" fontAlgn="auto" hangingPunct="1">
              <a:lnSpc>
                <a:spcPct val="100000"/>
              </a:lnSpc>
              <a:spcBef>
                <a:spcPts val="0"/>
              </a:spcBef>
              <a:spcAft>
                <a:spcPts val="0"/>
              </a:spcAft>
              <a:tabLst/>
              <a:defRPr sz="1200" b="0" i="0" u="none" strike="noStrike" kern="1200" baseline="0">
                <a:solidFill>
                  <a:srgbClr val="646466"/>
                </a:solidFill>
                <a:latin typeface="Calibri"/>
              </a:defRPr>
            </a:pPr>
            <a:endParaRPr lang="en-US"/>
          </a:p>
        </c:txPr>
        <c:crossAx val="340547072"/>
        <c:crossesAt val="0"/>
        <c:auto val="1"/>
        <c:lblAlgn val="ctr"/>
        <c:lblOffset val="100"/>
        <c:noMultiLvlLbl val="0"/>
      </c:catAx>
      <c:spPr>
        <a:solidFill>
          <a:srgbClr val="FFFFFF"/>
        </a:solidFill>
        <a:ln>
          <a:noFill/>
        </a:ln>
      </c:spPr>
    </c:plotArea>
    <c:legend>
      <c:legendPos val="r"/>
      <c:layout>
        <c:manualLayout>
          <c:xMode val="edge"/>
          <c:yMode val="edge"/>
          <c:x val="6.7903644742673436E-2"/>
          <c:y val="0.79257708785871339"/>
          <c:w val="0.87931853729038389"/>
          <c:h val="0.19096638961796442"/>
        </c:manualLayout>
      </c:layout>
      <c:overlay val="0"/>
      <c:spPr>
        <a:noFill/>
        <a:ln>
          <a:noFill/>
        </a:ln>
      </c:spPr>
      <c:txPr>
        <a:bodyPr lIns="0" tIns="0" rIns="0" bIns="0"/>
        <a:lstStyle/>
        <a:p>
          <a:pPr marL="0" marR="0" indent="0" defTabSz="914400" fontAlgn="auto" hangingPunct="1">
            <a:lnSpc>
              <a:spcPct val="100000"/>
            </a:lnSpc>
            <a:spcBef>
              <a:spcPts val="0"/>
            </a:spcBef>
            <a:spcAft>
              <a:spcPts val="0"/>
            </a:spcAft>
            <a:tabLst/>
            <a:defRPr sz="1200" b="0" i="0" u="none" strike="noStrike" kern="1200" baseline="0">
              <a:solidFill>
                <a:srgbClr val="646466"/>
              </a:solidFill>
              <a:latin typeface="Calibri"/>
            </a:defRPr>
          </a:pPr>
          <a:endParaRPr lang="en-US"/>
        </a:p>
      </c:txPr>
    </c:legend>
    <c:plotVisOnly val="1"/>
    <c:dispBlanksAs val="gap"/>
    <c:showDLblsOverMax val="0"/>
  </c:chart>
  <c:spPr>
    <a:solidFill>
      <a:srgbClr val="FFFFFF"/>
    </a:solidFill>
    <a:ln w="9528">
      <a:solidFill>
        <a:srgbClr val="868686"/>
      </a:solidFill>
      <a:prstDash val="solid"/>
      <a:round/>
    </a:ln>
  </c:spPr>
  <c:txPr>
    <a:bodyPr lIns="0" tIns="0" rIns="0" bIns="0"/>
    <a:lstStyle/>
    <a:p>
      <a:pPr marL="0" marR="0" indent="0" defTabSz="914400" fontAlgn="auto" hangingPunct="1">
        <a:lnSpc>
          <a:spcPct val="100000"/>
        </a:lnSpc>
        <a:spcBef>
          <a:spcPts val="0"/>
        </a:spcBef>
        <a:spcAft>
          <a:spcPts val="0"/>
        </a:spcAft>
        <a:tabLst/>
        <a:defRPr lang="en-US" sz="1000" b="0" i="0" u="none" strike="noStrike" kern="1200" baseline="0">
          <a:solidFill>
            <a:srgbClr val="000000"/>
          </a:solidFill>
          <a:latin typeface="Calibri"/>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863935798398807E-2"/>
          <c:y val="5.1928395452720898E-2"/>
          <c:w val="0.89544036825372497"/>
          <c:h val="0.85106445661340402"/>
        </c:manualLayout>
      </c:layout>
      <c:lineChart>
        <c:grouping val="standard"/>
        <c:varyColors val="0"/>
        <c:ser>
          <c:idx val="2"/>
          <c:order val="0"/>
          <c:tx>
            <c:strRef>
              <c:f>Sheet1!$B$1</c:f>
              <c:strCache>
                <c:ptCount val="1"/>
                <c:pt idx="0">
                  <c:v>ASV</c:v>
                </c:pt>
              </c:strCache>
            </c:strRef>
          </c:tx>
          <c:spPr>
            <a:ln w="38100" cap="rnd">
              <a:solidFill>
                <a:srgbClr val="9D9F3F"/>
              </a:solidFill>
              <a:round/>
            </a:ln>
            <a:effectLst/>
          </c:spPr>
          <c:marker>
            <c:symbol val="none"/>
          </c:marker>
          <c:cat>
            <c:numRef>
              <c:f>Sheet1!$A$2:$A$24</c:f>
              <c:numCache>
                <c:formatCode>[$-409]mmm\-yy;@</c:formatCode>
                <c:ptCount val="23"/>
                <c:pt idx="0">
                  <c:v>41699</c:v>
                </c:pt>
                <c:pt idx="1">
                  <c:v>41791</c:v>
                </c:pt>
                <c:pt idx="2">
                  <c:v>41883</c:v>
                </c:pt>
                <c:pt idx="3">
                  <c:v>41974</c:v>
                </c:pt>
                <c:pt idx="4">
                  <c:v>42064</c:v>
                </c:pt>
                <c:pt idx="5">
                  <c:v>42156</c:v>
                </c:pt>
                <c:pt idx="6">
                  <c:v>42248</c:v>
                </c:pt>
                <c:pt idx="7">
                  <c:v>42339</c:v>
                </c:pt>
                <c:pt idx="8">
                  <c:v>42430</c:v>
                </c:pt>
                <c:pt idx="9">
                  <c:v>42522</c:v>
                </c:pt>
                <c:pt idx="10">
                  <c:v>42614</c:v>
                </c:pt>
                <c:pt idx="11">
                  <c:v>42705</c:v>
                </c:pt>
                <c:pt idx="12">
                  <c:v>42795</c:v>
                </c:pt>
                <c:pt idx="13">
                  <c:v>42887</c:v>
                </c:pt>
                <c:pt idx="14">
                  <c:v>42979</c:v>
                </c:pt>
                <c:pt idx="15">
                  <c:v>43070</c:v>
                </c:pt>
                <c:pt idx="16">
                  <c:v>43160</c:v>
                </c:pt>
                <c:pt idx="17">
                  <c:v>43252</c:v>
                </c:pt>
                <c:pt idx="18">
                  <c:v>43344</c:v>
                </c:pt>
                <c:pt idx="19">
                  <c:v>43435</c:v>
                </c:pt>
                <c:pt idx="20">
                  <c:v>43525</c:v>
                </c:pt>
                <c:pt idx="21">
                  <c:v>43617</c:v>
                </c:pt>
                <c:pt idx="22">
                  <c:v>43709</c:v>
                </c:pt>
              </c:numCache>
            </c:numRef>
          </c:cat>
          <c:val>
            <c:numRef>
              <c:f>Sheet1!$B$2:$B$24</c:f>
              <c:numCache>
                <c:formatCode>0.0</c:formatCode>
                <c:ptCount val="23"/>
                <c:pt idx="0">
                  <c:v>1.4257200000000001</c:v>
                </c:pt>
                <c:pt idx="1">
                  <c:v>2.6720100000000002</c:v>
                </c:pt>
                <c:pt idx="2">
                  <c:v>3.1177299999999999</c:v>
                </c:pt>
                <c:pt idx="3">
                  <c:v>2.8768499999999988</c:v>
                </c:pt>
                <c:pt idx="4">
                  <c:v>3.9782000000000002</c:v>
                </c:pt>
                <c:pt idx="5">
                  <c:v>3.350029999999999</c:v>
                </c:pt>
                <c:pt idx="6">
                  <c:v>2.44103</c:v>
                </c:pt>
                <c:pt idx="7">
                  <c:v>1.9008499999999999</c:v>
                </c:pt>
                <c:pt idx="8">
                  <c:v>1.6163099999999999</c:v>
                </c:pt>
                <c:pt idx="9">
                  <c:v>1.34294</c:v>
                </c:pt>
                <c:pt idx="10">
                  <c:v>1.55671</c:v>
                </c:pt>
                <c:pt idx="11">
                  <c:v>2.0340699999999989</c:v>
                </c:pt>
                <c:pt idx="12">
                  <c:v>2.09842</c:v>
                </c:pt>
                <c:pt idx="13">
                  <c:v>2.16351</c:v>
                </c:pt>
                <c:pt idx="14">
                  <c:v>2.4160300000000001</c:v>
                </c:pt>
                <c:pt idx="15">
                  <c:v>2.795259999999999</c:v>
                </c:pt>
                <c:pt idx="16">
                  <c:v>2.8618700000000001</c:v>
                </c:pt>
                <c:pt idx="17">
                  <c:v>3.2022900000000001</c:v>
                </c:pt>
                <c:pt idx="18">
                  <c:v>3.13354</c:v>
                </c:pt>
                <c:pt idx="19">
                  <c:v>2.5165000000000002</c:v>
                </c:pt>
                <c:pt idx="20">
                  <c:v>2.652239999999999</c:v>
                </c:pt>
                <c:pt idx="21">
                  <c:v>2.28457</c:v>
                </c:pt>
              </c:numCache>
            </c:numRef>
          </c:val>
          <c:smooth val="0"/>
          <c:extLst xmlns:c16r2="http://schemas.microsoft.com/office/drawing/2015/06/chart">
            <c:ext xmlns:c16="http://schemas.microsoft.com/office/drawing/2014/chart" uri="{C3380CC4-5D6E-409C-BE32-E72D297353CC}">
              <c16:uniqueId val="{00000000-6B35-4C3F-B430-7149332E409A}"/>
            </c:ext>
          </c:extLst>
        </c:ser>
        <c:ser>
          <c:idx val="0"/>
          <c:order val="1"/>
          <c:tx>
            <c:strRef>
              <c:f>Sheet1!$C$1</c:f>
              <c:strCache>
                <c:ptCount val="1"/>
                <c:pt idx="0">
                  <c:v>Vācija</c:v>
                </c:pt>
              </c:strCache>
            </c:strRef>
          </c:tx>
          <c:spPr>
            <a:ln w="38100" cap="rnd">
              <a:solidFill>
                <a:srgbClr val="090959"/>
              </a:solidFill>
              <a:round/>
            </a:ln>
            <a:effectLst/>
          </c:spPr>
          <c:marker>
            <c:symbol val="none"/>
          </c:marker>
          <c:cat>
            <c:numRef>
              <c:f>Sheet1!$A$2:$A$24</c:f>
              <c:numCache>
                <c:formatCode>[$-409]mmm\-yy;@</c:formatCode>
                <c:ptCount val="23"/>
                <c:pt idx="0">
                  <c:v>41699</c:v>
                </c:pt>
                <c:pt idx="1">
                  <c:v>41791</c:v>
                </c:pt>
                <c:pt idx="2">
                  <c:v>41883</c:v>
                </c:pt>
                <c:pt idx="3">
                  <c:v>41974</c:v>
                </c:pt>
                <c:pt idx="4">
                  <c:v>42064</c:v>
                </c:pt>
                <c:pt idx="5">
                  <c:v>42156</c:v>
                </c:pt>
                <c:pt idx="6">
                  <c:v>42248</c:v>
                </c:pt>
                <c:pt idx="7">
                  <c:v>42339</c:v>
                </c:pt>
                <c:pt idx="8">
                  <c:v>42430</c:v>
                </c:pt>
                <c:pt idx="9">
                  <c:v>42522</c:v>
                </c:pt>
                <c:pt idx="10">
                  <c:v>42614</c:v>
                </c:pt>
                <c:pt idx="11">
                  <c:v>42705</c:v>
                </c:pt>
                <c:pt idx="12">
                  <c:v>42795</c:v>
                </c:pt>
                <c:pt idx="13">
                  <c:v>42887</c:v>
                </c:pt>
                <c:pt idx="14">
                  <c:v>42979</c:v>
                </c:pt>
                <c:pt idx="15">
                  <c:v>43070</c:v>
                </c:pt>
                <c:pt idx="16">
                  <c:v>43160</c:v>
                </c:pt>
                <c:pt idx="17">
                  <c:v>43252</c:v>
                </c:pt>
                <c:pt idx="18">
                  <c:v>43344</c:v>
                </c:pt>
                <c:pt idx="19">
                  <c:v>43435</c:v>
                </c:pt>
                <c:pt idx="20">
                  <c:v>43525</c:v>
                </c:pt>
                <c:pt idx="21">
                  <c:v>43617</c:v>
                </c:pt>
                <c:pt idx="22">
                  <c:v>43709</c:v>
                </c:pt>
              </c:numCache>
            </c:numRef>
          </c:cat>
          <c:val>
            <c:numRef>
              <c:f>Sheet1!$C$2:$C$24</c:f>
              <c:numCache>
                <c:formatCode>#,##0.0</c:formatCode>
                <c:ptCount val="23"/>
                <c:pt idx="0">
                  <c:v>2.9</c:v>
                </c:pt>
                <c:pt idx="1">
                  <c:v>1.8</c:v>
                </c:pt>
                <c:pt idx="2">
                  <c:v>1.8</c:v>
                </c:pt>
                <c:pt idx="3">
                  <c:v>2.2999999999999998</c:v>
                </c:pt>
                <c:pt idx="4">
                  <c:v>1.1000000000000001</c:v>
                </c:pt>
                <c:pt idx="5">
                  <c:v>1.8</c:v>
                </c:pt>
                <c:pt idx="6">
                  <c:v>1.7</c:v>
                </c:pt>
                <c:pt idx="7">
                  <c:v>1.3</c:v>
                </c:pt>
                <c:pt idx="8">
                  <c:v>2.2999999999999998</c:v>
                </c:pt>
                <c:pt idx="9">
                  <c:v>2.2999999999999998</c:v>
                </c:pt>
                <c:pt idx="10">
                  <c:v>2</c:v>
                </c:pt>
                <c:pt idx="11">
                  <c:v>1.9</c:v>
                </c:pt>
                <c:pt idx="12">
                  <c:v>2.2999999999999998</c:v>
                </c:pt>
                <c:pt idx="13">
                  <c:v>2.2999999999999998</c:v>
                </c:pt>
                <c:pt idx="14">
                  <c:v>3</c:v>
                </c:pt>
                <c:pt idx="15">
                  <c:v>3.4</c:v>
                </c:pt>
                <c:pt idx="16">
                  <c:v>2.2999999999999998</c:v>
                </c:pt>
                <c:pt idx="17">
                  <c:v>2.1</c:v>
                </c:pt>
                <c:pt idx="18">
                  <c:v>1.1000000000000001</c:v>
                </c:pt>
                <c:pt idx="19">
                  <c:v>0.6</c:v>
                </c:pt>
                <c:pt idx="20">
                  <c:v>0.9</c:v>
                </c:pt>
                <c:pt idx="21">
                  <c:v>0.4</c:v>
                </c:pt>
              </c:numCache>
            </c:numRef>
          </c:val>
          <c:smooth val="0"/>
          <c:extLst xmlns:c16r2="http://schemas.microsoft.com/office/drawing/2015/06/chart">
            <c:ext xmlns:c16="http://schemas.microsoft.com/office/drawing/2014/chart" uri="{C3380CC4-5D6E-409C-BE32-E72D297353CC}">
              <c16:uniqueId val="{00000001-6B35-4C3F-B430-7149332E409A}"/>
            </c:ext>
          </c:extLst>
        </c:ser>
        <c:ser>
          <c:idx val="1"/>
          <c:order val="2"/>
          <c:tx>
            <c:strRef>
              <c:f>Sheet1!$D$1</c:f>
              <c:strCache>
                <c:ptCount val="1"/>
                <c:pt idx="0">
                  <c:v>Francija</c:v>
                </c:pt>
              </c:strCache>
            </c:strRef>
          </c:tx>
          <c:spPr>
            <a:ln w="38100" cap="rnd">
              <a:solidFill>
                <a:srgbClr val="0070C0"/>
              </a:solidFill>
              <a:round/>
            </a:ln>
            <a:effectLst/>
          </c:spPr>
          <c:marker>
            <c:symbol val="none"/>
          </c:marker>
          <c:cat>
            <c:numRef>
              <c:f>Sheet1!$A$2:$A$24</c:f>
              <c:numCache>
                <c:formatCode>[$-409]mmm\-yy;@</c:formatCode>
                <c:ptCount val="23"/>
                <c:pt idx="0">
                  <c:v>41699</c:v>
                </c:pt>
                <c:pt idx="1">
                  <c:v>41791</c:v>
                </c:pt>
                <c:pt idx="2">
                  <c:v>41883</c:v>
                </c:pt>
                <c:pt idx="3">
                  <c:v>41974</c:v>
                </c:pt>
                <c:pt idx="4">
                  <c:v>42064</c:v>
                </c:pt>
                <c:pt idx="5">
                  <c:v>42156</c:v>
                </c:pt>
                <c:pt idx="6">
                  <c:v>42248</c:v>
                </c:pt>
                <c:pt idx="7">
                  <c:v>42339</c:v>
                </c:pt>
                <c:pt idx="8">
                  <c:v>42430</c:v>
                </c:pt>
                <c:pt idx="9">
                  <c:v>42522</c:v>
                </c:pt>
                <c:pt idx="10">
                  <c:v>42614</c:v>
                </c:pt>
                <c:pt idx="11">
                  <c:v>42705</c:v>
                </c:pt>
                <c:pt idx="12">
                  <c:v>42795</c:v>
                </c:pt>
                <c:pt idx="13">
                  <c:v>42887</c:v>
                </c:pt>
                <c:pt idx="14">
                  <c:v>42979</c:v>
                </c:pt>
                <c:pt idx="15">
                  <c:v>43070</c:v>
                </c:pt>
                <c:pt idx="16">
                  <c:v>43160</c:v>
                </c:pt>
                <c:pt idx="17">
                  <c:v>43252</c:v>
                </c:pt>
                <c:pt idx="18">
                  <c:v>43344</c:v>
                </c:pt>
                <c:pt idx="19">
                  <c:v>43435</c:v>
                </c:pt>
                <c:pt idx="20">
                  <c:v>43525</c:v>
                </c:pt>
                <c:pt idx="21">
                  <c:v>43617</c:v>
                </c:pt>
                <c:pt idx="22">
                  <c:v>43709</c:v>
                </c:pt>
              </c:numCache>
            </c:numRef>
          </c:cat>
          <c:val>
            <c:numRef>
              <c:f>Sheet1!$D$2:$D$24</c:f>
              <c:numCache>
                <c:formatCode>#,##0.0</c:formatCode>
                <c:ptCount val="23"/>
                <c:pt idx="0">
                  <c:v>1.2</c:v>
                </c:pt>
                <c:pt idx="1">
                  <c:v>0.7</c:v>
                </c:pt>
                <c:pt idx="2">
                  <c:v>1.2</c:v>
                </c:pt>
                <c:pt idx="3">
                  <c:v>0.8</c:v>
                </c:pt>
                <c:pt idx="4">
                  <c:v>1.2</c:v>
                </c:pt>
                <c:pt idx="5">
                  <c:v>1</c:v>
                </c:pt>
                <c:pt idx="6">
                  <c:v>0.9</c:v>
                </c:pt>
                <c:pt idx="7">
                  <c:v>1</c:v>
                </c:pt>
                <c:pt idx="8">
                  <c:v>1.2</c:v>
                </c:pt>
                <c:pt idx="9">
                  <c:v>1</c:v>
                </c:pt>
                <c:pt idx="10">
                  <c:v>0.8</c:v>
                </c:pt>
                <c:pt idx="11">
                  <c:v>1.2</c:v>
                </c:pt>
                <c:pt idx="12">
                  <c:v>1.4</c:v>
                </c:pt>
                <c:pt idx="13">
                  <c:v>2.4</c:v>
                </c:pt>
                <c:pt idx="14">
                  <c:v>2.8</c:v>
                </c:pt>
                <c:pt idx="15">
                  <c:v>3</c:v>
                </c:pt>
                <c:pt idx="16">
                  <c:v>2.4</c:v>
                </c:pt>
                <c:pt idx="17">
                  <c:v>1.9</c:v>
                </c:pt>
                <c:pt idx="18">
                  <c:v>1.5</c:v>
                </c:pt>
                <c:pt idx="19">
                  <c:v>1.2</c:v>
                </c:pt>
                <c:pt idx="20">
                  <c:v>1.3</c:v>
                </c:pt>
                <c:pt idx="21">
                  <c:v>1.4</c:v>
                </c:pt>
              </c:numCache>
            </c:numRef>
          </c:val>
          <c:smooth val="0"/>
          <c:extLst xmlns:c16r2="http://schemas.microsoft.com/office/drawing/2015/06/chart">
            <c:ext xmlns:c16="http://schemas.microsoft.com/office/drawing/2014/chart" uri="{C3380CC4-5D6E-409C-BE32-E72D297353CC}">
              <c16:uniqueId val="{00000002-6B35-4C3F-B430-7149332E409A}"/>
            </c:ext>
          </c:extLst>
        </c:ser>
        <c:ser>
          <c:idx val="3"/>
          <c:order val="3"/>
          <c:tx>
            <c:strRef>
              <c:f>Sheet1!$E$1</c:f>
              <c:strCache>
                <c:ptCount val="1"/>
                <c:pt idx="0">
                  <c:v>Itālija</c:v>
                </c:pt>
              </c:strCache>
            </c:strRef>
          </c:tx>
          <c:spPr>
            <a:ln w="38100" cap="rnd">
              <a:solidFill>
                <a:srgbClr val="F6CA72"/>
              </a:solidFill>
              <a:round/>
            </a:ln>
            <a:effectLst/>
          </c:spPr>
          <c:marker>
            <c:symbol val="none"/>
          </c:marker>
          <c:cat>
            <c:numRef>
              <c:f>Sheet1!$A$2:$A$24</c:f>
              <c:numCache>
                <c:formatCode>[$-409]mmm\-yy;@</c:formatCode>
                <c:ptCount val="23"/>
                <c:pt idx="0">
                  <c:v>41699</c:v>
                </c:pt>
                <c:pt idx="1">
                  <c:v>41791</c:v>
                </c:pt>
                <c:pt idx="2">
                  <c:v>41883</c:v>
                </c:pt>
                <c:pt idx="3">
                  <c:v>41974</c:v>
                </c:pt>
                <c:pt idx="4">
                  <c:v>42064</c:v>
                </c:pt>
                <c:pt idx="5">
                  <c:v>42156</c:v>
                </c:pt>
                <c:pt idx="6">
                  <c:v>42248</c:v>
                </c:pt>
                <c:pt idx="7">
                  <c:v>42339</c:v>
                </c:pt>
                <c:pt idx="8">
                  <c:v>42430</c:v>
                </c:pt>
                <c:pt idx="9">
                  <c:v>42522</c:v>
                </c:pt>
                <c:pt idx="10">
                  <c:v>42614</c:v>
                </c:pt>
                <c:pt idx="11">
                  <c:v>42705</c:v>
                </c:pt>
                <c:pt idx="12">
                  <c:v>42795</c:v>
                </c:pt>
                <c:pt idx="13">
                  <c:v>42887</c:v>
                </c:pt>
                <c:pt idx="14">
                  <c:v>42979</c:v>
                </c:pt>
                <c:pt idx="15">
                  <c:v>43070</c:v>
                </c:pt>
                <c:pt idx="16">
                  <c:v>43160</c:v>
                </c:pt>
                <c:pt idx="17">
                  <c:v>43252</c:v>
                </c:pt>
                <c:pt idx="18">
                  <c:v>43344</c:v>
                </c:pt>
                <c:pt idx="19">
                  <c:v>43435</c:v>
                </c:pt>
                <c:pt idx="20">
                  <c:v>43525</c:v>
                </c:pt>
                <c:pt idx="21">
                  <c:v>43617</c:v>
                </c:pt>
                <c:pt idx="22">
                  <c:v>43709</c:v>
                </c:pt>
              </c:numCache>
            </c:numRef>
          </c:cat>
          <c:val>
            <c:numRef>
              <c:f>Sheet1!$E$2:$E$24</c:f>
              <c:numCache>
                <c:formatCode>#,##0.0</c:formatCode>
                <c:ptCount val="23"/>
                <c:pt idx="0">
                  <c:v>0.1</c:v>
                </c:pt>
                <c:pt idx="1">
                  <c:v>0.1</c:v>
                </c:pt>
                <c:pt idx="2">
                  <c:v>0</c:v>
                </c:pt>
                <c:pt idx="3">
                  <c:v>0</c:v>
                </c:pt>
                <c:pt idx="4">
                  <c:v>0.1</c:v>
                </c:pt>
                <c:pt idx="5">
                  <c:v>0.5</c:v>
                </c:pt>
                <c:pt idx="6">
                  <c:v>0.6</c:v>
                </c:pt>
                <c:pt idx="7">
                  <c:v>1.3</c:v>
                </c:pt>
                <c:pt idx="8">
                  <c:v>1.4</c:v>
                </c:pt>
                <c:pt idx="9">
                  <c:v>1.2</c:v>
                </c:pt>
                <c:pt idx="10">
                  <c:v>1.5</c:v>
                </c:pt>
                <c:pt idx="11">
                  <c:v>1.4</c:v>
                </c:pt>
                <c:pt idx="12">
                  <c:v>1.7</c:v>
                </c:pt>
                <c:pt idx="13">
                  <c:v>1.9</c:v>
                </c:pt>
                <c:pt idx="14">
                  <c:v>1.7</c:v>
                </c:pt>
                <c:pt idx="15">
                  <c:v>1.9</c:v>
                </c:pt>
                <c:pt idx="16">
                  <c:v>1.4</c:v>
                </c:pt>
                <c:pt idx="17">
                  <c:v>0.9</c:v>
                </c:pt>
                <c:pt idx="18">
                  <c:v>0.4</c:v>
                </c:pt>
                <c:pt idx="19">
                  <c:v>0</c:v>
                </c:pt>
                <c:pt idx="20">
                  <c:v>0</c:v>
                </c:pt>
                <c:pt idx="21">
                  <c:v>0.1</c:v>
                </c:pt>
              </c:numCache>
            </c:numRef>
          </c:val>
          <c:smooth val="0"/>
          <c:extLst xmlns:c16r2="http://schemas.microsoft.com/office/drawing/2015/06/chart">
            <c:ext xmlns:c16="http://schemas.microsoft.com/office/drawing/2014/chart" uri="{C3380CC4-5D6E-409C-BE32-E72D297353CC}">
              <c16:uniqueId val="{00000003-6B35-4C3F-B430-7149332E409A}"/>
            </c:ext>
          </c:extLst>
        </c:ser>
        <c:ser>
          <c:idx val="4"/>
          <c:order val="4"/>
          <c:tx>
            <c:strRef>
              <c:f>Sheet1!$F$1</c:f>
              <c:strCache>
                <c:ptCount val="1"/>
                <c:pt idx="0">
                  <c:v>Zviedrija</c:v>
                </c:pt>
              </c:strCache>
            </c:strRef>
          </c:tx>
          <c:spPr>
            <a:ln w="38100" cap="rnd">
              <a:solidFill>
                <a:srgbClr val="892235"/>
              </a:solidFill>
              <a:round/>
            </a:ln>
            <a:effectLst/>
          </c:spPr>
          <c:marker>
            <c:symbol val="none"/>
          </c:marker>
          <c:cat>
            <c:numRef>
              <c:f>Sheet1!$A$2:$A$24</c:f>
              <c:numCache>
                <c:formatCode>[$-409]mmm\-yy;@</c:formatCode>
                <c:ptCount val="23"/>
                <c:pt idx="0">
                  <c:v>41699</c:v>
                </c:pt>
                <c:pt idx="1">
                  <c:v>41791</c:v>
                </c:pt>
                <c:pt idx="2">
                  <c:v>41883</c:v>
                </c:pt>
                <c:pt idx="3">
                  <c:v>41974</c:v>
                </c:pt>
                <c:pt idx="4">
                  <c:v>42064</c:v>
                </c:pt>
                <c:pt idx="5">
                  <c:v>42156</c:v>
                </c:pt>
                <c:pt idx="6">
                  <c:v>42248</c:v>
                </c:pt>
                <c:pt idx="7">
                  <c:v>42339</c:v>
                </c:pt>
                <c:pt idx="8">
                  <c:v>42430</c:v>
                </c:pt>
                <c:pt idx="9">
                  <c:v>42522</c:v>
                </c:pt>
                <c:pt idx="10">
                  <c:v>42614</c:v>
                </c:pt>
                <c:pt idx="11">
                  <c:v>42705</c:v>
                </c:pt>
                <c:pt idx="12">
                  <c:v>42795</c:v>
                </c:pt>
                <c:pt idx="13">
                  <c:v>42887</c:v>
                </c:pt>
                <c:pt idx="14">
                  <c:v>42979</c:v>
                </c:pt>
                <c:pt idx="15">
                  <c:v>43070</c:v>
                </c:pt>
                <c:pt idx="16">
                  <c:v>43160</c:v>
                </c:pt>
                <c:pt idx="17">
                  <c:v>43252</c:v>
                </c:pt>
                <c:pt idx="18">
                  <c:v>43344</c:v>
                </c:pt>
                <c:pt idx="19">
                  <c:v>43435</c:v>
                </c:pt>
                <c:pt idx="20">
                  <c:v>43525</c:v>
                </c:pt>
                <c:pt idx="21">
                  <c:v>43617</c:v>
                </c:pt>
                <c:pt idx="22">
                  <c:v>43709</c:v>
                </c:pt>
              </c:numCache>
            </c:numRef>
          </c:cat>
          <c:val>
            <c:numRef>
              <c:f>Sheet1!$F$2:$F$24</c:f>
              <c:numCache>
                <c:formatCode>#,##0.0</c:formatCode>
                <c:ptCount val="23"/>
                <c:pt idx="0">
                  <c:v>2</c:v>
                </c:pt>
                <c:pt idx="1">
                  <c:v>3</c:v>
                </c:pt>
                <c:pt idx="2">
                  <c:v>3.2</c:v>
                </c:pt>
                <c:pt idx="3">
                  <c:v>3.2</c:v>
                </c:pt>
                <c:pt idx="4">
                  <c:v>3.7</c:v>
                </c:pt>
                <c:pt idx="5">
                  <c:v>3.8</c:v>
                </c:pt>
                <c:pt idx="6">
                  <c:v>4.5</c:v>
                </c:pt>
                <c:pt idx="7">
                  <c:v>4.5</c:v>
                </c:pt>
                <c:pt idx="8">
                  <c:v>3.4</c:v>
                </c:pt>
                <c:pt idx="9">
                  <c:v>2.5</c:v>
                </c:pt>
                <c:pt idx="10">
                  <c:v>1.6</c:v>
                </c:pt>
                <c:pt idx="11">
                  <c:v>1.3</c:v>
                </c:pt>
                <c:pt idx="12">
                  <c:v>1.5</c:v>
                </c:pt>
                <c:pt idx="13">
                  <c:v>2.7</c:v>
                </c:pt>
                <c:pt idx="14">
                  <c:v>3.5</c:v>
                </c:pt>
                <c:pt idx="15">
                  <c:v>3</c:v>
                </c:pt>
                <c:pt idx="16">
                  <c:v>3.5</c:v>
                </c:pt>
                <c:pt idx="17">
                  <c:v>2.8</c:v>
                </c:pt>
                <c:pt idx="18">
                  <c:v>1.1000000000000001</c:v>
                </c:pt>
                <c:pt idx="19">
                  <c:v>2.2999999999999998</c:v>
                </c:pt>
                <c:pt idx="20">
                  <c:v>1.5</c:v>
                </c:pt>
                <c:pt idx="21">
                  <c:v>1</c:v>
                </c:pt>
              </c:numCache>
            </c:numRef>
          </c:val>
          <c:smooth val="0"/>
          <c:extLst xmlns:c16r2="http://schemas.microsoft.com/office/drawing/2015/06/chart">
            <c:ext xmlns:c16="http://schemas.microsoft.com/office/drawing/2014/chart" uri="{C3380CC4-5D6E-409C-BE32-E72D297353CC}">
              <c16:uniqueId val="{00000000-82AC-4FAB-BC11-1728EDF34180}"/>
            </c:ext>
          </c:extLst>
        </c:ser>
        <c:dLbls>
          <c:showLegendKey val="0"/>
          <c:showVal val="0"/>
          <c:showCatName val="0"/>
          <c:showSerName val="0"/>
          <c:showPercent val="0"/>
          <c:showBubbleSize val="0"/>
        </c:dLbls>
        <c:marker val="1"/>
        <c:smooth val="0"/>
        <c:axId val="190452480"/>
        <c:axId val="197456256"/>
      </c:lineChart>
      <c:dateAx>
        <c:axId val="190452480"/>
        <c:scaling>
          <c:orientation val="minMax"/>
        </c:scaling>
        <c:delete val="0"/>
        <c:axPos val="b"/>
        <c:numFmt formatCode="yyyy" sourceLinked="0"/>
        <c:majorTickMark val="none"/>
        <c:minorTickMark val="none"/>
        <c:tickLblPos val="low"/>
        <c:spPr>
          <a:noFill/>
          <a:ln w="9525" cap="flat" cmpd="sng" algn="ctr">
            <a:solidFill>
              <a:srgbClr val="FFFFFF">
                <a:lumMod val="75000"/>
              </a:srgbClr>
            </a:solidFill>
            <a:round/>
          </a:ln>
          <a:effectLst/>
        </c:spPr>
        <c:txPr>
          <a:bodyPr rot="-60000000" spcFirstLastPara="1" vertOverflow="ellipsis" vert="horz" wrap="square" anchor="ctr" anchorCtr="1"/>
          <a:lstStyle/>
          <a:p>
            <a:pPr>
              <a:defRPr sz="1600" b="0" i="0" u="none" strike="noStrike" kern="1200" baseline="0">
                <a:solidFill>
                  <a:schemeClr val="tx2">
                    <a:lumMod val="50000"/>
                  </a:schemeClr>
                </a:solidFill>
                <a:latin typeface="+mn-lt"/>
                <a:ea typeface="+mn-ea"/>
                <a:cs typeface="+mn-cs"/>
              </a:defRPr>
            </a:pPr>
            <a:endParaRPr lang="en-US"/>
          </a:p>
        </c:txPr>
        <c:crossAx val="197456256"/>
        <c:crosses val="autoZero"/>
        <c:auto val="1"/>
        <c:lblOffset val="100"/>
        <c:baseTimeUnit val="days"/>
        <c:majorUnit val="12"/>
        <c:majorTimeUnit val="months"/>
        <c:minorUnit val="1"/>
        <c:minorTimeUnit val="days"/>
      </c:dateAx>
      <c:valAx>
        <c:axId val="197456256"/>
        <c:scaling>
          <c:orientation val="minMax"/>
        </c:scaling>
        <c:delete val="0"/>
        <c:axPos val="l"/>
        <c:numFmt formatCode="#,##0.0" sourceLinked="0"/>
        <c:majorTickMark val="none"/>
        <c:minorTickMark val="none"/>
        <c:tickLblPos val="nextTo"/>
        <c:spPr>
          <a:noFill/>
          <a:ln>
            <a:solidFill>
              <a:srgbClr val="FFFFFF">
                <a:lumMod val="75000"/>
              </a:srgbClr>
            </a:solidFill>
          </a:ln>
          <a:effectLst/>
        </c:spPr>
        <c:txPr>
          <a:bodyPr rot="-60000000" spcFirstLastPara="1" vertOverflow="ellipsis" vert="horz" wrap="square" anchor="ctr" anchorCtr="1"/>
          <a:lstStyle/>
          <a:p>
            <a:pPr>
              <a:defRPr sz="1600" b="0" i="0" u="none" strike="noStrike" kern="1200" baseline="0">
                <a:solidFill>
                  <a:schemeClr val="tx2">
                    <a:lumMod val="50000"/>
                  </a:schemeClr>
                </a:solidFill>
                <a:latin typeface="+mn-lt"/>
                <a:ea typeface="+mn-ea"/>
                <a:cs typeface="+mn-cs"/>
              </a:defRPr>
            </a:pPr>
            <a:endParaRPr lang="en-US"/>
          </a:p>
        </c:txPr>
        <c:crossAx val="190452480"/>
        <c:crosses val="autoZero"/>
        <c:crossBetween val="between"/>
        <c:majorUnit val="1"/>
      </c:valAx>
      <c:spPr>
        <a:noFill/>
        <a:ln>
          <a:noFill/>
        </a:ln>
        <a:effectLst/>
      </c:spPr>
    </c:plotArea>
    <c:legend>
      <c:legendPos val="r"/>
      <c:layout>
        <c:manualLayout>
          <c:xMode val="edge"/>
          <c:yMode val="edge"/>
          <c:x val="0.39836775899571802"/>
          <c:y val="1.0863911219788899E-2"/>
          <c:w val="0.54367043372774804"/>
          <c:h val="0.2387362961108019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2">
                  <a:lumMod val="50000"/>
                </a:schemeClr>
              </a:solidFill>
              <a:latin typeface="+mn-lt"/>
              <a:ea typeface="+mn-ea"/>
              <a:cs typeface="+mn-cs"/>
            </a:defRPr>
          </a:pPr>
          <a:endParaRPr lang="en-US"/>
        </a:p>
      </c:txPr>
    </c:legend>
    <c:plotVisOnly val="1"/>
    <c:dispBlanksAs val="gap"/>
    <c:showDLblsOverMax val="0"/>
    <c:extLst xmlns:c16r2="http://schemas.microsoft.com/office/drawing/2015/06/chart"/>
  </c:chart>
  <c:spPr>
    <a:noFill/>
    <a:ln w="9525" cap="flat" cmpd="sng" algn="ctr">
      <a:noFill/>
      <a:round/>
    </a:ln>
    <a:effectLst/>
  </c:spPr>
  <c:txPr>
    <a:bodyPr/>
    <a:lstStyle/>
    <a:p>
      <a:pPr>
        <a:defRPr sz="1600">
          <a:solidFill>
            <a:schemeClr val="tx2">
              <a:lumMod val="50000"/>
            </a:schemeClr>
          </a:solidFill>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6D2374-629F-49F3-91F5-8EA0AA4BA3A8}" type="doc">
      <dgm:prSet loTypeId="urn:microsoft.com/office/officeart/2011/layout/CircleProcess" loCatId="process" qsTypeId="urn:microsoft.com/office/officeart/2005/8/quickstyle/simple2" qsCatId="simple" csTypeId="urn:microsoft.com/office/officeart/2005/8/colors/accent6_2" csCatId="accent6" phldr="1"/>
      <dgm:spPr/>
    </dgm:pt>
    <dgm:pt modelId="{79464337-7B94-4B58-B8FB-2CA49A2A2AE9}">
      <dgm:prSet phldrT="[Text]" custT="1"/>
      <dgm:spPr/>
      <dgm:t>
        <a:bodyPr/>
        <a:lstStyle/>
        <a:p>
          <a:r>
            <a:rPr lang="lv-LV" sz="2400" b="1" dirty="0">
              <a:solidFill>
                <a:srgbClr val="646466"/>
              </a:solidFill>
            </a:rPr>
            <a:t>Juridiskie aspekti</a:t>
          </a:r>
          <a:endParaRPr lang="en-US" sz="2400" b="1" dirty="0">
            <a:solidFill>
              <a:srgbClr val="646466"/>
            </a:solidFill>
          </a:endParaRPr>
        </a:p>
      </dgm:t>
    </dgm:pt>
    <dgm:pt modelId="{76316BE8-A062-4B59-9D48-6A1DB6472BAD}" type="parTrans" cxnId="{8038FFD5-3DAE-4FF7-B949-ACD8D43C117F}">
      <dgm:prSet/>
      <dgm:spPr/>
      <dgm:t>
        <a:bodyPr/>
        <a:lstStyle/>
        <a:p>
          <a:endParaRPr lang="en-US"/>
        </a:p>
      </dgm:t>
    </dgm:pt>
    <dgm:pt modelId="{C79A121D-1DF0-4D5C-B5DB-FC223999B5EA}" type="sibTrans" cxnId="{8038FFD5-3DAE-4FF7-B949-ACD8D43C117F}">
      <dgm:prSet/>
      <dgm:spPr/>
      <dgm:t>
        <a:bodyPr/>
        <a:lstStyle/>
        <a:p>
          <a:endParaRPr lang="en-US"/>
        </a:p>
      </dgm:t>
    </dgm:pt>
    <dgm:pt modelId="{51476CAA-5AA6-47D9-86BE-9C45EE4584C6}">
      <dgm:prSet phldrT="[Text]" custT="1"/>
      <dgm:spPr/>
      <dgm:t>
        <a:bodyPr/>
        <a:lstStyle/>
        <a:p>
          <a:r>
            <a:rPr lang="en-US" sz="2400" b="1" dirty="0" err="1">
              <a:solidFill>
                <a:srgbClr val="646466"/>
              </a:solidFill>
            </a:rPr>
            <a:t>Ekonomiskā</a:t>
          </a:r>
          <a:r>
            <a:rPr lang="en-US" sz="2400" b="1" dirty="0">
              <a:solidFill>
                <a:srgbClr val="646466"/>
              </a:solidFill>
            </a:rPr>
            <a:t> </a:t>
          </a:r>
          <a:r>
            <a:rPr lang="en-US" sz="2400" b="1" dirty="0" err="1">
              <a:solidFill>
                <a:srgbClr val="646466"/>
              </a:solidFill>
            </a:rPr>
            <a:t>analīze</a:t>
          </a:r>
          <a:r>
            <a:rPr lang="lv-LV" sz="2400" b="1" dirty="0">
              <a:solidFill>
                <a:srgbClr val="646466"/>
              </a:solidFill>
            </a:rPr>
            <a:t>*</a:t>
          </a:r>
          <a:endParaRPr lang="en-US" sz="1700" b="1" dirty="0">
            <a:solidFill>
              <a:srgbClr val="646466"/>
            </a:solidFill>
          </a:endParaRPr>
        </a:p>
      </dgm:t>
    </dgm:pt>
    <dgm:pt modelId="{081D7FA1-FDB6-4A79-B257-CE374C858866}" type="parTrans" cxnId="{90E23C7C-19B8-46B4-BE8F-42186BE87B17}">
      <dgm:prSet/>
      <dgm:spPr/>
      <dgm:t>
        <a:bodyPr/>
        <a:lstStyle/>
        <a:p>
          <a:endParaRPr lang="en-US"/>
        </a:p>
      </dgm:t>
    </dgm:pt>
    <dgm:pt modelId="{815E834B-B574-4CE5-9AD5-C442FFE595EE}" type="sibTrans" cxnId="{90E23C7C-19B8-46B4-BE8F-42186BE87B17}">
      <dgm:prSet/>
      <dgm:spPr/>
      <dgm:t>
        <a:bodyPr/>
        <a:lstStyle/>
        <a:p>
          <a:endParaRPr lang="en-US"/>
        </a:p>
      </dgm:t>
    </dgm:pt>
    <dgm:pt modelId="{E3ED390A-A07D-4B5B-9D3C-F2D544002690}">
      <dgm:prSet phldrT="[Text]" custT="1"/>
      <dgm:spPr/>
      <dgm:t>
        <a:bodyPr/>
        <a:lstStyle/>
        <a:p>
          <a:r>
            <a:rPr lang="lv-LV" sz="2400" b="1" dirty="0">
              <a:solidFill>
                <a:srgbClr val="646466"/>
              </a:solidFill>
            </a:rPr>
            <a:t>Rezultāti</a:t>
          </a:r>
          <a:endParaRPr lang="en-US" sz="2400" b="1" dirty="0">
            <a:solidFill>
              <a:srgbClr val="646466"/>
            </a:solidFill>
          </a:endParaRPr>
        </a:p>
      </dgm:t>
    </dgm:pt>
    <dgm:pt modelId="{FCDDE4B0-51E3-4150-B454-EF9EF777C5F3}" type="parTrans" cxnId="{64BC2A55-35C0-4DCA-9600-1B7065A5CBD9}">
      <dgm:prSet/>
      <dgm:spPr/>
      <dgm:t>
        <a:bodyPr/>
        <a:lstStyle/>
        <a:p>
          <a:endParaRPr lang="en-US"/>
        </a:p>
      </dgm:t>
    </dgm:pt>
    <dgm:pt modelId="{7C04A797-0E24-4B71-93F5-D6509F8933E0}" type="sibTrans" cxnId="{64BC2A55-35C0-4DCA-9600-1B7065A5CBD9}">
      <dgm:prSet/>
      <dgm:spPr/>
      <dgm:t>
        <a:bodyPr/>
        <a:lstStyle/>
        <a:p>
          <a:endParaRPr lang="en-US"/>
        </a:p>
      </dgm:t>
    </dgm:pt>
    <dgm:pt modelId="{ED477C64-0ABF-44B7-AF11-DF8676D448D1}">
      <dgm:prSet phldrT="[Text]" custT="1"/>
      <dgm:spPr/>
      <dgm:t>
        <a:bodyPr/>
        <a:lstStyle/>
        <a:p>
          <a:r>
            <a:rPr lang="lv-LV" sz="2400" b="1" dirty="0">
              <a:solidFill>
                <a:srgbClr val="646466"/>
              </a:solidFill>
            </a:rPr>
            <a:t>Iedzīvotāju aptauja</a:t>
          </a:r>
          <a:endParaRPr lang="en-US" sz="1700" b="1" dirty="0">
            <a:solidFill>
              <a:srgbClr val="646466"/>
            </a:solidFill>
          </a:endParaRPr>
        </a:p>
      </dgm:t>
    </dgm:pt>
    <dgm:pt modelId="{426B9D77-8F0D-4F17-A80E-9F68C4A401E3}" type="parTrans" cxnId="{6DEEE290-3ADE-4DF5-B782-4576C9C2722A}">
      <dgm:prSet/>
      <dgm:spPr/>
      <dgm:t>
        <a:bodyPr/>
        <a:lstStyle/>
        <a:p>
          <a:endParaRPr lang="en-US"/>
        </a:p>
      </dgm:t>
    </dgm:pt>
    <dgm:pt modelId="{B3093DBA-944E-4E17-A408-6FB4527E6C43}" type="sibTrans" cxnId="{6DEEE290-3ADE-4DF5-B782-4576C9C2722A}">
      <dgm:prSet/>
      <dgm:spPr/>
      <dgm:t>
        <a:bodyPr/>
        <a:lstStyle/>
        <a:p>
          <a:endParaRPr lang="en-US"/>
        </a:p>
      </dgm:t>
    </dgm:pt>
    <dgm:pt modelId="{1F7BAF53-63D2-49EE-9CA8-1D0ACF7998F6}" type="pres">
      <dgm:prSet presAssocID="{A16D2374-629F-49F3-91F5-8EA0AA4BA3A8}" presName="Name0" presStyleCnt="0">
        <dgm:presLayoutVars>
          <dgm:chMax val="11"/>
          <dgm:chPref val="11"/>
          <dgm:dir/>
          <dgm:resizeHandles/>
        </dgm:presLayoutVars>
      </dgm:prSet>
      <dgm:spPr/>
    </dgm:pt>
    <dgm:pt modelId="{F5D6179E-09BA-4BDE-9E89-B9F5A8E40FD9}" type="pres">
      <dgm:prSet presAssocID="{E3ED390A-A07D-4B5B-9D3C-F2D544002690}" presName="Accent4" presStyleCnt="0"/>
      <dgm:spPr/>
    </dgm:pt>
    <dgm:pt modelId="{553EF206-60CF-49FD-937A-C4FA150A2332}" type="pres">
      <dgm:prSet presAssocID="{E3ED390A-A07D-4B5B-9D3C-F2D544002690}" presName="Accent" presStyleLbl="node1" presStyleIdx="0" presStyleCnt="4"/>
      <dgm:spPr>
        <a:solidFill>
          <a:srgbClr val="7030A0"/>
        </a:solidFill>
      </dgm:spPr>
    </dgm:pt>
    <dgm:pt modelId="{D5139ADF-79BE-433C-B9DD-CFC416F18EA1}" type="pres">
      <dgm:prSet presAssocID="{E3ED390A-A07D-4B5B-9D3C-F2D544002690}" presName="ParentBackground4" presStyleCnt="0"/>
      <dgm:spPr/>
    </dgm:pt>
    <dgm:pt modelId="{8ED5A585-1F31-4F59-BC29-4667DB04CDFC}" type="pres">
      <dgm:prSet presAssocID="{E3ED390A-A07D-4B5B-9D3C-F2D544002690}" presName="ParentBackground" presStyleLbl="fgAcc1" presStyleIdx="0" presStyleCnt="4"/>
      <dgm:spPr/>
      <dgm:t>
        <a:bodyPr/>
        <a:lstStyle/>
        <a:p>
          <a:endParaRPr lang="en-US"/>
        </a:p>
      </dgm:t>
    </dgm:pt>
    <dgm:pt modelId="{20846F8C-20A5-4AEA-B117-59B97E9E3EF2}" type="pres">
      <dgm:prSet presAssocID="{E3ED390A-A07D-4B5B-9D3C-F2D544002690}" presName="Parent4" presStyleLbl="revTx" presStyleIdx="0" presStyleCnt="0">
        <dgm:presLayoutVars>
          <dgm:chMax val="1"/>
          <dgm:chPref val="1"/>
          <dgm:bulletEnabled val="1"/>
        </dgm:presLayoutVars>
      </dgm:prSet>
      <dgm:spPr/>
      <dgm:t>
        <a:bodyPr/>
        <a:lstStyle/>
        <a:p>
          <a:endParaRPr lang="en-US"/>
        </a:p>
      </dgm:t>
    </dgm:pt>
    <dgm:pt modelId="{E01CB381-3D1F-4F6E-BD93-AC3627AC98CB}" type="pres">
      <dgm:prSet presAssocID="{ED477C64-0ABF-44B7-AF11-DF8676D448D1}" presName="Accent3" presStyleCnt="0"/>
      <dgm:spPr/>
    </dgm:pt>
    <dgm:pt modelId="{EDC1643A-7DF5-4B45-9357-AD66B4D7207F}" type="pres">
      <dgm:prSet presAssocID="{ED477C64-0ABF-44B7-AF11-DF8676D448D1}" presName="Accent" presStyleLbl="node1" presStyleIdx="1" presStyleCnt="4"/>
      <dgm:spPr/>
    </dgm:pt>
    <dgm:pt modelId="{C1ABBBB1-7A87-4ACB-AC24-CC8297B544A8}" type="pres">
      <dgm:prSet presAssocID="{ED477C64-0ABF-44B7-AF11-DF8676D448D1}" presName="ParentBackground3" presStyleCnt="0"/>
      <dgm:spPr/>
    </dgm:pt>
    <dgm:pt modelId="{AE1C48F3-2EB7-4B2C-B3CE-D1D2B85A17A9}" type="pres">
      <dgm:prSet presAssocID="{ED477C64-0ABF-44B7-AF11-DF8676D448D1}" presName="ParentBackground" presStyleLbl="fgAcc1" presStyleIdx="1" presStyleCnt="4"/>
      <dgm:spPr/>
      <dgm:t>
        <a:bodyPr/>
        <a:lstStyle/>
        <a:p>
          <a:endParaRPr lang="en-US"/>
        </a:p>
      </dgm:t>
    </dgm:pt>
    <dgm:pt modelId="{96E4DE50-69D4-4620-9329-D29E070A2F87}" type="pres">
      <dgm:prSet presAssocID="{ED477C64-0ABF-44B7-AF11-DF8676D448D1}" presName="Parent3" presStyleLbl="revTx" presStyleIdx="0" presStyleCnt="0">
        <dgm:presLayoutVars>
          <dgm:chMax val="1"/>
          <dgm:chPref val="1"/>
          <dgm:bulletEnabled val="1"/>
        </dgm:presLayoutVars>
      </dgm:prSet>
      <dgm:spPr/>
      <dgm:t>
        <a:bodyPr/>
        <a:lstStyle/>
        <a:p>
          <a:endParaRPr lang="en-US"/>
        </a:p>
      </dgm:t>
    </dgm:pt>
    <dgm:pt modelId="{434FD90A-D053-47E1-9151-D97C877253AD}" type="pres">
      <dgm:prSet presAssocID="{51476CAA-5AA6-47D9-86BE-9C45EE4584C6}" presName="Accent2" presStyleCnt="0"/>
      <dgm:spPr/>
    </dgm:pt>
    <dgm:pt modelId="{58A4F4C5-9AB9-4F01-BB78-4E515277B02B}" type="pres">
      <dgm:prSet presAssocID="{51476CAA-5AA6-47D9-86BE-9C45EE4584C6}" presName="Accent" presStyleLbl="node1" presStyleIdx="2" presStyleCnt="4"/>
      <dgm:spPr/>
    </dgm:pt>
    <dgm:pt modelId="{E09CAC30-38C4-43A2-A63F-72767B51E868}" type="pres">
      <dgm:prSet presAssocID="{51476CAA-5AA6-47D9-86BE-9C45EE4584C6}" presName="ParentBackground2" presStyleCnt="0"/>
      <dgm:spPr/>
    </dgm:pt>
    <dgm:pt modelId="{7C88CCB9-E0A5-42DA-98E5-D54B944A9F83}" type="pres">
      <dgm:prSet presAssocID="{51476CAA-5AA6-47D9-86BE-9C45EE4584C6}" presName="ParentBackground" presStyleLbl="fgAcc1" presStyleIdx="2" presStyleCnt="4"/>
      <dgm:spPr/>
      <dgm:t>
        <a:bodyPr/>
        <a:lstStyle/>
        <a:p>
          <a:endParaRPr lang="en-US"/>
        </a:p>
      </dgm:t>
    </dgm:pt>
    <dgm:pt modelId="{F684CCEE-0A77-493C-86E7-3C5A97D2C980}" type="pres">
      <dgm:prSet presAssocID="{51476CAA-5AA6-47D9-86BE-9C45EE4584C6}" presName="Parent2" presStyleLbl="revTx" presStyleIdx="0" presStyleCnt="0">
        <dgm:presLayoutVars>
          <dgm:chMax val="1"/>
          <dgm:chPref val="1"/>
          <dgm:bulletEnabled val="1"/>
        </dgm:presLayoutVars>
      </dgm:prSet>
      <dgm:spPr/>
      <dgm:t>
        <a:bodyPr/>
        <a:lstStyle/>
        <a:p>
          <a:endParaRPr lang="en-US"/>
        </a:p>
      </dgm:t>
    </dgm:pt>
    <dgm:pt modelId="{32D2977B-0F55-4268-B035-1CCFCAD44F10}" type="pres">
      <dgm:prSet presAssocID="{79464337-7B94-4B58-B8FB-2CA49A2A2AE9}" presName="Accent1" presStyleCnt="0"/>
      <dgm:spPr/>
    </dgm:pt>
    <dgm:pt modelId="{32A08F9D-B5F2-4AFC-8746-080934F69D7F}" type="pres">
      <dgm:prSet presAssocID="{79464337-7B94-4B58-B8FB-2CA49A2A2AE9}" presName="Accent" presStyleLbl="node1" presStyleIdx="3" presStyleCnt="4"/>
      <dgm:spPr/>
    </dgm:pt>
    <dgm:pt modelId="{9EB02910-AEB3-46C0-A300-CA5823445555}" type="pres">
      <dgm:prSet presAssocID="{79464337-7B94-4B58-B8FB-2CA49A2A2AE9}" presName="ParentBackground1" presStyleCnt="0"/>
      <dgm:spPr/>
    </dgm:pt>
    <dgm:pt modelId="{681AF84A-367E-42E8-93F6-BA37074CF3C8}" type="pres">
      <dgm:prSet presAssocID="{79464337-7B94-4B58-B8FB-2CA49A2A2AE9}" presName="ParentBackground" presStyleLbl="fgAcc1" presStyleIdx="3" presStyleCnt="4"/>
      <dgm:spPr/>
      <dgm:t>
        <a:bodyPr/>
        <a:lstStyle/>
        <a:p>
          <a:endParaRPr lang="en-US"/>
        </a:p>
      </dgm:t>
    </dgm:pt>
    <dgm:pt modelId="{A859926C-B19D-4A25-8306-51B71CA124A7}" type="pres">
      <dgm:prSet presAssocID="{79464337-7B94-4B58-B8FB-2CA49A2A2AE9}" presName="Parent1" presStyleLbl="revTx" presStyleIdx="0" presStyleCnt="0">
        <dgm:presLayoutVars>
          <dgm:chMax val="1"/>
          <dgm:chPref val="1"/>
          <dgm:bulletEnabled val="1"/>
        </dgm:presLayoutVars>
      </dgm:prSet>
      <dgm:spPr/>
      <dgm:t>
        <a:bodyPr/>
        <a:lstStyle/>
        <a:p>
          <a:endParaRPr lang="en-US"/>
        </a:p>
      </dgm:t>
    </dgm:pt>
  </dgm:ptLst>
  <dgm:cxnLst>
    <dgm:cxn modelId="{EC8F344D-F514-4F16-8792-82CC516B29BC}" type="presOf" srcId="{E3ED390A-A07D-4B5B-9D3C-F2D544002690}" destId="{20846F8C-20A5-4AEA-B117-59B97E9E3EF2}" srcOrd="1" destOrd="0" presId="urn:microsoft.com/office/officeart/2011/layout/CircleProcess"/>
    <dgm:cxn modelId="{411B89DC-CD25-4FE5-AF91-8B6818CBB35C}" type="presOf" srcId="{51476CAA-5AA6-47D9-86BE-9C45EE4584C6}" destId="{F684CCEE-0A77-493C-86E7-3C5A97D2C980}" srcOrd="1" destOrd="0" presId="urn:microsoft.com/office/officeart/2011/layout/CircleProcess"/>
    <dgm:cxn modelId="{65972E4E-B33F-4535-9EE1-3E4FD2B6FA9D}" type="presOf" srcId="{79464337-7B94-4B58-B8FB-2CA49A2A2AE9}" destId="{A859926C-B19D-4A25-8306-51B71CA124A7}" srcOrd="1" destOrd="0" presId="urn:microsoft.com/office/officeart/2011/layout/CircleProcess"/>
    <dgm:cxn modelId="{64BC2A55-35C0-4DCA-9600-1B7065A5CBD9}" srcId="{A16D2374-629F-49F3-91F5-8EA0AA4BA3A8}" destId="{E3ED390A-A07D-4B5B-9D3C-F2D544002690}" srcOrd="3" destOrd="0" parTransId="{FCDDE4B0-51E3-4150-B454-EF9EF777C5F3}" sibTransId="{7C04A797-0E24-4B71-93F5-D6509F8933E0}"/>
    <dgm:cxn modelId="{76F035C6-B867-4CFF-95FD-E9579EA28BB5}" type="presOf" srcId="{51476CAA-5AA6-47D9-86BE-9C45EE4584C6}" destId="{7C88CCB9-E0A5-42DA-98E5-D54B944A9F83}" srcOrd="0" destOrd="0" presId="urn:microsoft.com/office/officeart/2011/layout/CircleProcess"/>
    <dgm:cxn modelId="{6EE9A3A6-8BAD-4DF1-ADB9-E1BE613EE99D}" type="presOf" srcId="{A16D2374-629F-49F3-91F5-8EA0AA4BA3A8}" destId="{1F7BAF53-63D2-49EE-9CA8-1D0ACF7998F6}" srcOrd="0" destOrd="0" presId="urn:microsoft.com/office/officeart/2011/layout/CircleProcess"/>
    <dgm:cxn modelId="{47DEA8BB-84D3-4377-BD3A-A5EAE627B050}" type="presOf" srcId="{ED477C64-0ABF-44B7-AF11-DF8676D448D1}" destId="{96E4DE50-69D4-4620-9329-D29E070A2F87}" srcOrd="1" destOrd="0" presId="urn:microsoft.com/office/officeart/2011/layout/CircleProcess"/>
    <dgm:cxn modelId="{8038FFD5-3DAE-4FF7-B949-ACD8D43C117F}" srcId="{A16D2374-629F-49F3-91F5-8EA0AA4BA3A8}" destId="{79464337-7B94-4B58-B8FB-2CA49A2A2AE9}" srcOrd="0" destOrd="0" parTransId="{76316BE8-A062-4B59-9D48-6A1DB6472BAD}" sibTransId="{C79A121D-1DF0-4D5C-B5DB-FC223999B5EA}"/>
    <dgm:cxn modelId="{310A99ED-E5C2-4E2A-B4D6-3340B183B3B2}" type="presOf" srcId="{79464337-7B94-4B58-B8FB-2CA49A2A2AE9}" destId="{681AF84A-367E-42E8-93F6-BA37074CF3C8}" srcOrd="0" destOrd="0" presId="urn:microsoft.com/office/officeart/2011/layout/CircleProcess"/>
    <dgm:cxn modelId="{6DEEE290-3ADE-4DF5-B782-4576C9C2722A}" srcId="{A16D2374-629F-49F3-91F5-8EA0AA4BA3A8}" destId="{ED477C64-0ABF-44B7-AF11-DF8676D448D1}" srcOrd="2" destOrd="0" parTransId="{426B9D77-8F0D-4F17-A80E-9F68C4A401E3}" sibTransId="{B3093DBA-944E-4E17-A408-6FB4527E6C43}"/>
    <dgm:cxn modelId="{957A8B16-C5F9-4036-87DA-A76112FC3AAC}" type="presOf" srcId="{E3ED390A-A07D-4B5B-9D3C-F2D544002690}" destId="{8ED5A585-1F31-4F59-BC29-4667DB04CDFC}" srcOrd="0" destOrd="0" presId="urn:microsoft.com/office/officeart/2011/layout/CircleProcess"/>
    <dgm:cxn modelId="{C951DF21-B4F3-4A0C-9100-040843DD5F03}" type="presOf" srcId="{ED477C64-0ABF-44B7-AF11-DF8676D448D1}" destId="{AE1C48F3-2EB7-4B2C-B3CE-D1D2B85A17A9}" srcOrd="0" destOrd="0" presId="urn:microsoft.com/office/officeart/2011/layout/CircleProcess"/>
    <dgm:cxn modelId="{90E23C7C-19B8-46B4-BE8F-42186BE87B17}" srcId="{A16D2374-629F-49F3-91F5-8EA0AA4BA3A8}" destId="{51476CAA-5AA6-47D9-86BE-9C45EE4584C6}" srcOrd="1" destOrd="0" parTransId="{081D7FA1-FDB6-4A79-B257-CE374C858866}" sibTransId="{815E834B-B574-4CE5-9AD5-C442FFE595EE}"/>
    <dgm:cxn modelId="{C1C89490-B325-4F19-9858-4D12F922D5CD}" type="presParOf" srcId="{1F7BAF53-63D2-49EE-9CA8-1D0ACF7998F6}" destId="{F5D6179E-09BA-4BDE-9E89-B9F5A8E40FD9}" srcOrd="0" destOrd="0" presId="urn:microsoft.com/office/officeart/2011/layout/CircleProcess"/>
    <dgm:cxn modelId="{397A80E2-CCD1-449F-9014-285B47485B35}" type="presParOf" srcId="{F5D6179E-09BA-4BDE-9E89-B9F5A8E40FD9}" destId="{553EF206-60CF-49FD-937A-C4FA150A2332}" srcOrd="0" destOrd="0" presId="urn:microsoft.com/office/officeart/2011/layout/CircleProcess"/>
    <dgm:cxn modelId="{DA0E217E-79F4-4ECC-A295-2E9ABB46CDC0}" type="presParOf" srcId="{1F7BAF53-63D2-49EE-9CA8-1D0ACF7998F6}" destId="{D5139ADF-79BE-433C-B9DD-CFC416F18EA1}" srcOrd="1" destOrd="0" presId="urn:microsoft.com/office/officeart/2011/layout/CircleProcess"/>
    <dgm:cxn modelId="{2FC63E2A-F58F-4275-BDFF-468274B0C5B6}" type="presParOf" srcId="{D5139ADF-79BE-433C-B9DD-CFC416F18EA1}" destId="{8ED5A585-1F31-4F59-BC29-4667DB04CDFC}" srcOrd="0" destOrd="0" presId="urn:microsoft.com/office/officeart/2011/layout/CircleProcess"/>
    <dgm:cxn modelId="{A7B834A8-9873-435D-91DA-315CB7F3BFCE}" type="presParOf" srcId="{1F7BAF53-63D2-49EE-9CA8-1D0ACF7998F6}" destId="{20846F8C-20A5-4AEA-B117-59B97E9E3EF2}" srcOrd="2" destOrd="0" presId="urn:microsoft.com/office/officeart/2011/layout/CircleProcess"/>
    <dgm:cxn modelId="{24BF1E43-C714-43B0-82D4-3BE462FD9505}" type="presParOf" srcId="{1F7BAF53-63D2-49EE-9CA8-1D0ACF7998F6}" destId="{E01CB381-3D1F-4F6E-BD93-AC3627AC98CB}" srcOrd="3" destOrd="0" presId="urn:microsoft.com/office/officeart/2011/layout/CircleProcess"/>
    <dgm:cxn modelId="{58283C17-4E4F-460D-90EC-37C0968937E0}" type="presParOf" srcId="{E01CB381-3D1F-4F6E-BD93-AC3627AC98CB}" destId="{EDC1643A-7DF5-4B45-9357-AD66B4D7207F}" srcOrd="0" destOrd="0" presId="urn:microsoft.com/office/officeart/2011/layout/CircleProcess"/>
    <dgm:cxn modelId="{A8805E85-F056-4080-BCB8-04B34234736F}" type="presParOf" srcId="{1F7BAF53-63D2-49EE-9CA8-1D0ACF7998F6}" destId="{C1ABBBB1-7A87-4ACB-AC24-CC8297B544A8}" srcOrd="4" destOrd="0" presId="urn:microsoft.com/office/officeart/2011/layout/CircleProcess"/>
    <dgm:cxn modelId="{C9C95100-0511-475D-A3F6-2AF33A0E45C4}" type="presParOf" srcId="{C1ABBBB1-7A87-4ACB-AC24-CC8297B544A8}" destId="{AE1C48F3-2EB7-4B2C-B3CE-D1D2B85A17A9}" srcOrd="0" destOrd="0" presId="urn:microsoft.com/office/officeart/2011/layout/CircleProcess"/>
    <dgm:cxn modelId="{D08446FC-8804-4951-8A24-2F454A4B1B3E}" type="presParOf" srcId="{1F7BAF53-63D2-49EE-9CA8-1D0ACF7998F6}" destId="{96E4DE50-69D4-4620-9329-D29E070A2F87}" srcOrd="5" destOrd="0" presId="urn:microsoft.com/office/officeart/2011/layout/CircleProcess"/>
    <dgm:cxn modelId="{9D1BCA00-255F-47C9-982E-853D32FC5D97}" type="presParOf" srcId="{1F7BAF53-63D2-49EE-9CA8-1D0ACF7998F6}" destId="{434FD90A-D053-47E1-9151-D97C877253AD}" srcOrd="6" destOrd="0" presId="urn:microsoft.com/office/officeart/2011/layout/CircleProcess"/>
    <dgm:cxn modelId="{62AF3BCC-F625-46BA-90DA-F7F96DBF92D8}" type="presParOf" srcId="{434FD90A-D053-47E1-9151-D97C877253AD}" destId="{58A4F4C5-9AB9-4F01-BB78-4E515277B02B}" srcOrd="0" destOrd="0" presId="urn:microsoft.com/office/officeart/2011/layout/CircleProcess"/>
    <dgm:cxn modelId="{67A56340-9757-41F2-B461-3D92AD351021}" type="presParOf" srcId="{1F7BAF53-63D2-49EE-9CA8-1D0ACF7998F6}" destId="{E09CAC30-38C4-43A2-A63F-72767B51E868}" srcOrd="7" destOrd="0" presId="urn:microsoft.com/office/officeart/2011/layout/CircleProcess"/>
    <dgm:cxn modelId="{4CBEE7A9-173F-4B70-9571-A64E583151EE}" type="presParOf" srcId="{E09CAC30-38C4-43A2-A63F-72767B51E868}" destId="{7C88CCB9-E0A5-42DA-98E5-D54B944A9F83}" srcOrd="0" destOrd="0" presId="urn:microsoft.com/office/officeart/2011/layout/CircleProcess"/>
    <dgm:cxn modelId="{16CD5334-1D85-46D8-9651-883A610C34E6}" type="presParOf" srcId="{1F7BAF53-63D2-49EE-9CA8-1D0ACF7998F6}" destId="{F684CCEE-0A77-493C-86E7-3C5A97D2C980}" srcOrd="8" destOrd="0" presId="urn:microsoft.com/office/officeart/2011/layout/CircleProcess"/>
    <dgm:cxn modelId="{42A91DF3-C800-465A-A9A3-3AE8187DF24B}" type="presParOf" srcId="{1F7BAF53-63D2-49EE-9CA8-1D0ACF7998F6}" destId="{32D2977B-0F55-4268-B035-1CCFCAD44F10}" srcOrd="9" destOrd="0" presId="urn:microsoft.com/office/officeart/2011/layout/CircleProcess"/>
    <dgm:cxn modelId="{F7B0CC3D-28CD-42DA-B04E-CFB6E2317189}" type="presParOf" srcId="{32D2977B-0F55-4268-B035-1CCFCAD44F10}" destId="{32A08F9D-B5F2-4AFC-8746-080934F69D7F}" srcOrd="0" destOrd="0" presId="urn:microsoft.com/office/officeart/2011/layout/CircleProcess"/>
    <dgm:cxn modelId="{F3B3AF9D-2A13-4AC9-9A08-13239DBFF82D}" type="presParOf" srcId="{1F7BAF53-63D2-49EE-9CA8-1D0ACF7998F6}" destId="{9EB02910-AEB3-46C0-A300-CA5823445555}" srcOrd="10" destOrd="0" presId="urn:microsoft.com/office/officeart/2011/layout/CircleProcess"/>
    <dgm:cxn modelId="{0B0F00C0-FB88-467F-B2EB-616A6BF3F2EA}" type="presParOf" srcId="{9EB02910-AEB3-46C0-A300-CA5823445555}" destId="{681AF84A-367E-42E8-93F6-BA37074CF3C8}" srcOrd="0" destOrd="0" presId="urn:microsoft.com/office/officeart/2011/layout/CircleProcess"/>
    <dgm:cxn modelId="{A0DAF9CF-E2FB-40EE-A394-497F7E9E4C38}" type="presParOf" srcId="{1F7BAF53-63D2-49EE-9CA8-1D0ACF7998F6}" destId="{A859926C-B19D-4A25-8306-51B71CA124A7}" srcOrd="11"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829175-90DC-4A72-B907-FFE9F75FF630}" type="doc">
      <dgm:prSet loTypeId="urn:microsoft.com/office/officeart/2011/layout/CircleProcess" loCatId="process" qsTypeId="urn:microsoft.com/office/officeart/2005/8/quickstyle/simple1" qsCatId="simple" csTypeId="urn:microsoft.com/office/officeart/2005/8/colors/accent6_2" csCatId="accent6" phldr="1"/>
      <dgm:spPr/>
      <dgm:t>
        <a:bodyPr/>
        <a:lstStyle/>
        <a:p>
          <a:endParaRPr lang="en-US"/>
        </a:p>
      </dgm:t>
    </dgm:pt>
    <dgm:pt modelId="{B88251EF-2174-4CFA-B66C-DF537C37D50B}">
      <dgm:prSet phldrT="[Text]" custT="1"/>
      <dgm:spPr/>
      <dgm:t>
        <a:bodyPr/>
        <a:lstStyle/>
        <a:p>
          <a:r>
            <a:rPr lang="lv-LV" sz="2000" dirty="0">
              <a:solidFill>
                <a:srgbClr val="646466"/>
              </a:solidFill>
            </a:rPr>
            <a:t>Attaisnotie izdevumi (strukturāli mainīti)</a:t>
          </a:r>
          <a:endParaRPr lang="en-US" sz="2000" dirty="0">
            <a:solidFill>
              <a:srgbClr val="646466"/>
            </a:solidFill>
          </a:endParaRPr>
        </a:p>
      </dgm:t>
    </dgm:pt>
    <dgm:pt modelId="{91F520AA-4998-45D7-89A7-57061C67D95E}" type="parTrans" cxnId="{57E2690B-6501-4DA5-9B32-3159097E2559}">
      <dgm:prSet/>
      <dgm:spPr/>
      <dgm:t>
        <a:bodyPr/>
        <a:lstStyle/>
        <a:p>
          <a:endParaRPr lang="en-US"/>
        </a:p>
      </dgm:t>
    </dgm:pt>
    <dgm:pt modelId="{ED33D77C-E06A-4049-B5EA-96ADDEFD4C56}" type="sibTrans" cxnId="{57E2690B-6501-4DA5-9B32-3159097E2559}">
      <dgm:prSet/>
      <dgm:spPr/>
      <dgm:t>
        <a:bodyPr/>
        <a:lstStyle/>
        <a:p>
          <a:endParaRPr lang="en-US"/>
        </a:p>
      </dgm:t>
    </dgm:pt>
    <dgm:pt modelId="{74B67F44-FE2A-4416-886D-9CB47CD5121D}">
      <dgm:prSet phldrT="[Text]" custT="1"/>
      <dgm:spPr/>
      <dgm:t>
        <a:bodyPr/>
        <a:lstStyle/>
        <a:p>
          <a:r>
            <a:rPr lang="lv-LV" sz="2000" dirty="0">
              <a:solidFill>
                <a:srgbClr val="646466"/>
              </a:solidFill>
            </a:rPr>
            <a:t>Noteiktie atvieglojumi</a:t>
          </a:r>
          <a:endParaRPr lang="en-US" sz="2000" dirty="0">
            <a:solidFill>
              <a:srgbClr val="646466"/>
            </a:solidFill>
          </a:endParaRPr>
        </a:p>
      </dgm:t>
    </dgm:pt>
    <dgm:pt modelId="{5662FAA7-0D97-4B5A-B425-84E1384751E5}" type="parTrans" cxnId="{B3A38991-DED4-4D1A-B5A5-4AC4E19E2603}">
      <dgm:prSet/>
      <dgm:spPr/>
      <dgm:t>
        <a:bodyPr/>
        <a:lstStyle/>
        <a:p>
          <a:endParaRPr lang="en-US"/>
        </a:p>
      </dgm:t>
    </dgm:pt>
    <dgm:pt modelId="{EBE638C0-6502-4F36-AEDD-18C5C3A757AD}" type="sibTrans" cxnId="{B3A38991-DED4-4D1A-B5A5-4AC4E19E2603}">
      <dgm:prSet/>
      <dgm:spPr/>
      <dgm:t>
        <a:bodyPr/>
        <a:lstStyle/>
        <a:p>
          <a:endParaRPr lang="en-US"/>
        </a:p>
      </dgm:t>
    </dgm:pt>
    <dgm:pt modelId="{938CB0F7-5B8A-426E-ADDB-D4A7FA85F148}">
      <dgm:prSet phldrT="[Text]" custT="1"/>
      <dgm:spPr/>
      <dgm:t>
        <a:bodyPr/>
        <a:lstStyle/>
        <a:p>
          <a:r>
            <a:rPr lang="lv-LV" sz="2000" dirty="0">
              <a:solidFill>
                <a:srgbClr val="646466"/>
              </a:solidFill>
            </a:rPr>
            <a:t>Neapliekamais minimums*</a:t>
          </a:r>
        </a:p>
      </dgm:t>
    </dgm:pt>
    <dgm:pt modelId="{AB1C68B8-F379-4294-BB6E-BB62E7BE0259}" type="parTrans" cxnId="{97617B86-40E2-4766-A455-7DF724BD07E3}">
      <dgm:prSet/>
      <dgm:spPr/>
      <dgm:t>
        <a:bodyPr/>
        <a:lstStyle/>
        <a:p>
          <a:endParaRPr lang="en-US"/>
        </a:p>
      </dgm:t>
    </dgm:pt>
    <dgm:pt modelId="{DD62CAB3-F620-4627-8CBA-65FBB33DB9B6}" type="sibTrans" cxnId="{97617B86-40E2-4766-A455-7DF724BD07E3}">
      <dgm:prSet/>
      <dgm:spPr/>
      <dgm:t>
        <a:bodyPr/>
        <a:lstStyle/>
        <a:p>
          <a:endParaRPr lang="en-US"/>
        </a:p>
      </dgm:t>
    </dgm:pt>
    <dgm:pt modelId="{7A647F68-9DA7-46C1-BC06-87F76AC882F6}">
      <dgm:prSet phldrT="[Text]" custT="1"/>
      <dgm:spPr>
        <a:ln>
          <a:solidFill>
            <a:srgbClr val="7030A0"/>
          </a:solidFill>
        </a:ln>
      </dgm:spPr>
      <dgm:t>
        <a:bodyPr/>
        <a:lstStyle/>
        <a:p>
          <a:r>
            <a:rPr lang="lv-LV" sz="2400" b="1" dirty="0">
              <a:solidFill>
                <a:srgbClr val="646466"/>
              </a:solidFill>
            </a:rPr>
            <a:t>Neto personas ienākumi</a:t>
          </a:r>
          <a:endParaRPr lang="en-US" sz="2400" b="1" dirty="0">
            <a:solidFill>
              <a:srgbClr val="646466"/>
            </a:solidFill>
          </a:endParaRPr>
        </a:p>
      </dgm:t>
    </dgm:pt>
    <dgm:pt modelId="{EC674DB3-5531-4898-A57D-C758BEF5F596}" type="sibTrans" cxnId="{47B191D4-691A-4D06-88C3-FD3A70937E7C}">
      <dgm:prSet/>
      <dgm:spPr/>
      <dgm:t>
        <a:bodyPr/>
        <a:lstStyle/>
        <a:p>
          <a:endParaRPr lang="en-US"/>
        </a:p>
      </dgm:t>
    </dgm:pt>
    <dgm:pt modelId="{70DD145D-31B9-4823-80A1-A5AB523066F0}" type="parTrans" cxnId="{47B191D4-691A-4D06-88C3-FD3A70937E7C}">
      <dgm:prSet/>
      <dgm:spPr/>
      <dgm:t>
        <a:bodyPr/>
        <a:lstStyle/>
        <a:p>
          <a:endParaRPr lang="en-US"/>
        </a:p>
      </dgm:t>
    </dgm:pt>
    <dgm:pt modelId="{D9BA8118-D2CF-4982-96D2-7C17EEABFA77}" type="pres">
      <dgm:prSet presAssocID="{70829175-90DC-4A72-B907-FFE9F75FF630}" presName="Name0" presStyleCnt="0">
        <dgm:presLayoutVars>
          <dgm:chMax val="11"/>
          <dgm:chPref val="11"/>
          <dgm:dir/>
          <dgm:resizeHandles/>
        </dgm:presLayoutVars>
      </dgm:prSet>
      <dgm:spPr/>
      <dgm:t>
        <a:bodyPr/>
        <a:lstStyle/>
        <a:p>
          <a:endParaRPr lang="en-US"/>
        </a:p>
      </dgm:t>
    </dgm:pt>
    <dgm:pt modelId="{A92DFA4F-F852-4EAD-9FFE-8B04E649E2DD}" type="pres">
      <dgm:prSet presAssocID="{7A647F68-9DA7-46C1-BC06-87F76AC882F6}" presName="Accent4" presStyleCnt="0"/>
      <dgm:spPr/>
    </dgm:pt>
    <dgm:pt modelId="{DF92C5AA-302B-4F24-B978-6F47114AC5F4}" type="pres">
      <dgm:prSet presAssocID="{7A647F68-9DA7-46C1-BC06-87F76AC882F6}" presName="Accent" presStyleLbl="node1" presStyleIdx="0" presStyleCnt="4"/>
      <dgm:spPr>
        <a:solidFill>
          <a:srgbClr val="7030A0"/>
        </a:solidFill>
      </dgm:spPr>
    </dgm:pt>
    <dgm:pt modelId="{AE63D37A-56B4-42C6-AC58-B53B8CB4BF42}" type="pres">
      <dgm:prSet presAssocID="{7A647F68-9DA7-46C1-BC06-87F76AC882F6}" presName="ParentBackground4" presStyleCnt="0"/>
      <dgm:spPr/>
    </dgm:pt>
    <dgm:pt modelId="{03F55CBF-F450-4232-BECB-D609BE33180F}" type="pres">
      <dgm:prSet presAssocID="{7A647F68-9DA7-46C1-BC06-87F76AC882F6}" presName="ParentBackground" presStyleLbl="fgAcc1" presStyleIdx="0" presStyleCnt="4"/>
      <dgm:spPr/>
      <dgm:t>
        <a:bodyPr/>
        <a:lstStyle/>
        <a:p>
          <a:endParaRPr lang="en-US"/>
        </a:p>
      </dgm:t>
    </dgm:pt>
    <dgm:pt modelId="{F309BAE1-BEB9-4C46-B146-A7CC098CBA65}" type="pres">
      <dgm:prSet presAssocID="{7A647F68-9DA7-46C1-BC06-87F76AC882F6}" presName="Parent4" presStyleLbl="revTx" presStyleIdx="0" presStyleCnt="0">
        <dgm:presLayoutVars>
          <dgm:chMax val="1"/>
          <dgm:chPref val="1"/>
          <dgm:bulletEnabled val="1"/>
        </dgm:presLayoutVars>
      </dgm:prSet>
      <dgm:spPr/>
      <dgm:t>
        <a:bodyPr/>
        <a:lstStyle/>
        <a:p>
          <a:endParaRPr lang="en-US"/>
        </a:p>
      </dgm:t>
    </dgm:pt>
    <dgm:pt modelId="{398003D4-A661-46D3-9060-E785804CF5A6}" type="pres">
      <dgm:prSet presAssocID="{938CB0F7-5B8A-426E-ADDB-D4A7FA85F148}" presName="Accent3" presStyleCnt="0"/>
      <dgm:spPr/>
    </dgm:pt>
    <dgm:pt modelId="{B8928578-CA4E-46C5-B4B6-C9D8926271A0}" type="pres">
      <dgm:prSet presAssocID="{938CB0F7-5B8A-426E-ADDB-D4A7FA85F148}" presName="Accent" presStyleLbl="node1" presStyleIdx="1" presStyleCnt="4"/>
      <dgm:spPr/>
    </dgm:pt>
    <dgm:pt modelId="{C7B21524-733C-45D6-8A58-A9C288625330}" type="pres">
      <dgm:prSet presAssocID="{938CB0F7-5B8A-426E-ADDB-D4A7FA85F148}" presName="ParentBackground3" presStyleCnt="0"/>
      <dgm:spPr/>
    </dgm:pt>
    <dgm:pt modelId="{BA94D8C8-A29D-4B2B-957A-9A68ECD1DDD3}" type="pres">
      <dgm:prSet presAssocID="{938CB0F7-5B8A-426E-ADDB-D4A7FA85F148}" presName="ParentBackground" presStyleLbl="fgAcc1" presStyleIdx="1" presStyleCnt="4"/>
      <dgm:spPr/>
      <dgm:t>
        <a:bodyPr/>
        <a:lstStyle/>
        <a:p>
          <a:endParaRPr lang="en-US"/>
        </a:p>
      </dgm:t>
    </dgm:pt>
    <dgm:pt modelId="{B38613FD-258E-40C9-9F1C-D0B000A1E6B4}" type="pres">
      <dgm:prSet presAssocID="{938CB0F7-5B8A-426E-ADDB-D4A7FA85F148}" presName="Parent3" presStyleLbl="revTx" presStyleIdx="0" presStyleCnt="0">
        <dgm:presLayoutVars>
          <dgm:chMax val="1"/>
          <dgm:chPref val="1"/>
          <dgm:bulletEnabled val="1"/>
        </dgm:presLayoutVars>
      </dgm:prSet>
      <dgm:spPr/>
      <dgm:t>
        <a:bodyPr/>
        <a:lstStyle/>
        <a:p>
          <a:endParaRPr lang="en-US"/>
        </a:p>
      </dgm:t>
    </dgm:pt>
    <dgm:pt modelId="{216E888E-8556-4CED-861A-0772AC72B903}" type="pres">
      <dgm:prSet presAssocID="{74B67F44-FE2A-4416-886D-9CB47CD5121D}" presName="Accent2" presStyleCnt="0"/>
      <dgm:spPr/>
    </dgm:pt>
    <dgm:pt modelId="{A9AB4456-4E42-4123-A197-C286812D4CB5}" type="pres">
      <dgm:prSet presAssocID="{74B67F44-FE2A-4416-886D-9CB47CD5121D}" presName="Accent" presStyleLbl="node1" presStyleIdx="2" presStyleCnt="4"/>
      <dgm:spPr/>
    </dgm:pt>
    <dgm:pt modelId="{AE95DA92-65B1-4D0E-8EE9-F4ACCEA5DE29}" type="pres">
      <dgm:prSet presAssocID="{74B67F44-FE2A-4416-886D-9CB47CD5121D}" presName="ParentBackground2" presStyleCnt="0"/>
      <dgm:spPr/>
    </dgm:pt>
    <dgm:pt modelId="{7C365BD6-6265-488B-B0A0-FF503A59369B}" type="pres">
      <dgm:prSet presAssocID="{74B67F44-FE2A-4416-886D-9CB47CD5121D}" presName="ParentBackground" presStyleLbl="fgAcc1" presStyleIdx="2" presStyleCnt="4"/>
      <dgm:spPr/>
      <dgm:t>
        <a:bodyPr/>
        <a:lstStyle/>
        <a:p>
          <a:endParaRPr lang="en-US"/>
        </a:p>
      </dgm:t>
    </dgm:pt>
    <dgm:pt modelId="{E773B33B-6315-4660-827B-1D272A9845CB}" type="pres">
      <dgm:prSet presAssocID="{74B67F44-FE2A-4416-886D-9CB47CD5121D}" presName="Parent2" presStyleLbl="revTx" presStyleIdx="0" presStyleCnt="0">
        <dgm:presLayoutVars>
          <dgm:chMax val="1"/>
          <dgm:chPref val="1"/>
          <dgm:bulletEnabled val="1"/>
        </dgm:presLayoutVars>
      </dgm:prSet>
      <dgm:spPr/>
      <dgm:t>
        <a:bodyPr/>
        <a:lstStyle/>
        <a:p>
          <a:endParaRPr lang="en-US"/>
        </a:p>
      </dgm:t>
    </dgm:pt>
    <dgm:pt modelId="{0D4B82E5-01EF-46F6-887E-9A2D29A03F59}" type="pres">
      <dgm:prSet presAssocID="{B88251EF-2174-4CFA-B66C-DF537C37D50B}" presName="Accent1" presStyleCnt="0"/>
      <dgm:spPr/>
    </dgm:pt>
    <dgm:pt modelId="{B7634664-30DB-4D28-8098-71744AD8D94F}" type="pres">
      <dgm:prSet presAssocID="{B88251EF-2174-4CFA-B66C-DF537C37D50B}" presName="Accent" presStyleLbl="node1" presStyleIdx="3" presStyleCnt="4"/>
      <dgm:spPr/>
    </dgm:pt>
    <dgm:pt modelId="{761E69DD-35EB-49F9-BC50-E0FF463F04AD}" type="pres">
      <dgm:prSet presAssocID="{B88251EF-2174-4CFA-B66C-DF537C37D50B}" presName="ParentBackground1" presStyleCnt="0"/>
      <dgm:spPr/>
    </dgm:pt>
    <dgm:pt modelId="{AC965734-F6FB-4A92-95AB-962795AF4484}" type="pres">
      <dgm:prSet presAssocID="{B88251EF-2174-4CFA-B66C-DF537C37D50B}" presName="ParentBackground" presStyleLbl="fgAcc1" presStyleIdx="3" presStyleCnt="4"/>
      <dgm:spPr/>
      <dgm:t>
        <a:bodyPr/>
        <a:lstStyle/>
        <a:p>
          <a:endParaRPr lang="en-US"/>
        </a:p>
      </dgm:t>
    </dgm:pt>
    <dgm:pt modelId="{FDC7C42E-3B60-44CA-A3C0-084E70ED5C10}" type="pres">
      <dgm:prSet presAssocID="{B88251EF-2174-4CFA-B66C-DF537C37D50B}" presName="Parent1" presStyleLbl="revTx" presStyleIdx="0" presStyleCnt="0">
        <dgm:presLayoutVars>
          <dgm:chMax val="1"/>
          <dgm:chPref val="1"/>
          <dgm:bulletEnabled val="1"/>
        </dgm:presLayoutVars>
      </dgm:prSet>
      <dgm:spPr/>
      <dgm:t>
        <a:bodyPr/>
        <a:lstStyle/>
        <a:p>
          <a:endParaRPr lang="en-US"/>
        </a:p>
      </dgm:t>
    </dgm:pt>
  </dgm:ptLst>
  <dgm:cxnLst>
    <dgm:cxn modelId="{7A8B06AE-A7A5-4A73-B37E-CA053C47B967}" type="presOf" srcId="{74B67F44-FE2A-4416-886D-9CB47CD5121D}" destId="{E773B33B-6315-4660-827B-1D272A9845CB}" srcOrd="1" destOrd="0" presId="urn:microsoft.com/office/officeart/2011/layout/CircleProcess"/>
    <dgm:cxn modelId="{9866F80F-4358-46E9-85B4-019173F50EBB}" type="presOf" srcId="{7A647F68-9DA7-46C1-BC06-87F76AC882F6}" destId="{03F55CBF-F450-4232-BECB-D609BE33180F}" srcOrd="0" destOrd="0" presId="urn:microsoft.com/office/officeart/2011/layout/CircleProcess"/>
    <dgm:cxn modelId="{2C76D281-548E-4355-928B-447C492FAFCC}" type="presOf" srcId="{B88251EF-2174-4CFA-B66C-DF537C37D50B}" destId="{AC965734-F6FB-4A92-95AB-962795AF4484}" srcOrd="0" destOrd="0" presId="urn:microsoft.com/office/officeart/2011/layout/CircleProcess"/>
    <dgm:cxn modelId="{9F7F7E74-365D-4E70-928A-E17E31607ED5}" type="presOf" srcId="{938CB0F7-5B8A-426E-ADDB-D4A7FA85F148}" destId="{B38613FD-258E-40C9-9F1C-D0B000A1E6B4}" srcOrd="1" destOrd="0" presId="urn:microsoft.com/office/officeart/2011/layout/CircleProcess"/>
    <dgm:cxn modelId="{57E2690B-6501-4DA5-9B32-3159097E2559}" srcId="{70829175-90DC-4A72-B907-FFE9F75FF630}" destId="{B88251EF-2174-4CFA-B66C-DF537C37D50B}" srcOrd="0" destOrd="0" parTransId="{91F520AA-4998-45D7-89A7-57061C67D95E}" sibTransId="{ED33D77C-E06A-4049-B5EA-96ADDEFD4C56}"/>
    <dgm:cxn modelId="{65F0984E-9AC2-4108-9E8B-E581EE008150}" type="presOf" srcId="{7A647F68-9DA7-46C1-BC06-87F76AC882F6}" destId="{F309BAE1-BEB9-4C46-B146-A7CC098CBA65}" srcOrd="1" destOrd="0" presId="urn:microsoft.com/office/officeart/2011/layout/CircleProcess"/>
    <dgm:cxn modelId="{3ED5F465-B961-4A99-87D7-EF0AD592A567}" type="presOf" srcId="{B88251EF-2174-4CFA-B66C-DF537C37D50B}" destId="{FDC7C42E-3B60-44CA-A3C0-084E70ED5C10}" srcOrd="1" destOrd="0" presId="urn:microsoft.com/office/officeart/2011/layout/CircleProcess"/>
    <dgm:cxn modelId="{97617B86-40E2-4766-A455-7DF724BD07E3}" srcId="{70829175-90DC-4A72-B907-FFE9F75FF630}" destId="{938CB0F7-5B8A-426E-ADDB-D4A7FA85F148}" srcOrd="2" destOrd="0" parTransId="{AB1C68B8-F379-4294-BB6E-BB62E7BE0259}" sibTransId="{DD62CAB3-F620-4627-8CBA-65FBB33DB9B6}"/>
    <dgm:cxn modelId="{A77DB2DD-DAA2-4E8C-B351-E36257334999}" type="presOf" srcId="{938CB0F7-5B8A-426E-ADDB-D4A7FA85F148}" destId="{BA94D8C8-A29D-4B2B-957A-9A68ECD1DDD3}" srcOrd="0" destOrd="0" presId="urn:microsoft.com/office/officeart/2011/layout/CircleProcess"/>
    <dgm:cxn modelId="{47B191D4-691A-4D06-88C3-FD3A70937E7C}" srcId="{70829175-90DC-4A72-B907-FFE9F75FF630}" destId="{7A647F68-9DA7-46C1-BC06-87F76AC882F6}" srcOrd="3" destOrd="0" parTransId="{70DD145D-31B9-4823-80A1-A5AB523066F0}" sibTransId="{EC674DB3-5531-4898-A57D-C758BEF5F596}"/>
    <dgm:cxn modelId="{D5F0C535-4E21-4050-B0D9-06916940DA45}" type="presOf" srcId="{70829175-90DC-4A72-B907-FFE9F75FF630}" destId="{D9BA8118-D2CF-4982-96D2-7C17EEABFA77}" srcOrd="0" destOrd="0" presId="urn:microsoft.com/office/officeart/2011/layout/CircleProcess"/>
    <dgm:cxn modelId="{871894F0-8C0C-4D7A-B980-5FD6A66E028A}" type="presOf" srcId="{74B67F44-FE2A-4416-886D-9CB47CD5121D}" destId="{7C365BD6-6265-488B-B0A0-FF503A59369B}" srcOrd="0" destOrd="0" presId="urn:microsoft.com/office/officeart/2011/layout/CircleProcess"/>
    <dgm:cxn modelId="{B3A38991-DED4-4D1A-B5A5-4AC4E19E2603}" srcId="{70829175-90DC-4A72-B907-FFE9F75FF630}" destId="{74B67F44-FE2A-4416-886D-9CB47CD5121D}" srcOrd="1" destOrd="0" parTransId="{5662FAA7-0D97-4B5A-B425-84E1384751E5}" sibTransId="{EBE638C0-6502-4F36-AEDD-18C5C3A757AD}"/>
    <dgm:cxn modelId="{0DBA57D5-9763-4F44-B8AE-F0C6D1557DD7}" type="presParOf" srcId="{D9BA8118-D2CF-4982-96D2-7C17EEABFA77}" destId="{A92DFA4F-F852-4EAD-9FFE-8B04E649E2DD}" srcOrd="0" destOrd="0" presId="urn:microsoft.com/office/officeart/2011/layout/CircleProcess"/>
    <dgm:cxn modelId="{F41565C5-12CF-4D6B-9536-ABBFE1D7DB85}" type="presParOf" srcId="{A92DFA4F-F852-4EAD-9FFE-8B04E649E2DD}" destId="{DF92C5AA-302B-4F24-B978-6F47114AC5F4}" srcOrd="0" destOrd="0" presId="urn:microsoft.com/office/officeart/2011/layout/CircleProcess"/>
    <dgm:cxn modelId="{342CF4F2-52D8-47CA-8015-1BDA9B9C9E5A}" type="presParOf" srcId="{D9BA8118-D2CF-4982-96D2-7C17EEABFA77}" destId="{AE63D37A-56B4-42C6-AC58-B53B8CB4BF42}" srcOrd="1" destOrd="0" presId="urn:microsoft.com/office/officeart/2011/layout/CircleProcess"/>
    <dgm:cxn modelId="{BEB9721C-D922-4F25-A9F7-6241AF22BEA0}" type="presParOf" srcId="{AE63D37A-56B4-42C6-AC58-B53B8CB4BF42}" destId="{03F55CBF-F450-4232-BECB-D609BE33180F}" srcOrd="0" destOrd="0" presId="urn:microsoft.com/office/officeart/2011/layout/CircleProcess"/>
    <dgm:cxn modelId="{539EE331-45E0-4874-9B73-814F87BFBF0A}" type="presParOf" srcId="{D9BA8118-D2CF-4982-96D2-7C17EEABFA77}" destId="{F309BAE1-BEB9-4C46-B146-A7CC098CBA65}" srcOrd="2" destOrd="0" presId="urn:microsoft.com/office/officeart/2011/layout/CircleProcess"/>
    <dgm:cxn modelId="{234E08CD-1539-4E6D-8708-4E1382444E3E}" type="presParOf" srcId="{D9BA8118-D2CF-4982-96D2-7C17EEABFA77}" destId="{398003D4-A661-46D3-9060-E785804CF5A6}" srcOrd="3" destOrd="0" presId="urn:microsoft.com/office/officeart/2011/layout/CircleProcess"/>
    <dgm:cxn modelId="{93511233-D8AB-4503-B6F1-BCD82B2497FD}" type="presParOf" srcId="{398003D4-A661-46D3-9060-E785804CF5A6}" destId="{B8928578-CA4E-46C5-B4B6-C9D8926271A0}" srcOrd="0" destOrd="0" presId="urn:microsoft.com/office/officeart/2011/layout/CircleProcess"/>
    <dgm:cxn modelId="{12EE5E2B-42C0-4123-9F17-4FD5ABE16ABB}" type="presParOf" srcId="{D9BA8118-D2CF-4982-96D2-7C17EEABFA77}" destId="{C7B21524-733C-45D6-8A58-A9C288625330}" srcOrd="4" destOrd="0" presId="urn:microsoft.com/office/officeart/2011/layout/CircleProcess"/>
    <dgm:cxn modelId="{CFA53282-7521-46D0-9ADF-19C204942BFD}" type="presParOf" srcId="{C7B21524-733C-45D6-8A58-A9C288625330}" destId="{BA94D8C8-A29D-4B2B-957A-9A68ECD1DDD3}" srcOrd="0" destOrd="0" presId="urn:microsoft.com/office/officeart/2011/layout/CircleProcess"/>
    <dgm:cxn modelId="{C0E534CB-705B-439D-8E04-734D97D3162C}" type="presParOf" srcId="{D9BA8118-D2CF-4982-96D2-7C17EEABFA77}" destId="{B38613FD-258E-40C9-9F1C-D0B000A1E6B4}" srcOrd="5" destOrd="0" presId="urn:microsoft.com/office/officeart/2011/layout/CircleProcess"/>
    <dgm:cxn modelId="{B302B938-9E64-447C-93D9-F2C654A612F7}" type="presParOf" srcId="{D9BA8118-D2CF-4982-96D2-7C17EEABFA77}" destId="{216E888E-8556-4CED-861A-0772AC72B903}" srcOrd="6" destOrd="0" presId="urn:microsoft.com/office/officeart/2011/layout/CircleProcess"/>
    <dgm:cxn modelId="{17D157BF-70A6-45E1-B30F-03BBE77C89C2}" type="presParOf" srcId="{216E888E-8556-4CED-861A-0772AC72B903}" destId="{A9AB4456-4E42-4123-A197-C286812D4CB5}" srcOrd="0" destOrd="0" presId="urn:microsoft.com/office/officeart/2011/layout/CircleProcess"/>
    <dgm:cxn modelId="{676C5DD6-2304-4F98-BAAD-50FA7AADCFDC}" type="presParOf" srcId="{D9BA8118-D2CF-4982-96D2-7C17EEABFA77}" destId="{AE95DA92-65B1-4D0E-8EE9-F4ACCEA5DE29}" srcOrd="7" destOrd="0" presId="urn:microsoft.com/office/officeart/2011/layout/CircleProcess"/>
    <dgm:cxn modelId="{EC5B8303-8875-43A4-9A11-9D8CED26A639}" type="presParOf" srcId="{AE95DA92-65B1-4D0E-8EE9-F4ACCEA5DE29}" destId="{7C365BD6-6265-488B-B0A0-FF503A59369B}" srcOrd="0" destOrd="0" presId="urn:microsoft.com/office/officeart/2011/layout/CircleProcess"/>
    <dgm:cxn modelId="{90C656DA-7AA8-4CE3-AB0D-17E307218808}" type="presParOf" srcId="{D9BA8118-D2CF-4982-96D2-7C17EEABFA77}" destId="{E773B33B-6315-4660-827B-1D272A9845CB}" srcOrd="8" destOrd="0" presId="urn:microsoft.com/office/officeart/2011/layout/CircleProcess"/>
    <dgm:cxn modelId="{122849FE-A8DD-43FA-AB27-F7195959CD96}" type="presParOf" srcId="{D9BA8118-D2CF-4982-96D2-7C17EEABFA77}" destId="{0D4B82E5-01EF-46F6-887E-9A2D29A03F59}" srcOrd="9" destOrd="0" presId="urn:microsoft.com/office/officeart/2011/layout/CircleProcess"/>
    <dgm:cxn modelId="{DF71934F-D86E-46EA-8CA7-5F3C5142DBB9}" type="presParOf" srcId="{0D4B82E5-01EF-46F6-887E-9A2D29A03F59}" destId="{B7634664-30DB-4D28-8098-71744AD8D94F}" srcOrd="0" destOrd="0" presId="urn:microsoft.com/office/officeart/2011/layout/CircleProcess"/>
    <dgm:cxn modelId="{3337F7DA-A6B8-4E7B-8C25-135CC5DC1415}" type="presParOf" srcId="{D9BA8118-D2CF-4982-96D2-7C17EEABFA77}" destId="{761E69DD-35EB-49F9-BC50-E0FF463F04AD}" srcOrd="10" destOrd="0" presId="urn:microsoft.com/office/officeart/2011/layout/CircleProcess"/>
    <dgm:cxn modelId="{62ECA07D-B2F3-4378-A2E8-073478355691}" type="presParOf" srcId="{761E69DD-35EB-49F9-BC50-E0FF463F04AD}" destId="{AC965734-F6FB-4A92-95AB-962795AF4484}" srcOrd="0" destOrd="0" presId="urn:microsoft.com/office/officeart/2011/layout/CircleProcess"/>
    <dgm:cxn modelId="{83111BB8-C192-47BC-B551-CD21D44FEADD}" type="presParOf" srcId="{D9BA8118-D2CF-4982-96D2-7C17EEABFA77}" destId="{FDC7C42E-3B60-44CA-A3C0-084E70ED5C10}" srcOrd="11"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358D4D-BF69-4E1E-B96D-DBA51F827D0A}" type="doc">
      <dgm:prSet loTypeId="urn:microsoft.com/office/officeart/2008/layout/VerticalCurvedList" loCatId="list" qsTypeId="urn:microsoft.com/office/officeart/2005/8/quickstyle/simple3" qsCatId="simple" csTypeId="urn:microsoft.com/office/officeart/2005/8/colors/accent6_2" csCatId="accent6" phldr="1"/>
      <dgm:spPr/>
      <dgm:t>
        <a:bodyPr/>
        <a:lstStyle/>
        <a:p>
          <a:endParaRPr lang="lv-LV"/>
        </a:p>
      </dgm:t>
    </dgm:pt>
    <dgm:pt modelId="{08CCFEFE-7852-4FAF-BF25-D2A14E4421E1}">
      <dgm:prSet phldrT="[Text]" custT="1"/>
      <dgm:spPr/>
      <dgm:t>
        <a:bodyPr/>
        <a:lstStyle/>
        <a:p>
          <a:pPr algn="just"/>
          <a:r>
            <a:rPr lang="lv-LV" sz="1400" b="0" dirty="0">
              <a:latin typeface="+mn-lt"/>
              <a:ea typeface="Verdana" panose="020B0604030504040204" pitchFamily="34" charset="0"/>
            </a:rPr>
            <a:t>Palielināt atlīdzības par darbspēju zaudējumu un kaitējuma atlīdzības minimālo apmēru, aprēķinam piemērojot VSNP apmēru - </a:t>
          </a:r>
          <a:r>
            <a:rPr lang="lv-LV" sz="1400" b="1" dirty="0">
              <a:latin typeface="+mn-lt"/>
              <a:ea typeface="Verdana" panose="020B0604030504040204" pitchFamily="34" charset="0"/>
            </a:rPr>
            <a:t>80 </a:t>
          </a:r>
          <a:r>
            <a:rPr lang="lv-LV" sz="1400" b="1" dirty="0" err="1">
              <a:latin typeface="+mn-lt"/>
              <a:ea typeface="Verdana" panose="020B0604030504040204" pitchFamily="34" charset="0"/>
            </a:rPr>
            <a:t>euro</a:t>
          </a:r>
          <a:endParaRPr lang="lv-LV" sz="1400" b="0" dirty="0">
            <a:latin typeface="+mn-lt"/>
            <a:ea typeface="Verdana" panose="020B0604030504040204" pitchFamily="34" charset="0"/>
          </a:endParaRPr>
        </a:p>
      </dgm:t>
    </dgm:pt>
    <dgm:pt modelId="{F4DC447E-070F-45FA-80A0-A208594CC6A1}" type="parTrans" cxnId="{5F6B27BA-9823-44E6-9C46-59B961434539}">
      <dgm:prSet/>
      <dgm:spPr/>
      <dgm:t>
        <a:bodyPr/>
        <a:lstStyle/>
        <a:p>
          <a:endParaRPr lang="lv-LV"/>
        </a:p>
      </dgm:t>
    </dgm:pt>
    <dgm:pt modelId="{813BE7B2-F696-4870-B46C-C224EDC695C4}" type="sibTrans" cxnId="{5F6B27BA-9823-44E6-9C46-59B961434539}">
      <dgm:prSet/>
      <dgm:spPr/>
      <dgm:t>
        <a:bodyPr/>
        <a:lstStyle/>
        <a:p>
          <a:endParaRPr lang="lv-LV"/>
        </a:p>
      </dgm:t>
    </dgm:pt>
    <dgm:pt modelId="{B7790649-C7E0-4AE5-896E-C2BA6D9F0CE8}">
      <dgm:prSet phldrT="[Text]" custT="1"/>
      <dgm:spPr/>
      <dgm:t>
        <a:bodyPr/>
        <a:lstStyle/>
        <a:p>
          <a:pPr algn="just"/>
          <a:r>
            <a:rPr lang="lv-LV" sz="1400" b="0">
              <a:latin typeface="+mn-lt"/>
              <a:ea typeface="Verdana" panose="020B0604030504040204" pitchFamily="34" charset="0"/>
            </a:rPr>
            <a:t>Palielināt invaliditātes pensiju minimālo apmēru, aprēķinam piemērojot VSNP apmēru - </a:t>
          </a:r>
          <a:r>
            <a:rPr lang="lv-LV" sz="1400" b="1">
              <a:latin typeface="+mn-lt"/>
              <a:ea typeface="Verdana" panose="020B0604030504040204" pitchFamily="34" charset="0"/>
            </a:rPr>
            <a:t>80 euro </a:t>
          </a:r>
          <a:r>
            <a:rPr lang="lv-LV" sz="1400" b="0">
              <a:latin typeface="+mn-lt"/>
              <a:ea typeface="Verdana" panose="020B0604030504040204" pitchFamily="34" charset="0"/>
            </a:rPr>
            <a:t>(personām ar invaliditāti no bērnības– </a:t>
          </a:r>
          <a:r>
            <a:rPr lang="lv-LV" sz="1400" b="1">
              <a:latin typeface="+mn-lt"/>
              <a:ea typeface="Verdana" panose="020B0604030504040204" pitchFamily="34" charset="0"/>
            </a:rPr>
            <a:t>122,69 euro</a:t>
          </a:r>
          <a:r>
            <a:rPr lang="lv-LV" sz="1400" b="0">
              <a:latin typeface="+mn-lt"/>
              <a:ea typeface="Verdana" panose="020B0604030504040204" pitchFamily="34" charset="0"/>
            </a:rPr>
            <a:t>)</a:t>
          </a:r>
          <a:endParaRPr lang="lv-LV" sz="1400" b="0" dirty="0">
            <a:latin typeface="+mn-lt"/>
            <a:ea typeface="Verdana" panose="020B0604030504040204" pitchFamily="34" charset="0"/>
          </a:endParaRPr>
        </a:p>
      </dgm:t>
    </dgm:pt>
    <dgm:pt modelId="{07C33F23-0EE0-4871-82DE-A2D2AAEC8DC0}" type="parTrans" cxnId="{AF4B7052-C561-4AC2-AE99-1BAA1FAA7AC8}">
      <dgm:prSet/>
      <dgm:spPr/>
      <dgm:t>
        <a:bodyPr/>
        <a:lstStyle/>
        <a:p>
          <a:endParaRPr lang="lv-LV"/>
        </a:p>
      </dgm:t>
    </dgm:pt>
    <dgm:pt modelId="{516D1AAA-A377-4037-8002-E5C323680536}" type="sibTrans" cxnId="{AF4B7052-C561-4AC2-AE99-1BAA1FAA7AC8}">
      <dgm:prSet/>
      <dgm:spPr/>
      <dgm:t>
        <a:bodyPr/>
        <a:lstStyle/>
        <a:p>
          <a:endParaRPr lang="lv-LV"/>
        </a:p>
      </dgm:t>
    </dgm:pt>
    <dgm:pt modelId="{C2623166-BED3-4E45-B50A-C45CCEAFB25E}">
      <dgm:prSet custT="1"/>
      <dgm:spPr/>
      <dgm:t>
        <a:bodyPr/>
        <a:lstStyle/>
        <a:p>
          <a:pPr>
            <a:buFont typeface="Wingdings" panose="05000000000000000000" pitchFamily="2" charset="2"/>
            <a:buChar char=""/>
          </a:pPr>
          <a:r>
            <a:rPr lang="lv-LV" sz="1400">
              <a:latin typeface="+mn-lt"/>
              <a:ea typeface="Verdana" panose="020B0604030504040204" pitchFamily="34" charset="0"/>
            </a:rPr>
            <a:t>Palielināt minimālo vecuma pensiju apmēru, piemērojot </a:t>
          </a:r>
          <a:r>
            <a:rPr lang="en-GB" sz="1400">
              <a:latin typeface="+mn-lt"/>
              <a:ea typeface="Verdana" panose="020B0604030504040204" pitchFamily="34" charset="0"/>
            </a:rPr>
            <a:t>minimālo aprēķina bāzi</a:t>
          </a:r>
          <a:r>
            <a:rPr lang="lv-LV" sz="1400">
              <a:latin typeface="+mn-lt"/>
              <a:ea typeface="Verdana" panose="020B0604030504040204" pitchFamily="34" charset="0"/>
            </a:rPr>
            <a:t> - </a:t>
          </a:r>
          <a:r>
            <a:rPr lang="lv-LV" sz="1400" b="1">
              <a:latin typeface="+mn-lt"/>
              <a:ea typeface="Verdana" panose="020B0604030504040204" pitchFamily="34" charset="0"/>
            </a:rPr>
            <a:t>80 euro </a:t>
          </a:r>
          <a:r>
            <a:rPr lang="lv-LV" sz="1400" b="0">
              <a:latin typeface="+mn-lt"/>
              <a:ea typeface="Verdana" panose="020B0604030504040204" pitchFamily="34" charset="0"/>
            </a:rPr>
            <a:t>(personām ar invaliditāti no bērnības</a:t>
          </a:r>
          <a:r>
            <a:rPr lang="lv-LV" sz="1400" b="1">
              <a:latin typeface="+mn-lt"/>
              <a:ea typeface="Verdana" panose="020B0604030504040204" pitchFamily="34" charset="0"/>
            </a:rPr>
            <a:t>– 122,69 euro</a:t>
          </a:r>
          <a:r>
            <a:rPr lang="lv-LV" sz="1400" b="0">
              <a:latin typeface="+mn-lt"/>
              <a:ea typeface="Verdana" panose="020B0604030504040204" pitchFamily="34" charset="0"/>
            </a:rPr>
            <a:t>)</a:t>
          </a:r>
          <a:endParaRPr lang="lv-LV" sz="1400" dirty="0">
            <a:latin typeface="+mn-lt"/>
            <a:ea typeface="Verdana" panose="020B0604030504040204" pitchFamily="34" charset="0"/>
          </a:endParaRPr>
        </a:p>
      </dgm:t>
    </dgm:pt>
    <dgm:pt modelId="{8D2FC85F-B02E-4739-8D2C-8005F0A661CA}" type="parTrans" cxnId="{EE46CBCD-1AC5-4CB3-A35E-5B354E96382B}">
      <dgm:prSet/>
      <dgm:spPr/>
      <dgm:t>
        <a:bodyPr/>
        <a:lstStyle/>
        <a:p>
          <a:endParaRPr lang="lv-LV"/>
        </a:p>
      </dgm:t>
    </dgm:pt>
    <dgm:pt modelId="{980370F8-39A9-46E0-B0EC-7C4E02C51DFD}" type="sibTrans" cxnId="{EE46CBCD-1AC5-4CB3-A35E-5B354E96382B}">
      <dgm:prSet/>
      <dgm:spPr/>
      <dgm:t>
        <a:bodyPr/>
        <a:lstStyle/>
        <a:p>
          <a:endParaRPr lang="lv-LV"/>
        </a:p>
      </dgm:t>
    </dgm:pt>
    <dgm:pt modelId="{40E2350E-1F7D-4774-9F8A-5EE2545B2269}">
      <dgm:prSet custT="1"/>
      <dgm:spPr/>
      <dgm:t>
        <a:bodyPr/>
        <a:lstStyle/>
        <a:p>
          <a:pPr marL="0" marR="0" lvl="0" indent="0" algn="just"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lv-LV" sz="1400" dirty="0">
              <a:latin typeface="+mn-lt"/>
              <a:ea typeface="Verdana" panose="020B0604030504040204" pitchFamily="34" charset="0"/>
            </a:rPr>
            <a:t>Palielināt valsts sociālā nodrošinājuma pabalsta (VSNP) aprēķina bāzi personām ar invaliditāti no 64 </a:t>
          </a:r>
          <a:r>
            <a:rPr lang="lv-LV" sz="1400" dirty="0" err="1">
              <a:latin typeface="+mn-lt"/>
              <a:ea typeface="Verdana" panose="020B0604030504040204" pitchFamily="34" charset="0"/>
            </a:rPr>
            <a:t>euro</a:t>
          </a:r>
          <a:r>
            <a:rPr lang="lv-LV" sz="1400" dirty="0">
              <a:latin typeface="+mn-lt"/>
              <a:ea typeface="Verdana" panose="020B0604030504040204" pitchFamily="34" charset="0"/>
            </a:rPr>
            <a:t> līdz </a:t>
          </a:r>
          <a:r>
            <a:rPr lang="lv-LV" sz="1400" b="1" dirty="0">
              <a:latin typeface="+mn-lt"/>
              <a:ea typeface="Verdana" panose="020B0604030504040204" pitchFamily="34" charset="0"/>
            </a:rPr>
            <a:t>80</a:t>
          </a:r>
          <a:r>
            <a:rPr lang="lv-LV" sz="1400" dirty="0">
              <a:latin typeface="+mn-lt"/>
              <a:ea typeface="Verdana" panose="020B0604030504040204" pitchFamily="34" charset="0"/>
            </a:rPr>
            <a:t> </a:t>
          </a:r>
          <a:r>
            <a:rPr lang="lv-LV" sz="1400" b="1" dirty="0" err="1">
              <a:latin typeface="+mn-lt"/>
              <a:ea typeface="Verdana" panose="020B0604030504040204" pitchFamily="34" charset="0"/>
            </a:rPr>
            <a:t>euro</a:t>
          </a:r>
          <a:r>
            <a:rPr lang="lv-LV" sz="1400" dirty="0">
              <a:latin typeface="+mn-lt"/>
              <a:ea typeface="Verdana" panose="020B0604030504040204" pitchFamily="34" charset="0"/>
            </a:rPr>
            <a:t> </a:t>
          </a:r>
          <a:r>
            <a:rPr lang="lv-LV" sz="1400" b="0" dirty="0">
              <a:latin typeface="+mn-lt"/>
              <a:ea typeface="Verdana" panose="020B0604030504040204" pitchFamily="34" charset="0"/>
            </a:rPr>
            <a:t>(personām ar invaliditāti no bērnības</a:t>
          </a:r>
          <a:r>
            <a:rPr lang="lv-LV" sz="1400" b="1" dirty="0">
              <a:latin typeface="+mn-lt"/>
              <a:ea typeface="Verdana" panose="020B0604030504040204" pitchFamily="34" charset="0"/>
            </a:rPr>
            <a:t>– 122,69 </a:t>
          </a:r>
          <a:r>
            <a:rPr lang="lv-LV" sz="1400" b="1" dirty="0" err="1">
              <a:latin typeface="+mn-lt"/>
              <a:ea typeface="Verdana" panose="020B0604030504040204" pitchFamily="34" charset="0"/>
            </a:rPr>
            <a:t>euro</a:t>
          </a:r>
          <a:r>
            <a:rPr lang="lv-LV" sz="1400" b="0" dirty="0">
              <a:latin typeface="+mn-lt"/>
              <a:ea typeface="Verdana" panose="020B0604030504040204" pitchFamily="34" charset="0"/>
            </a:rPr>
            <a:t>)</a:t>
          </a:r>
        </a:p>
      </dgm:t>
    </dgm:pt>
    <dgm:pt modelId="{9B0CC3AD-4574-4E5E-8D0C-1E0190C0776F}" type="parTrans" cxnId="{1A49C583-2C6A-4D6E-BB2A-A494C06F252E}">
      <dgm:prSet/>
      <dgm:spPr/>
      <dgm:t>
        <a:bodyPr/>
        <a:lstStyle/>
        <a:p>
          <a:endParaRPr lang="lv-LV"/>
        </a:p>
      </dgm:t>
    </dgm:pt>
    <dgm:pt modelId="{09F6D9FD-5B57-4287-B7EA-AAF2C3C99577}" type="sibTrans" cxnId="{1A49C583-2C6A-4D6E-BB2A-A494C06F252E}">
      <dgm:prSet/>
      <dgm:spPr/>
      <dgm:t>
        <a:bodyPr/>
        <a:lstStyle/>
        <a:p>
          <a:endParaRPr lang="lv-LV"/>
        </a:p>
      </dgm:t>
    </dgm:pt>
    <dgm:pt modelId="{2C6D216E-6B2F-4270-AA62-49025C0CE4A2}" type="pres">
      <dgm:prSet presAssocID="{12358D4D-BF69-4E1E-B96D-DBA51F827D0A}" presName="Name0" presStyleCnt="0">
        <dgm:presLayoutVars>
          <dgm:chMax val="7"/>
          <dgm:chPref val="7"/>
          <dgm:dir/>
        </dgm:presLayoutVars>
      </dgm:prSet>
      <dgm:spPr/>
      <dgm:t>
        <a:bodyPr/>
        <a:lstStyle/>
        <a:p>
          <a:endParaRPr lang="en-US"/>
        </a:p>
      </dgm:t>
    </dgm:pt>
    <dgm:pt modelId="{7A5DDBC7-74C5-4CC1-B8CE-574E4BEA0D13}" type="pres">
      <dgm:prSet presAssocID="{12358D4D-BF69-4E1E-B96D-DBA51F827D0A}" presName="Name1" presStyleCnt="0"/>
      <dgm:spPr/>
    </dgm:pt>
    <dgm:pt modelId="{FC26754A-C80A-4424-A464-E70C30C4F878}" type="pres">
      <dgm:prSet presAssocID="{12358D4D-BF69-4E1E-B96D-DBA51F827D0A}" presName="cycle" presStyleCnt="0"/>
      <dgm:spPr/>
    </dgm:pt>
    <dgm:pt modelId="{BCB349BF-9C0A-4469-9B9B-8B9FA37F8E8C}" type="pres">
      <dgm:prSet presAssocID="{12358D4D-BF69-4E1E-B96D-DBA51F827D0A}" presName="srcNode" presStyleLbl="node1" presStyleIdx="0" presStyleCnt="4"/>
      <dgm:spPr/>
    </dgm:pt>
    <dgm:pt modelId="{BC819396-6666-4ECF-8887-0EF607AA5657}" type="pres">
      <dgm:prSet presAssocID="{12358D4D-BF69-4E1E-B96D-DBA51F827D0A}" presName="conn" presStyleLbl="parChTrans1D2" presStyleIdx="0" presStyleCnt="1"/>
      <dgm:spPr/>
      <dgm:t>
        <a:bodyPr/>
        <a:lstStyle/>
        <a:p>
          <a:endParaRPr lang="en-US"/>
        </a:p>
      </dgm:t>
    </dgm:pt>
    <dgm:pt modelId="{D18271F6-CF36-4E8A-94B8-FA0E8AE7A4CB}" type="pres">
      <dgm:prSet presAssocID="{12358D4D-BF69-4E1E-B96D-DBA51F827D0A}" presName="extraNode" presStyleLbl="node1" presStyleIdx="0" presStyleCnt="4"/>
      <dgm:spPr/>
    </dgm:pt>
    <dgm:pt modelId="{0F97A0BA-7265-48FD-B7C7-25CF394E2DCD}" type="pres">
      <dgm:prSet presAssocID="{12358D4D-BF69-4E1E-B96D-DBA51F827D0A}" presName="dstNode" presStyleLbl="node1" presStyleIdx="0" presStyleCnt="4"/>
      <dgm:spPr/>
    </dgm:pt>
    <dgm:pt modelId="{98156586-E313-404B-BFBD-D7D8415831B8}" type="pres">
      <dgm:prSet presAssocID="{40E2350E-1F7D-4774-9F8A-5EE2545B2269}" presName="text_1" presStyleLbl="node1" presStyleIdx="0" presStyleCnt="4" custLinFactNeighborX="117" custLinFactNeighborY="-3078">
        <dgm:presLayoutVars>
          <dgm:bulletEnabled val="1"/>
        </dgm:presLayoutVars>
      </dgm:prSet>
      <dgm:spPr/>
      <dgm:t>
        <a:bodyPr/>
        <a:lstStyle/>
        <a:p>
          <a:endParaRPr lang="en-US"/>
        </a:p>
      </dgm:t>
    </dgm:pt>
    <dgm:pt modelId="{AB9B6DBF-2C05-4058-B3FD-7DE2676EF4BB}" type="pres">
      <dgm:prSet presAssocID="{40E2350E-1F7D-4774-9F8A-5EE2545B2269}" presName="accent_1" presStyleCnt="0"/>
      <dgm:spPr/>
    </dgm:pt>
    <dgm:pt modelId="{AD0BC37D-63FB-4D09-85B2-CA7540AB0504}" type="pres">
      <dgm:prSet presAssocID="{40E2350E-1F7D-4774-9F8A-5EE2545B2269}" presName="accentRepeatNode" presStyleLbl="solidFgAcc1" presStyleIdx="0" presStyleCnt="4"/>
      <dgm:spPr/>
    </dgm:pt>
    <dgm:pt modelId="{054C7D47-C6AD-497D-8CD4-A5218799AFD4}" type="pres">
      <dgm:prSet presAssocID="{C2623166-BED3-4E45-B50A-C45CCEAFB25E}" presName="text_2" presStyleLbl="node1" presStyleIdx="1" presStyleCnt="4" custScaleY="118788" custLinFactNeighborX="753" custLinFactNeighborY="4081">
        <dgm:presLayoutVars>
          <dgm:bulletEnabled val="1"/>
        </dgm:presLayoutVars>
      </dgm:prSet>
      <dgm:spPr/>
      <dgm:t>
        <a:bodyPr/>
        <a:lstStyle/>
        <a:p>
          <a:endParaRPr lang="en-US"/>
        </a:p>
      </dgm:t>
    </dgm:pt>
    <dgm:pt modelId="{4017F201-95FC-48AB-9EE3-DFFC240B4D0D}" type="pres">
      <dgm:prSet presAssocID="{C2623166-BED3-4E45-B50A-C45CCEAFB25E}" presName="accent_2" presStyleCnt="0"/>
      <dgm:spPr/>
    </dgm:pt>
    <dgm:pt modelId="{24D592C1-9CB4-48B3-8EF0-2F847057EBC4}" type="pres">
      <dgm:prSet presAssocID="{C2623166-BED3-4E45-B50A-C45CCEAFB25E}" presName="accentRepeatNode" presStyleLbl="solidFgAcc1" presStyleIdx="1" presStyleCnt="4" custLinFactNeighborX="5889"/>
      <dgm:spPr/>
    </dgm:pt>
    <dgm:pt modelId="{A1E3F69C-FBC1-4969-A8B0-921EFACBB59C}" type="pres">
      <dgm:prSet presAssocID="{B7790649-C7E0-4AE5-896E-C2BA6D9F0CE8}" presName="text_3" presStyleLbl="node1" presStyleIdx="2" presStyleCnt="4" custLinFactNeighborX="116" custLinFactNeighborY="-6183">
        <dgm:presLayoutVars>
          <dgm:bulletEnabled val="1"/>
        </dgm:presLayoutVars>
      </dgm:prSet>
      <dgm:spPr/>
      <dgm:t>
        <a:bodyPr/>
        <a:lstStyle/>
        <a:p>
          <a:endParaRPr lang="en-US"/>
        </a:p>
      </dgm:t>
    </dgm:pt>
    <dgm:pt modelId="{75929236-4477-4657-BF2C-E0B0B98BBD1F}" type="pres">
      <dgm:prSet presAssocID="{B7790649-C7E0-4AE5-896E-C2BA6D9F0CE8}" presName="accent_3" presStyleCnt="0"/>
      <dgm:spPr/>
    </dgm:pt>
    <dgm:pt modelId="{DA19911F-F4D0-408E-98D0-E9838F8E545A}" type="pres">
      <dgm:prSet presAssocID="{B7790649-C7E0-4AE5-896E-C2BA6D9F0CE8}" presName="accentRepeatNode" presStyleLbl="solidFgAcc1" presStyleIdx="2" presStyleCnt="4"/>
      <dgm:spPr/>
    </dgm:pt>
    <dgm:pt modelId="{A9112D20-B357-4C0B-8E2D-D8ABD52D5CDA}" type="pres">
      <dgm:prSet presAssocID="{08CCFEFE-7852-4FAF-BF25-D2A14E4421E1}" presName="text_4" presStyleLbl="node1" presStyleIdx="3" presStyleCnt="4" custScaleY="143557" custLinFactNeighborX="588" custLinFactNeighborY="-5176">
        <dgm:presLayoutVars>
          <dgm:bulletEnabled val="1"/>
        </dgm:presLayoutVars>
      </dgm:prSet>
      <dgm:spPr/>
      <dgm:t>
        <a:bodyPr/>
        <a:lstStyle/>
        <a:p>
          <a:endParaRPr lang="en-US"/>
        </a:p>
      </dgm:t>
    </dgm:pt>
    <dgm:pt modelId="{7F8AB04B-E825-493C-BBB9-19D79D8B189A}" type="pres">
      <dgm:prSet presAssocID="{08CCFEFE-7852-4FAF-BF25-D2A14E4421E1}" presName="accent_4" presStyleCnt="0"/>
      <dgm:spPr/>
    </dgm:pt>
    <dgm:pt modelId="{59A16D00-A22C-421C-87C8-F7E19CEBDA38}" type="pres">
      <dgm:prSet presAssocID="{08CCFEFE-7852-4FAF-BF25-D2A14E4421E1}" presName="accentRepeatNode" presStyleLbl="solidFgAcc1" presStyleIdx="3" presStyleCnt="4" custLinFactNeighborX="-231"/>
      <dgm:spPr/>
    </dgm:pt>
  </dgm:ptLst>
  <dgm:cxnLst>
    <dgm:cxn modelId="{5446F923-E866-4722-B439-AFEB37235C5C}" type="presOf" srcId="{C2623166-BED3-4E45-B50A-C45CCEAFB25E}" destId="{054C7D47-C6AD-497D-8CD4-A5218799AFD4}" srcOrd="0" destOrd="0" presId="urn:microsoft.com/office/officeart/2008/layout/VerticalCurvedList"/>
    <dgm:cxn modelId="{AF4B7052-C561-4AC2-AE99-1BAA1FAA7AC8}" srcId="{12358D4D-BF69-4E1E-B96D-DBA51F827D0A}" destId="{B7790649-C7E0-4AE5-896E-C2BA6D9F0CE8}" srcOrd="2" destOrd="0" parTransId="{07C33F23-0EE0-4871-82DE-A2D2AAEC8DC0}" sibTransId="{516D1AAA-A377-4037-8002-E5C323680536}"/>
    <dgm:cxn modelId="{A52E831C-065B-4B6D-85B8-A1EDD83091C8}" type="presOf" srcId="{B7790649-C7E0-4AE5-896E-C2BA6D9F0CE8}" destId="{A1E3F69C-FBC1-4969-A8B0-921EFACBB59C}" srcOrd="0" destOrd="0" presId="urn:microsoft.com/office/officeart/2008/layout/VerticalCurvedList"/>
    <dgm:cxn modelId="{FEB415D4-2B3F-46EE-A8CD-83BF261B076D}" type="presOf" srcId="{12358D4D-BF69-4E1E-B96D-DBA51F827D0A}" destId="{2C6D216E-6B2F-4270-AA62-49025C0CE4A2}" srcOrd="0" destOrd="0" presId="urn:microsoft.com/office/officeart/2008/layout/VerticalCurvedList"/>
    <dgm:cxn modelId="{EE46CBCD-1AC5-4CB3-A35E-5B354E96382B}" srcId="{12358D4D-BF69-4E1E-B96D-DBA51F827D0A}" destId="{C2623166-BED3-4E45-B50A-C45CCEAFB25E}" srcOrd="1" destOrd="0" parTransId="{8D2FC85F-B02E-4739-8D2C-8005F0A661CA}" sibTransId="{980370F8-39A9-46E0-B0EC-7C4E02C51DFD}"/>
    <dgm:cxn modelId="{11E7AD95-0AA6-4548-BBAC-F5EB103F7248}" type="presOf" srcId="{08CCFEFE-7852-4FAF-BF25-D2A14E4421E1}" destId="{A9112D20-B357-4C0B-8E2D-D8ABD52D5CDA}" srcOrd="0" destOrd="0" presId="urn:microsoft.com/office/officeart/2008/layout/VerticalCurvedList"/>
    <dgm:cxn modelId="{5F6B27BA-9823-44E6-9C46-59B961434539}" srcId="{12358D4D-BF69-4E1E-B96D-DBA51F827D0A}" destId="{08CCFEFE-7852-4FAF-BF25-D2A14E4421E1}" srcOrd="3" destOrd="0" parTransId="{F4DC447E-070F-45FA-80A0-A208594CC6A1}" sibTransId="{813BE7B2-F696-4870-B46C-C224EDC695C4}"/>
    <dgm:cxn modelId="{C2325304-8750-469B-BCC0-0CED6F274E6D}" type="presOf" srcId="{09F6D9FD-5B57-4287-B7EA-AAF2C3C99577}" destId="{BC819396-6666-4ECF-8887-0EF607AA5657}" srcOrd="0" destOrd="0" presId="urn:microsoft.com/office/officeart/2008/layout/VerticalCurvedList"/>
    <dgm:cxn modelId="{F2DCDAC1-B518-426C-94A3-26BEDA8EA713}" type="presOf" srcId="{40E2350E-1F7D-4774-9F8A-5EE2545B2269}" destId="{98156586-E313-404B-BFBD-D7D8415831B8}" srcOrd="0" destOrd="0" presId="urn:microsoft.com/office/officeart/2008/layout/VerticalCurvedList"/>
    <dgm:cxn modelId="{1A49C583-2C6A-4D6E-BB2A-A494C06F252E}" srcId="{12358D4D-BF69-4E1E-B96D-DBA51F827D0A}" destId="{40E2350E-1F7D-4774-9F8A-5EE2545B2269}" srcOrd="0" destOrd="0" parTransId="{9B0CC3AD-4574-4E5E-8D0C-1E0190C0776F}" sibTransId="{09F6D9FD-5B57-4287-B7EA-AAF2C3C99577}"/>
    <dgm:cxn modelId="{B03D82AD-5881-4A7F-9918-A0CCECDFEA77}" type="presParOf" srcId="{2C6D216E-6B2F-4270-AA62-49025C0CE4A2}" destId="{7A5DDBC7-74C5-4CC1-B8CE-574E4BEA0D13}" srcOrd="0" destOrd="0" presId="urn:microsoft.com/office/officeart/2008/layout/VerticalCurvedList"/>
    <dgm:cxn modelId="{22AC3965-DD2B-48EB-8CBA-F095ED67F423}" type="presParOf" srcId="{7A5DDBC7-74C5-4CC1-B8CE-574E4BEA0D13}" destId="{FC26754A-C80A-4424-A464-E70C30C4F878}" srcOrd="0" destOrd="0" presId="urn:microsoft.com/office/officeart/2008/layout/VerticalCurvedList"/>
    <dgm:cxn modelId="{05E945B2-55A9-4E00-8093-144CF40D3DC2}" type="presParOf" srcId="{FC26754A-C80A-4424-A464-E70C30C4F878}" destId="{BCB349BF-9C0A-4469-9B9B-8B9FA37F8E8C}" srcOrd="0" destOrd="0" presId="urn:microsoft.com/office/officeart/2008/layout/VerticalCurvedList"/>
    <dgm:cxn modelId="{E1921258-AB28-4E7D-AC75-9483533CB420}" type="presParOf" srcId="{FC26754A-C80A-4424-A464-E70C30C4F878}" destId="{BC819396-6666-4ECF-8887-0EF607AA5657}" srcOrd="1" destOrd="0" presId="urn:microsoft.com/office/officeart/2008/layout/VerticalCurvedList"/>
    <dgm:cxn modelId="{DE0757FA-F536-4E83-ACFD-51000FCCB682}" type="presParOf" srcId="{FC26754A-C80A-4424-A464-E70C30C4F878}" destId="{D18271F6-CF36-4E8A-94B8-FA0E8AE7A4CB}" srcOrd="2" destOrd="0" presId="urn:microsoft.com/office/officeart/2008/layout/VerticalCurvedList"/>
    <dgm:cxn modelId="{6AFF38D3-6589-48BB-AB97-73D840E54FC4}" type="presParOf" srcId="{FC26754A-C80A-4424-A464-E70C30C4F878}" destId="{0F97A0BA-7265-48FD-B7C7-25CF394E2DCD}" srcOrd="3" destOrd="0" presId="urn:microsoft.com/office/officeart/2008/layout/VerticalCurvedList"/>
    <dgm:cxn modelId="{A3A1B67E-51C8-49F4-A4F1-DADE34208E4A}" type="presParOf" srcId="{7A5DDBC7-74C5-4CC1-B8CE-574E4BEA0D13}" destId="{98156586-E313-404B-BFBD-D7D8415831B8}" srcOrd="1" destOrd="0" presId="urn:microsoft.com/office/officeart/2008/layout/VerticalCurvedList"/>
    <dgm:cxn modelId="{C552F7EE-F1A2-4828-974F-97249D2EAFE9}" type="presParOf" srcId="{7A5DDBC7-74C5-4CC1-B8CE-574E4BEA0D13}" destId="{AB9B6DBF-2C05-4058-B3FD-7DE2676EF4BB}" srcOrd="2" destOrd="0" presId="urn:microsoft.com/office/officeart/2008/layout/VerticalCurvedList"/>
    <dgm:cxn modelId="{5DE37B81-A1B8-4140-878B-84710A738913}" type="presParOf" srcId="{AB9B6DBF-2C05-4058-B3FD-7DE2676EF4BB}" destId="{AD0BC37D-63FB-4D09-85B2-CA7540AB0504}" srcOrd="0" destOrd="0" presId="urn:microsoft.com/office/officeart/2008/layout/VerticalCurvedList"/>
    <dgm:cxn modelId="{0964613B-4C02-4CF9-A0A1-403E4E09801A}" type="presParOf" srcId="{7A5DDBC7-74C5-4CC1-B8CE-574E4BEA0D13}" destId="{054C7D47-C6AD-497D-8CD4-A5218799AFD4}" srcOrd="3" destOrd="0" presId="urn:microsoft.com/office/officeart/2008/layout/VerticalCurvedList"/>
    <dgm:cxn modelId="{47BEED74-7D98-42F3-A139-01CA2C961D27}" type="presParOf" srcId="{7A5DDBC7-74C5-4CC1-B8CE-574E4BEA0D13}" destId="{4017F201-95FC-48AB-9EE3-DFFC240B4D0D}" srcOrd="4" destOrd="0" presId="urn:microsoft.com/office/officeart/2008/layout/VerticalCurvedList"/>
    <dgm:cxn modelId="{3DC653B3-A0AE-4742-9B78-6806AB01BD5B}" type="presParOf" srcId="{4017F201-95FC-48AB-9EE3-DFFC240B4D0D}" destId="{24D592C1-9CB4-48B3-8EF0-2F847057EBC4}" srcOrd="0" destOrd="0" presId="urn:microsoft.com/office/officeart/2008/layout/VerticalCurvedList"/>
    <dgm:cxn modelId="{00A2CCEC-3A2F-45A3-A9E9-3831B8C51744}" type="presParOf" srcId="{7A5DDBC7-74C5-4CC1-B8CE-574E4BEA0D13}" destId="{A1E3F69C-FBC1-4969-A8B0-921EFACBB59C}" srcOrd="5" destOrd="0" presId="urn:microsoft.com/office/officeart/2008/layout/VerticalCurvedList"/>
    <dgm:cxn modelId="{402422AC-2687-49CE-9A75-26DEBD54C2A4}" type="presParOf" srcId="{7A5DDBC7-74C5-4CC1-B8CE-574E4BEA0D13}" destId="{75929236-4477-4657-BF2C-E0B0B98BBD1F}" srcOrd="6" destOrd="0" presId="urn:microsoft.com/office/officeart/2008/layout/VerticalCurvedList"/>
    <dgm:cxn modelId="{C45FC653-23B4-4DC4-BF02-152BD1791BBD}" type="presParOf" srcId="{75929236-4477-4657-BF2C-E0B0B98BBD1F}" destId="{DA19911F-F4D0-408E-98D0-E9838F8E545A}" srcOrd="0" destOrd="0" presId="urn:microsoft.com/office/officeart/2008/layout/VerticalCurvedList"/>
    <dgm:cxn modelId="{53BF6A25-63B7-4B50-9AC3-C02EE8CBEA28}" type="presParOf" srcId="{7A5DDBC7-74C5-4CC1-B8CE-574E4BEA0D13}" destId="{A9112D20-B357-4C0B-8E2D-D8ABD52D5CDA}" srcOrd="7" destOrd="0" presId="urn:microsoft.com/office/officeart/2008/layout/VerticalCurvedList"/>
    <dgm:cxn modelId="{121534DF-6EA4-4D96-99FB-A62AF6B54B61}" type="presParOf" srcId="{7A5DDBC7-74C5-4CC1-B8CE-574E4BEA0D13}" destId="{7F8AB04B-E825-493C-BBB9-19D79D8B189A}" srcOrd="8" destOrd="0" presId="urn:microsoft.com/office/officeart/2008/layout/VerticalCurvedList"/>
    <dgm:cxn modelId="{CCAC0979-E02A-42D8-9400-A3E1D4C5CEBC}" type="presParOf" srcId="{7F8AB04B-E825-493C-BBB9-19D79D8B189A}" destId="{59A16D00-A22C-421C-87C8-F7E19CEBDA3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3EF206-60CF-49FD-937A-C4FA150A2332}">
      <dsp:nvSpPr>
        <dsp:cNvPr id="0" name=""/>
        <dsp:cNvSpPr/>
      </dsp:nvSpPr>
      <dsp:spPr>
        <a:xfrm>
          <a:off x="6619952" y="1719663"/>
          <a:ext cx="1981205" cy="1981306"/>
        </a:xfrm>
        <a:prstGeom prst="ellipse">
          <a:avLst/>
        </a:prstGeom>
        <a:solidFill>
          <a:srgbClr val="7030A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8ED5A585-1F31-4F59-BC29-4667DB04CDFC}">
      <dsp:nvSpPr>
        <dsp:cNvPr id="0" name=""/>
        <dsp:cNvSpPr/>
      </dsp:nvSpPr>
      <dsp:spPr>
        <a:xfrm>
          <a:off x="6686218" y="1785719"/>
          <a:ext cx="1849521" cy="1849196"/>
        </a:xfrm>
        <a:prstGeom prst="ellipse">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lv-LV" sz="2400" b="1" kern="1200" dirty="0">
              <a:solidFill>
                <a:srgbClr val="646466"/>
              </a:solidFill>
            </a:rPr>
            <a:t>Rezultāti</a:t>
          </a:r>
          <a:endParaRPr lang="en-US" sz="2400" b="1" kern="1200" dirty="0">
            <a:solidFill>
              <a:srgbClr val="646466"/>
            </a:solidFill>
          </a:endParaRPr>
        </a:p>
      </dsp:txBody>
      <dsp:txXfrm>
        <a:off x="6950436" y="2049939"/>
        <a:ext cx="1321086" cy="1320755"/>
      </dsp:txXfrm>
    </dsp:sp>
    <dsp:sp modelId="{EDC1643A-7DF5-4B45-9357-AD66B4D7207F}">
      <dsp:nvSpPr>
        <dsp:cNvPr id="0" name=""/>
        <dsp:cNvSpPr/>
      </dsp:nvSpPr>
      <dsp:spPr>
        <a:xfrm rot="2700000">
          <a:off x="4563967" y="1719524"/>
          <a:ext cx="1981237" cy="1981237"/>
        </a:xfrm>
        <a:prstGeom prst="teardrop">
          <a:avLst>
            <a:gd name="adj" fmla="val 10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AE1C48F3-2EB7-4B2C-B3CE-D1D2B85A17A9}">
      <dsp:nvSpPr>
        <dsp:cNvPr id="0" name=""/>
        <dsp:cNvSpPr/>
      </dsp:nvSpPr>
      <dsp:spPr>
        <a:xfrm>
          <a:off x="4638746" y="1785719"/>
          <a:ext cx="1849521" cy="1849196"/>
        </a:xfrm>
        <a:prstGeom prst="ellipse">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lv-LV" sz="2400" b="1" kern="1200" dirty="0">
              <a:solidFill>
                <a:srgbClr val="646466"/>
              </a:solidFill>
            </a:rPr>
            <a:t>Iedzīvotāju aptauja</a:t>
          </a:r>
          <a:endParaRPr lang="en-US" sz="1700" b="1" kern="1200" dirty="0">
            <a:solidFill>
              <a:srgbClr val="646466"/>
            </a:solidFill>
          </a:endParaRPr>
        </a:p>
      </dsp:txBody>
      <dsp:txXfrm>
        <a:off x="4902963" y="2049939"/>
        <a:ext cx="1321086" cy="1320755"/>
      </dsp:txXfrm>
    </dsp:sp>
    <dsp:sp modelId="{58A4F4C5-9AB9-4F01-BB78-4E515277B02B}">
      <dsp:nvSpPr>
        <dsp:cNvPr id="0" name=""/>
        <dsp:cNvSpPr/>
      </dsp:nvSpPr>
      <dsp:spPr>
        <a:xfrm rot="2700000">
          <a:off x="2524991" y="1719524"/>
          <a:ext cx="1981237" cy="1981237"/>
        </a:xfrm>
        <a:prstGeom prst="teardrop">
          <a:avLst>
            <a:gd name="adj" fmla="val 10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7C88CCB9-E0A5-42DA-98E5-D54B944A9F83}">
      <dsp:nvSpPr>
        <dsp:cNvPr id="0" name=""/>
        <dsp:cNvSpPr/>
      </dsp:nvSpPr>
      <dsp:spPr>
        <a:xfrm>
          <a:off x="2591274" y="1785719"/>
          <a:ext cx="1849521" cy="1849196"/>
        </a:xfrm>
        <a:prstGeom prst="ellipse">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err="1">
              <a:solidFill>
                <a:srgbClr val="646466"/>
              </a:solidFill>
            </a:rPr>
            <a:t>Ekonomiskā</a:t>
          </a:r>
          <a:r>
            <a:rPr lang="en-US" sz="2400" b="1" kern="1200" dirty="0">
              <a:solidFill>
                <a:srgbClr val="646466"/>
              </a:solidFill>
            </a:rPr>
            <a:t> </a:t>
          </a:r>
          <a:r>
            <a:rPr lang="en-US" sz="2400" b="1" kern="1200" dirty="0" err="1">
              <a:solidFill>
                <a:srgbClr val="646466"/>
              </a:solidFill>
            </a:rPr>
            <a:t>analīze</a:t>
          </a:r>
          <a:r>
            <a:rPr lang="lv-LV" sz="2400" b="1" kern="1200" dirty="0">
              <a:solidFill>
                <a:srgbClr val="646466"/>
              </a:solidFill>
            </a:rPr>
            <a:t>*</a:t>
          </a:r>
          <a:endParaRPr lang="en-US" sz="1700" b="1" kern="1200" dirty="0">
            <a:solidFill>
              <a:srgbClr val="646466"/>
            </a:solidFill>
          </a:endParaRPr>
        </a:p>
      </dsp:txBody>
      <dsp:txXfrm>
        <a:off x="2855491" y="2049939"/>
        <a:ext cx="1321086" cy="1320755"/>
      </dsp:txXfrm>
    </dsp:sp>
    <dsp:sp modelId="{32A08F9D-B5F2-4AFC-8746-080934F69D7F}">
      <dsp:nvSpPr>
        <dsp:cNvPr id="0" name=""/>
        <dsp:cNvSpPr/>
      </dsp:nvSpPr>
      <dsp:spPr>
        <a:xfrm rot="2700000">
          <a:off x="477519" y="1719524"/>
          <a:ext cx="1981237" cy="1981237"/>
        </a:xfrm>
        <a:prstGeom prst="teardrop">
          <a:avLst>
            <a:gd name="adj" fmla="val 10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681AF84A-367E-42E8-93F6-BA37074CF3C8}">
      <dsp:nvSpPr>
        <dsp:cNvPr id="0" name=""/>
        <dsp:cNvSpPr/>
      </dsp:nvSpPr>
      <dsp:spPr>
        <a:xfrm>
          <a:off x="543802" y="1785719"/>
          <a:ext cx="1849521" cy="1849196"/>
        </a:xfrm>
        <a:prstGeom prst="ellipse">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lv-LV" sz="2400" b="1" kern="1200" dirty="0">
              <a:solidFill>
                <a:srgbClr val="646466"/>
              </a:solidFill>
            </a:rPr>
            <a:t>Juridiskie aspekti</a:t>
          </a:r>
          <a:endParaRPr lang="en-US" sz="2400" b="1" kern="1200" dirty="0">
            <a:solidFill>
              <a:srgbClr val="646466"/>
            </a:solidFill>
          </a:endParaRPr>
        </a:p>
      </dsp:txBody>
      <dsp:txXfrm>
        <a:off x="808019" y="2049939"/>
        <a:ext cx="1321086" cy="13207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2C5AA-302B-4F24-B978-6F47114AC5F4}">
      <dsp:nvSpPr>
        <dsp:cNvPr id="0" name=""/>
        <dsp:cNvSpPr/>
      </dsp:nvSpPr>
      <dsp:spPr>
        <a:xfrm>
          <a:off x="5897533" y="1757844"/>
          <a:ext cx="1765001" cy="1765091"/>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F55CBF-F450-4232-BECB-D609BE33180F}">
      <dsp:nvSpPr>
        <dsp:cNvPr id="0" name=""/>
        <dsp:cNvSpPr/>
      </dsp:nvSpPr>
      <dsp:spPr>
        <a:xfrm>
          <a:off x="5956568" y="1816691"/>
          <a:ext cx="1647687" cy="1647398"/>
        </a:xfrm>
        <a:prstGeom prst="ellipse">
          <a:avLst/>
        </a:prstGeom>
        <a:solidFill>
          <a:schemeClr val="lt1">
            <a:alpha val="90000"/>
            <a:hueOff val="0"/>
            <a:satOff val="0"/>
            <a:lumOff val="0"/>
            <a:alphaOff val="0"/>
          </a:schemeClr>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lv-LV" sz="2400" b="1" kern="1200" dirty="0">
              <a:solidFill>
                <a:srgbClr val="646466"/>
              </a:solidFill>
            </a:rPr>
            <a:t>Neto personas ienākumi</a:t>
          </a:r>
          <a:endParaRPr lang="en-US" sz="2400" b="1" kern="1200" dirty="0">
            <a:solidFill>
              <a:srgbClr val="646466"/>
            </a:solidFill>
          </a:endParaRPr>
        </a:p>
      </dsp:txBody>
      <dsp:txXfrm>
        <a:off x="6191952" y="2052078"/>
        <a:ext cx="1176919" cy="1176624"/>
      </dsp:txXfrm>
    </dsp:sp>
    <dsp:sp modelId="{B8928578-CA4E-46C5-B4B6-C9D8926271A0}">
      <dsp:nvSpPr>
        <dsp:cNvPr id="0" name=""/>
        <dsp:cNvSpPr/>
      </dsp:nvSpPr>
      <dsp:spPr>
        <a:xfrm rot="2700000">
          <a:off x="4065913" y="1757720"/>
          <a:ext cx="1765030" cy="1765030"/>
        </a:xfrm>
        <a:prstGeom prst="teardrop">
          <a:avLst>
            <a:gd name="adj" fmla="val 1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94D8C8-A29D-4B2B-957A-9A68ECD1DDD3}">
      <dsp:nvSpPr>
        <dsp:cNvPr id="0" name=""/>
        <dsp:cNvSpPr/>
      </dsp:nvSpPr>
      <dsp:spPr>
        <a:xfrm>
          <a:off x="4132531" y="1816691"/>
          <a:ext cx="1647687" cy="1647398"/>
        </a:xfrm>
        <a:prstGeom prst="ellipse">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lv-LV" sz="2000" kern="1200" dirty="0">
              <a:solidFill>
                <a:srgbClr val="646466"/>
              </a:solidFill>
            </a:rPr>
            <a:t>Neapliekamais minimums*</a:t>
          </a:r>
        </a:p>
      </dsp:txBody>
      <dsp:txXfrm>
        <a:off x="4367915" y="2052078"/>
        <a:ext cx="1176919" cy="1176624"/>
      </dsp:txXfrm>
    </dsp:sp>
    <dsp:sp modelId="{A9AB4456-4E42-4123-A197-C286812D4CB5}">
      <dsp:nvSpPr>
        <dsp:cNvPr id="0" name=""/>
        <dsp:cNvSpPr/>
      </dsp:nvSpPr>
      <dsp:spPr>
        <a:xfrm rot="2700000">
          <a:off x="2249445" y="1757720"/>
          <a:ext cx="1765030" cy="1765030"/>
        </a:xfrm>
        <a:prstGeom prst="teardrop">
          <a:avLst>
            <a:gd name="adj" fmla="val 1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365BD6-6265-488B-B0A0-FF503A59369B}">
      <dsp:nvSpPr>
        <dsp:cNvPr id="0" name=""/>
        <dsp:cNvSpPr/>
      </dsp:nvSpPr>
      <dsp:spPr>
        <a:xfrm>
          <a:off x="2308495" y="1816691"/>
          <a:ext cx="1647687" cy="1647398"/>
        </a:xfrm>
        <a:prstGeom prst="ellipse">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lv-LV" sz="2000" kern="1200" dirty="0">
              <a:solidFill>
                <a:srgbClr val="646466"/>
              </a:solidFill>
            </a:rPr>
            <a:t>Noteiktie atvieglojumi</a:t>
          </a:r>
          <a:endParaRPr lang="en-US" sz="2000" kern="1200" dirty="0">
            <a:solidFill>
              <a:srgbClr val="646466"/>
            </a:solidFill>
          </a:endParaRPr>
        </a:p>
      </dsp:txBody>
      <dsp:txXfrm>
        <a:off x="2543879" y="2052078"/>
        <a:ext cx="1176919" cy="1176624"/>
      </dsp:txXfrm>
    </dsp:sp>
    <dsp:sp modelId="{B7634664-30DB-4D28-8098-71744AD8D94F}">
      <dsp:nvSpPr>
        <dsp:cNvPr id="0" name=""/>
        <dsp:cNvSpPr/>
      </dsp:nvSpPr>
      <dsp:spPr>
        <a:xfrm rot="2700000">
          <a:off x="425408" y="1757720"/>
          <a:ext cx="1765030" cy="1765030"/>
        </a:xfrm>
        <a:prstGeom prst="teardrop">
          <a:avLst>
            <a:gd name="adj" fmla="val 1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965734-F6FB-4A92-95AB-962795AF4484}">
      <dsp:nvSpPr>
        <dsp:cNvPr id="0" name=""/>
        <dsp:cNvSpPr/>
      </dsp:nvSpPr>
      <dsp:spPr>
        <a:xfrm>
          <a:off x="484458" y="1816691"/>
          <a:ext cx="1647687" cy="1647398"/>
        </a:xfrm>
        <a:prstGeom prst="ellipse">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lv-LV" sz="2000" kern="1200" dirty="0">
              <a:solidFill>
                <a:srgbClr val="646466"/>
              </a:solidFill>
            </a:rPr>
            <a:t>Attaisnotie izdevumi (strukturāli mainīti)</a:t>
          </a:r>
          <a:endParaRPr lang="en-US" sz="2000" kern="1200" dirty="0">
            <a:solidFill>
              <a:srgbClr val="646466"/>
            </a:solidFill>
          </a:endParaRPr>
        </a:p>
      </dsp:txBody>
      <dsp:txXfrm>
        <a:off x="719842" y="2052078"/>
        <a:ext cx="1176919" cy="11766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819396-6666-4ECF-8887-0EF607AA5657}">
      <dsp:nvSpPr>
        <dsp:cNvPr id="0" name=""/>
        <dsp:cNvSpPr/>
      </dsp:nvSpPr>
      <dsp:spPr>
        <a:xfrm>
          <a:off x="-5957911" y="-911707"/>
          <a:ext cx="7092645" cy="7092645"/>
        </a:xfrm>
        <a:prstGeom prst="blockArc">
          <a:avLst>
            <a:gd name="adj1" fmla="val 18900000"/>
            <a:gd name="adj2" fmla="val 2700000"/>
            <a:gd name="adj3" fmla="val 305"/>
          </a:avLst>
        </a:prstGeom>
        <a:noFill/>
        <a:ln w="55000" cap="flat" cmpd="thickThin"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156586-E313-404B-BFBD-D7D8415831B8}">
      <dsp:nvSpPr>
        <dsp:cNvPr id="0" name=""/>
        <dsp:cNvSpPr/>
      </dsp:nvSpPr>
      <dsp:spPr>
        <a:xfrm>
          <a:off x="599784" y="380147"/>
          <a:ext cx="5015429" cy="810618"/>
        </a:xfrm>
        <a:prstGeom prst="rect">
          <a:avLst/>
        </a:prstGeom>
        <a:gradFill rotWithShape="0">
          <a:gsLst>
            <a:gs pos="0">
              <a:schemeClr val="accent6">
                <a:hueOff val="0"/>
                <a:satOff val="0"/>
                <a:lumOff val="0"/>
                <a:alphaOff val="0"/>
                <a:tint val="62000"/>
                <a:satMod val="180000"/>
              </a:schemeClr>
            </a:gs>
            <a:gs pos="65000">
              <a:schemeClr val="accent6">
                <a:hueOff val="0"/>
                <a:satOff val="0"/>
                <a:lumOff val="0"/>
                <a:alphaOff val="0"/>
                <a:tint val="32000"/>
                <a:satMod val="250000"/>
              </a:schemeClr>
            </a:gs>
            <a:gs pos="100000">
              <a:schemeClr val="accent6">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3428" tIns="35560" rIns="35560" bIns="3556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 typeface="Wingdings" panose="05000000000000000000" pitchFamily="2" charset="2"/>
            <a:buChar char=""/>
            <a:tabLst/>
            <a:defRPr/>
          </a:pPr>
          <a:r>
            <a:rPr lang="lv-LV" sz="1400" kern="1200" dirty="0">
              <a:latin typeface="+mn-lt"/>
              <a:ea typeface="Verdana" panose="020B0604030504040204" pitchFamily="34" charset="0"/>
            </a:rPr>
            <a:t>Palielināt valsts sociālā nodrošinājuma pabalsta (VSNP) aprēķina bāzi personām ar invaliditāti no 64 </a:t>
          </a:r>
          <a:r>
            <a:rPr lang="lv-LV" sz="1400" kern="1200" dirty="0" err="1">
              <a:latin typeface="+mn-lt"/>
              <a:ea typeface="Verdana" panose="020B0604030504040204" pitchFamily="34" charset="0"/>
            </a:rPr>
            <a:t>euro</a:t>
          </a:r>
          <a:r>
            <a:rPr lang="lv-LV" sz="1400" kern="1200" dirty="0">
              <a:latin typeface="+mn-lt"/>
              <a:ea typeface="Verdana" panose="020B0604030504040204" pitchFamily="34" charset="0"/>
            </a:rPr>
            <a:t> līdz </a:t>
          </a:r>
          <a:r>
            <a:rPr lang="lv-LV" sz="1400" b="1" kern="1200" dirty="0">
              <a:latin typeface="+mn-lt"/>
              <a:ea typeface="Verdana" panose="020B0604030504040204" pitchFamily="34" charset="0"/>
            </a:rPr>
            <a:t>80</a:t>
          </a:r>
          <a:r>
            <a:rPr lang="lv-LV" sz="1400" kern="1200" dirty="0">
              <a:latin typeface="+mn-lt"/>
              <a:ea typeface="Verdana" panose="020B0604030504040204" pitchFamily="34" charset="0"/>
            </a:rPr>
            <a:t> </a:t>
          </a:r>
          <a:r>
            <a:rPr lang="lv-LV" sz="1400" b="1" kern="1200" dirty="0" err="1">
              <a:latin typeface="+mn-lt"/>
              <a:ea typeface="Verdana" panose="020B0604030504040204" pitchFamily="34" charset="0"/>
            </a:rPr>
            <a:t>euro</a:t>
          </a:r>
          <a:r>
            <a:rPr lang="lv-LV" sz="1400" kern="1200" dirty="0">
              <a:latin typeface="+mn-lt"/>
              <a:ea typeface="Verdana" panose="020B0604030504040204" pitchFamily="34" charset="0"/>
            </a:rPr>
            <a:t> </a:t>
          </a:r>
          <a:r>
            <a:rPr lang="lv-LV" sz="1400" b="0" kern="1200" dirty="0">
              <a:latin typeface="+mn-lt"/>
              <a:ea typeface="Verdana" panose="020B0604030504040204" pitchFamily="34" charset="0"/>
            </a:rPr>
            <a:t>(personām ar invaliditāti no bērnības</a:t>
          </a:r>
          <a:r>
            <a:rPr lang="lv-LV" sz="1400" b="1" kern="1200" dirty="0">
              <a:latin typeface="+mn-lt"/>
              <a:ea typeface="Verdana" panose="020B0604030504040204" pitchFamily="34" charset="0"/>
            </a:rPr>
            <a:t>– 122,69 </a:t>
          </a:r>
          <a:r>
            <a:rPr lang="lv-LV" sz="1400" b="1" kern="1200" dirty="0" err="1">
              <a:latin typeface="+mn-lt"/>
              <a:ea typeface="Verdana" panose="020B0604030504040204" pitchFamily="34" charset="0"/>
            </a:rPr>
            <a:t>euro</a:t>
          </a:r>
          <a:r>
            <a:rPr lang="lv-LV" sz="1400" b="0" kern="1200" dirty="0">
              <a:latin typeface="+mn-lt"/>
              <a:ea typeface="Verdana" panose="020B0604030504040204" pitchFamily="34" charset="0"/>
            </a:rPr>
            <a:t>)</a:t>
          </a:r>
        </a:p>
      </dsp:txBody>
      <dsp:txXfrm>
        <a:off x="599784" y="380147"/>
        <a:ext cx="5015429" cy="810618"/>
      </dsp:txXfrm>
    </dsp:sp>
    <dsp:sp modelId="{AD0BC37D-63FB-4D09-85B2-CA7540AB0504}">
      <dsp:nvSpPr>
        <dsp:cNvPr id="0" name=""/>
        <dsp:cNvSpPr/>
      </dsp:nvSpPr>
      <dsp:spPr>
        <a:xfrm>
          <a:off x="87280" y="303771"/>
          <a:ext cx="1013272" cy="1013272"/>
        </a:xfrm>
        <a:prstGeom prst="ellipse">
          <a:avLst/>
        </a:prstGeom>
        <a:gradFill rotWithShape="0">
          <a:gsLst>
            <a:gs pos="0">
              <a:schemeClr val="lt1">
                <a:hueOff val="0"/>
                <a:satOff val="0"/>
                <a:lumOff val="0"/>
                <a:alphaOff val="0"/>
                <a:tint val="62000"/>
                <a:satMod val="180000"/>
              </a:schemeClr>
            </a:gs>
            <a:gs pos="65000">
              <a:schemeClr val="lt1">
                <a:hueOff val="0"/>
                <a:satOff val="0"/>
                <a:lumOff val="0"/>
                <a:alphaOff val="0"/>
                <a:tint val="32000"/>
                <a:satMod val="250000"/>
              </a:schemeClr>
            </a:gs>
            <a:gs pos="100000">
              <a:schemeClr val="lt1">
                <a:hueOff val="0"/>
                <a:satOff val="0"/>
                <a:lumOff val="0"/>
                <a:alphaOff val="0"/>
                <a:tint val="23000"/>
                <a:satMod val="300000"/>
              </a:schemeClr>
            </a:gs>
          </a:gsLst>
          <a:lin ang="16200000" scaled="0"/>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054C7D47-C6AD-497D-8CD4-A5218799AFD4}">
      <dsp:nvSpPr>
        <dsp:cNvPr id="0" name=""/>
        <dsp:cNvSpPr/>
      </dsp:nvSpPr>
      <dsp:spPr>
        <a:xfrm>
          <a:off x="1092929" y="1578168"/>
          <a:ext cx="4550683" cy="962917"/>
        </a:xfrm>
        <a:prstGeom prst="rect">
          <a:avLst/>
        </a:prstGeom>
        <a:gradFill rotWithShape="0">
          <a:gsLst>
            <a:gs pos="0">
              <a:schemeClr val="accent6">
                <a:hueOff val="0"/>
                <a:satOff val="0"/>
                <a:lumOff val="0"/>
                <a:alphaOff val="0"/>
                <a:tint val="62000"/>
                <a:satMod val="180000"/>
              </a:schemeClr>
            </a:gs>
            <a:gs pos="65000">
              <a:schemeClr val="accent6">
                <a:hueOff val="0"/>
                <a:satOff val="0"/>
                <a:lumOff val="0"/>
                <a:alphaOff val="0"/>
                <a:tint val="32000"/>
                <a:satMod val="250000"/>
              </a:schemeClr>
            </a:gs>
            <a:gs pos="100000">
              <a:schemeClr val="accent6">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3428" tIns="35560" rIns="35560" bIns="35560" numCol="1" spcCol="1270" anchor="ctr" anchorCtr="0">
          <a:noAutofit/>
        </a:bodyPr>
        <a:lstStyle/>
        <a:p>
          <a:pPr lvl="0" algn="l" defTabSz="622300">
            <a:lnSpc>
              <a:spcPct val="90000"/>
            </a:lnSpc>
            <a:spcBef>
              <a:spcPct val="0"/>
            </a:spcBef>
            <a:spcAft>
              <a:spcPct val="35000"/>
            </a:spcAft>
            <a:buFont typeface="Wingdings" panose="05000000000000000000" pitchFamily="2" charset="2"/>
            <a:buChar char=""/>
          </a:pPr>
          <a:r>
            <a:rPr lang="lv-LV" sz="1400" kern="1200">
              <a:latin typeface="+mn-lt"/>
              <a:ea typeface="Verdana" panose="020B0604030504040204" pitchFamily="34" charset="0"/>
            </a:rPr>
            <a:t>Palielināt minimālo vecuma pensiju apmēru, piemērojot </a:t>
          </a:r>
          <a:r>
            <a:rPr lang="en-GB" sz="1400" kern="1200">
              <a:latin typeface="+mn-lt"/>
              <a:ea typeface="Verdana" panose="020B0604030504040204" pitchFamily="34" charset="0"/>
            </a:rPr>
            <a:t>minimālo aprēķina bāzi</a:t>
          </a:r>
          <a:r>
            <a:rPr lang="lv-LV" sz="1400" kern="1200">
              <a:latin typeface="+mn-lt"/>
              <a:ea typeface="Verdana" panose="020B0604030504040204" pitchFamily="34" charset="0"/>
            </a:rPr>
            <a:t> - </a:t>
          </a:r>
          <a:r>
            <a:rPr lang="lv-LV" sz="1400" b="1" kern="1200">
              <a:latin typeface="+mn-lt"/>
              <a:ea typeface="Verdana" panose="020B0604030504040204" pitchFamily="34" charset="0"/>
            </a:rPr>
            <a:t>80 euro </a:t>
          </a:r>
          <a:r>
            <a:rPr lang="lv-LV" sz="1400" b="0" kern="1200">
              <a:latin typeface="+mn-lt"/>
              <a:ea typeface="Verdana" panose="020B0604030504040204" pitchFamily="34" charset="0"/>
            </a:rPr>
            <a:t>(personām ar invaliditāti no bērnības</a:t>
          </a:r>
          <a:r>
            <a:rPr lang="lv-LV" sz="1400" b="1" kern="1200">
              <a:latin typeface="+mn-lt"/>
              <a:ea typeface="Verdana" panose="020B0604030504040204" pitchFamily="34" charset="0"/>
            </a:rPr>
            <a:t>– 122,69 euro</a:t>
          </a:r>
          <a:r>
            <a:rPr lang="lv-LV" sz="1400" b="0" kern="1200">
              <a:latin typeface="+mn-lt"/>
              <a:ea typeface="Verdana" panose="020B0604030504040204" pitchFamily="34" charset="0"/>
            </a:rPr>
            <a:t>)</a:t>
          </a:r>
          <a:endParaRPr lang="lv-LV" sz="1400" kern="1200" dirty="0">
            <a:latin typeface="+mn-lt"/>
            <a:ea typeface="Verdana" panose="020B0604030504040204" pitchFamily="34" charset="0"/>
          </a:endParaRPr>
        </a:p>
      </dsp:txBody>
      <dsp:txXfrm>
        <a:off x="1092929" y="1578168"/>
        <a:ext cx="4550683" cy="962917"/>
      </dsp:txXfrm>
    </dsp:sp>
    <dsp:sp modelId="{24D592C1-9CB4-48B3-8EF0-2F847057EBC4}">
      <dsp:nvSpPr>
        <dsp:cNvPr id="0" name=""/>
        <dsp:cNvSpPr/>
      </dsp:nvSpPr>
      <dsp:spPr>
        <a:xfrm>
          <a:off x="611697" y="1519909"/>
          <a:ext cx="1013272" cy="1013272"/>
        </a:xfrm>
        <a:prstGeom prst="ellipse">
          <a:avLst/>
        </a:prstGeom>
        <a:gradFill rotWithShape="0">
          <a:gsLst>
            <a:gs pos="0">
              <a:schemeClr val="lt1">
                <a:hueOff val="0"/>
                <a:satOff val="0"/>
                <a:lumOff val="0"/>
                <a:alphaOff val="0"/>
                <a:tint val="62000"/>
                <a:satMod val="180000"/>
              </a:schemeClr>
            </a:gs>
            <a:gs pos="65000">
              <a:schemeClr val="lt1">
                <a:hueOff val="0"/>
                <a:satOff val="0"/>
                <a:lumOff val="0"/>
                <a:alphaOff val="0"/>
                <a:tint val="32000"/>
                <a:satMod val="250000"/>
              </a:schemeClr>
            </a:gs>
            <a:gs pos="100000">
              <a:schemeClr val="lt1">
                <a:hueOff val="0"/>
                <a:satOff val="0"/>
                <a:lumOff val="0"/>
                <a:alphaOff val="0"/>
                <a:tint val="23000"/>
                <a:satMod val="300000"/>
              </a:schemeClr>
            </a:gs>
          </a:gsLst>
          <a:lin ang="16200000" scaled="0"/>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A1E3F69C-FBC1-4969-A8B0-921EFACBB59C}">
      <dsp:nvSpPr>
        <dsp:cNvPr id="0" name=""/>
        <dsp:cNvSpPr/>
      </dsp:nvSpPr>
      <dsp:spPr>
        <a:xfrm>
          <a:off x="1063941" y="2787254"/>
          <a:ext cx="4550683" cy="810618"/>
        </a:xfrm>
        <a:prstGeom prst="rect">
          <a:avLst/>
        </a:prstGeom>
        <a:gradFill rotWithShape="0">
          <a:gsLst>
            <a:gs pos="0">
              <a:schemeClr val="accent6">
                <a:hueOff val="0"/>
                <a:satOff val="0"/>
                <a:lumOff val="0"/>
                <a:alphaOff val="0"/>
                <a:tint val="62000"/>
                <a:satMod val="180000"/>
              </a:schemeClr>
            </a:gs>
            <a:gs pos="65000">
              <a:schemeClr val="accent6">
                <a:hueOff val="0"/>
                <a:satOff val="0"/>
                <a:lumOff val="0"/>
                <a:alphaOff val="0"/>
                <a:tint val="32000"/>
                <a:satMod val="250000"/>
              </a:schemeClr>
            </a:gs>
            <a:gs pos="100000">
              <a:schemeClr val="accent6">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3428" tIns="35560" rIns="35560" bIns="35560" numCol="1" spcCol="1270" anchor="ctr" anchorCtr="0">
          <a:noAutofit/>
        </a:bodyPr>
        <a:lstStyle/>
        <a:p>
          <a:pPr lvl="0" algn="just" defTabSz="622300">
            <a:lnSpc>
              <a:spcPct val="90000"/>
            </a:lnSpc>
            <a:spcBef>
              <a:spcPct val="0"/>
            </a:spcBef>
            <a:spcAft>
              <a:spcPct val="35000"/>
            </a:spcAft>
          </a:pPr>
          <a:r>
            <a:rPr lang="lv-LV" sz="1400" b="0" kern="1200">
              <a:latin typeface="+mn-lt"/>
              <a:ea typeface="Verdana" panose="020B0604030504040204" pitchFamily="34" charset="0"/>
            </a:rPr>
            <a:t>Palielināt invaliditātes pensiju minimālo apmēru, aprēķinam piemērojot VSNP apmēru - </a:t>
          </a:r>
          <a:r>
            <a:rPr lang="lv-LV" sz="1400" b="1" kern="1200">
              <a:latin typeface="+mn-lt"/>
              <a:ea typeface="Verdana" panose="020B0604030504040204" pitchFamily="34" charset="0"/>
            </a:rPr>
            <a:t>80 euro </a:t>
          </a:r>
          <a:r>
            <a:rPr lang="lv-LV" sz="1400" b="0" kern="1200">
              <a:latin typeface="+mn-lt"/>
              <a:ea typeface="Verdana" panose="020B0604030504040204" pitchFamily="34" charset="0"/>
            </a:rPr>
            <a:t>(personām ar invaliditāti no bērnības– </a:t>
          </a:r>
          <a:r>
            <a:rPr lang="lv-LV" sz="1400" b="1" kern="1200">
              <a:latin typeface="+mn-lt"/>
              <a:ea typeface="Verdana" panose="020B0604030504040204" pitchFamily="34" charset="0"/>
            </a:rPr>
            <a:t>122,69 euro</a:t>
          </a:r>
          <a:r>
            <a:rPr lang="lv-LV" sz="1400" b="0" kern="1200">
              <a:latin typeface="+mn-lt"/>
              <a:ea typeface="Verdana" panose="020B0604030504040204" pitchFamily="34" charset="0"/>
            </a:rPr>
            <a:t>)</a:t>
          </a:r>
          <a:endParaRPr lang="lv-LV" sz="1400" b="0" kern="1200" dirty="0">
            <a:latin typeface="+mn-lt"/>
            <a:ea typeface="Verdana" panose="020B0604030504040204" pitchFamily="34" charset="0"/>
          </a:endParaRPr>
        </a:p>
      </dsp:txBody>
      <dsp:txXfrm>
        <a:off x="1063941" y="2787254"/>
        <a:ext cx="4550683" cy="810618"/>
      </dsp:txXfrm>
    </dsp:sp>
    <dsp:sp modelId="{DA19911F-F4D0-408E-98D0-E9838F8E545A}">
      <dsp:nvSpPr>
        <dsp:cNvPr id="0" name=""/>
        <dsp:cNvSpPr/>
      </dsp:nvSpPr>
      <dsp:spPr>
        <a:xfrm>
          <a:off x="552026" y="2736047"/>
          <a:ext cx="1013272" cy="1013272"/>
        </a:xfrm>
        <a:prstGeom prst="ellipse">
          <a:avLst/>
        </a:prstGeom>
        <a:gradFill rotWithShape="0">
          <a:gsLst>
            <a:gs pos="0">
              <a:schemeClr val="lt1">
                <a:hueOff val="0"/>
                <a:satOff val="0"/>
                <a:lumOff val="0"/>
                <a:alphaOff val="0"/>
                <a:tint val="62000"/>
                <a:satMod val="180000"/>
              </a:schemeClr>
            </a:gs>
            <a:gs pos="65000">
              <a:schemeClr val="lt1">
                <a:hueOff val="0"/>
                <a:satOff val="0"/>
                <a:lumOff val="0"/>
                <a:alphaOff val="0"/>
                <a:tint val="32000"/>
                <a:satMod val="250000"/>
              </a:schemeClr>
            </a:gs>
            <a:gs pos="100000">
              <a:schemeClr val="lt1">
                <a:hueOff val="0"/>
                <a:satOff val="0"/>
                <a:lumOff val="0"/>
                <a:alphaOff val="0"/>
                <a:tint val="23000"/>
                <a:satMod val="300000"/>
              </a:schemeClr>
            </a:gs>
          </a:gsLst>
          <a:lin ang="16200000" scaled="0"/>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A9112D20-B357-4C0B-8E2D-D8ABD52D5CDA}">
      <dsp:nvSpPr>
        <dsp:cNvPr id="0" name=""/>
        <dsp:cNvSpPr/>
      </dsp:nvSpPr>
      <dsp:spPr>
        <a:xfrm>
          <a:off x="623407" y="3835015"/>
          <a:ext cx="5015429" cy="1163699"/>
        </a:xfrm>
        <a:prstGeom prst="rect">
          <a:avLst/>
        </a:prstGeom>
        <a:gradFill rotWithShape="0">
          <a:gsLst>
            <a:gs pos="0">
              <a:schemeClr val="accent6">
                <a:hueOff val="0"/>
                <a:satOff val="0"/>
                <a:lumOff val="0"/>
                <a:alphaOff val="0"/>
                <a:tint val="62000"/>
                <a:satMod val="180000"/>
              </a:schemeClr>
            </a:gs>
            <a:gs pos="65000">
              <a:schemeClr val="accent6">
                <a:hueOff val="0"/>
                <a:satOff val="0"/>
                <a:lumOff val="0"/>
                <a:alphaOff val="0"/>
                <a:tint val="32000"/>
                <a:satMod val="250000"/>
              </a:schemeClr>
            </a:gs>
            <a:gs pos="100000">
              <a:schemeClr val="accent6">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3428" tIns="35560" rIns="35560" bIns="35560" numCol="1" spcCol="1270" anchor="ctr" anchorCtr="0">
          <a:noAutofit/>
        </a:bodyPr>
        <a:lstStyle/>
        <a:p>
          <a:pPr lvl="0" algn="just" defTabSz="622300">
            <a:lnSpc>
              <a:spcPct val="90000"/>
            </a:lnSpc>
            <a:spcBef>
              <a:spcPct val="0"/>
            </a:spcBef>
            <a:spcAft>
              <a:spcPct val="35000"/>
            </a:spcAft>
          </a:pPr>
          <a:r>
            <a:rPr lang="lv-LV" sz="1400" b="0" kern="1200" dirty="0">
              <a:latin typeface="+mn-lt"/>
              <a:ea typeface="Verdana" panose="020B0604030504040204" pitchFamily="34" charset="0"/>
            </a:rPr>
            <a:t>Palielināt atlīdzības par darbspēju zaudējumu un kaitējuma atlīdzības minimālo apmēru, aprēķinam piemērojot VSNP apmēru - </a:t>
          </a:r>
          <a:r>
            <a:rPr lang="lv-LV" sz="1400" b="1" kern="1200" dirty="0">
              <a:latin typeface="+mn-lt"/>
              <a:ea typeface="Verdana" panose="020B0604030504040204" pitchFamily="34" charset="0"/>
            </a:rPr>
            <a:t>80 </a:t>
          </a:r>
          <a:r>
            <a:rPr lang="lv-LV" sz="1400" b="1" kern="1200" dirty="0" err="1">
              <a:latin typeface="+mn-lt"/>
              <a:ea typeface="Verdana" panose="020B0604030504040204" pitchFamily="34" charset="0"/>
            </a:rPr>
            <a:t>euro</a:t>
          </a:r>
          <a:endParaRPr lang="lv-LV" sz="1400" b="0" kern="1200" dirty="0">
            <a:latin typeface="+mn-lt"/>
            <a:ea typeface="Verdana" panose="020B0604030504040204" pitchFamily="34" charset="0"/>
          </a:endParaRPr>
        </a:p>
      </dsp:txBody>
      <dsp:txXfrm>
        <a:off x="623407" y="3835015"/>
        <a:ext cx="5015429" cy="1163699"/>
      </dsp:txXfrm>
    </dsp:sp>
    <dsp:sp modelId="{59A16D00-A22C-421C-87C8-F7E19CEBDA38}">
      <dsp:nvSpPr>
        <dsp:cNvPr id="0" name=""/>
        <dsp:cNvSpPr/>
      </dsp:nvSpPr>
      <dsp:spPr>
        <a:xfrm>
          <a:off x="84939" y="3952185"/>
          <a:ext cx="1013272" cy="1013272"/>
        </a:xfrm>
        <a:prstGeom prst="ellipse">
          <a:avLst/>
        </a:prstGeom>
        <a:gradFill rotWithShape="0">
          <a:gsLst>
            <a:gs pos="0">
              <a:schemeClr val="lt1">
                <a:hueOff val="0"/>
                <a:satOff val="0"/>
                <a:lumOff val="0"/>
                <a:alphaOff val="0"/>
                <a:tint val="62000"/>
                <a:satMod val="180000"/>
              </a:schemeClr>
            </a:gs>
            <a:gs pos="65000">
              <a:schemeClr val="lt1">
                <a:hueOff val="0"/>
                <a:satOff val="0"/>
                <a:lumOff val="0"/>
                <a:alphaOff val="0"/>
                <a:tint val="32000"/>
                <a:satMod val="250000"/>
              </a:schemeClr>
            </a:gs>
            <a:gs pos="100000">
              <a:schemeClr val="lt1">
                <a:hueOff val="0"/>
                <a:satOff val="0"/>
                <a:lumOff val="0"/>
                <a:alphaOff val="0"/>
                <a:tint val="23000"/>
                <a:satMod val="300000"/>
              </a:schemeClr>
            </a:gs>
          </a:gsLst>
          <a:lin ang="16200000" scaled="0"/>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0.61502</cdr:x>
      <cdr:y>0.23839</cdr:y>
    </cdr:from>
    <cdr:to>
      <cdr:x>0.95548</cdr:x>
      <cdr:y>0.4131</cdr:y>
    </cdr:to>
    <cdr:sp macro="" textlink="">
      <cdr:nvSpPr>
        <cdr:cNvPr id="3" name="Taisnstūris: ar noapaļotiem stūriem 2">
          <a:extLst xmlns:a="http://schemas.openxmlformats.org/drawingml/2006/main">
            <a:ext uri="{FF2B5EF4-FFF2-40B4-BE49-F238E27FC236}">
              <a16:creationId xmlns="" xmlns:a16="http://schemas.microsoft.com/office/drawing/2014/main" id="{E0BADFC4-14A8-4D0B-A1B8-D88B0FEB437E}"/>
            </a:ext>
          </a:extLst>
        </cdr:cNvPr>
        <cdr:cNvSpPr/>
      </cdr:nvSpPr>
      <cdr:spPr>
        <a:xfrm xmlns:a="http://schemas.openxmlformats.org/drawingml/2006/main">
          <a:off x="7017139" y="1057787"/>
          <a:ext cx="3884539" cy="775237"/>
        </a:xfrm>
        <a:prstGeom xmlns:a="http://schemas.openxmlformats.org/drawingml/2006/main" prst="roundRect">
          <a:avLst>
            <a:gd name="adj" fmla="val 35145"/>
          </a:avLst>
        </a:prstGeom>
        <a:solidFill xmlns:a="http://schemas.openxmlformats.org/drawingml/2006/main">
          <a:srgbClr val="FDF4E2"/>
        </a:solidFill>
        <a:ln xmlns:a="http://schemas.openxmlformats.org/drawingml/2006/main">
          <a:solidFill>
            <a:srgbClr val="323282"/>
          </a:solidFill>
        </a:ln>
        <a:effectLst xmlns:a="http://schemas.openxmlformats.org/drawingml/2006/main">
          <a:outerShdw blurRad="50800" dist="38100" dir="2700000" algn="tl" rotWithShape="0">
            <a:srgbClr val="323282">
              <a:alpha val="40000"/>
            </a:srgbClr>
          </a:outerShdw>
        </a:effec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defPPr>
            <a:defRPr lang="lv-LV"/>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r>
            <a:rPr lang="lv-LV" sz="1600" dirty="0">
              <a:solidFill>
                <a:schemeClr val="accent1"/>
              </a:solidFill>
              <a:latin typeface="Helvetica" panose="020B0604020202020204" pitchFamily="34" charset="0"/>
              <a:cs typeface="Helvetica" panose="020B0604020202020204" pitchFamily="34" charset="0"/>
            </a:rPr>
            <a:t>Iekšzemes kredītportfelis 2019. gada 2. ceturksnī veidoja </a:t>
          </a:r>
          <a:r>
            <a:rPr lang="lv-LV" sz="1600" b="1" dirty="0">
              <a:solidFill>
                <a:schemeClr val="accent1"/>
              </a:solidFill>
              <a:latin typeface="Helvetica" panose="020B0604020202020204" pitchFamily="34" charset="0"/>
              <a:cs typeface="Helvetica" panose="020B0604020202020204" pitchFamily="34" charset="0"/>
            </a:rPr>
            <a:t>40% no IKP</a:t>
          </a:r>
        </a:p>
      </cdr:txBody>
    </cdr:sp>
  </cdr:relSizeAnchor>
</c:userShapes>
</file>

<file path=ppt/drawings/drawing2.xml><?xml version="1.0" encoding="utf-8"?>
<c:userShapes xmlns:c="http://schemas.openxmlformats.org/drawingml/2006/chart">
  <cdr:relSizeAnchor xmlns:cdr="http://schemas.openxmlformats.org/drawingml/2006/chartDrawing">
    <cdr:from>
      <cdr:x>0.51112</cdr:x>
      <cdr:y>0</cdr:y>
    </cdr:from>
    <cdr:to>
      <cdr:x>0.51151</cdr:x>
      <cdr:y>0.83375</cdr:y>
    </cdr:to>
    <cdr:cxnSp macro="">
      <cdr:nvCxnSpPr>
        <cdr:cNvPr id="7" name="Straight Connector 6"/>
        <cdr:cNvCxnSpPr/>
      </cdr:nvCxnSpPr>
      <cdr:spPr>
        <a:xfrm xmlns:a="http://schemas.openxmlformats.org/drawingml/2006/main" flipH="1">
          <a:off x="4109314" y="0"/>
          <a:ext cx="3136" cy="4308172"/>
        </a:xfrm>
        <a:prstGeom xmlns:a="http://schemas.openxmlformats.org/drawingml/2006/main" prst="line">
          <a:avLst/>
        </a:prstGeom>
        <a:ln xmlns:a="http://schemas.openxmlformats.org/drawingml/2006/main" w="19050">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0.67836</cdr:x>
      <cdr:y>0.10485</cdr:y>
    </cdr:from>
    <cdr:to>
      <cdr:x>0.73761</cdr:x>
      <cdr:y>0.16472</cdr:y>
    </cdr:to>
    <cdr:sp macro="" textlink="">
      <cdr:nvSpPr>
        <cdr:cNvPr id="2" name="TextBox 1"/>
        <cdr:cNvSpPr txBox="1"/>
      </cdr:nvSpPr>
      <cdr:spPr>
        <a:xfrm xmlns:a="http://schemas.openxmlformats.org/drawingml/2006/main">
          <a:off x="5770984" y="504403"/>
          <a:ext cx="504056"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lv-LV" sz="1100" dirty="0"/>
        </a:p>
      </cdr:txBody>
    </cdr:sp>
  </cdr:relSizeAnchor>
  <cdr:relSizeAnchor xmlns:cdr="http://schemas.openxmlformats.org/drawingml/2006/chartDrawing">
    <cdr:from>
      <cdr:x>0.51634</cdr:x>
      <cdr:y>0.18031</cdr:y>
    </cdr:from>
    <cdr:to>
      <cdr:x>0.64822</cdr:x>
      <cdr:y>0.24218</cdr:y>
    </cdr:to>
    <cdr:sp macro="" textlink="">
      <cdr:nvSpPr>
        <cdr:cNvPr id="13" name="TextBox 10"/>
        <cdr:cNvSpPr txBox="1"/>
      </cdr:nvSpPr>
      <cdr:spPr>
        <a:xfrm xmlns:a="http://schemas.openxmlformats.org/drawingml/2006/main">
          <a:off x="4151280" y="897001"/>
          <a:ext cx="1060306"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lv-LV" sz="1400" b="1" dirty="0" smtClean="0">
              <a:solidFill>
                <a:schemeClr val="accent1">
                  <a:lumMod val="50000"/>
                </a:schemeClr>
              </a:solidFill>
              <a:latin typeface="Verdana" panose="020B0604030504040204" pitchFamily="34" charset="0"/>
              <a:ea typeface="Verdana" panose="020B0604030504040204" pitchFamily="34" charset="0"/>
            </a:rPr>
            <a:t>Ʃ+600.3</a:t>
          </a:r>
          <a:endParaRPr lang="lv-LV" sz="1400" b="1" dirty="0">
            <a:solidFill>
              <a:schemeClr val="accent1">
                <a:lumMod val="50000"/>
              </a:schemeClr>
            </a:solidFill>
            <a:latin typeface="Verdana" panose="020B0604030504040204" pitchFamily="34" charset="0"/>
            <a:ea typeface="Verdana" panose="020B0604030504040204" pitchFamily="34" charset="0"/>
          </a:endParaRPr>
        </a:p>
      </cdr:txBody>
    </cdr:sp>
  </cdr:relSizeAnchor>
  <cdr:relSizeAnchor xmlns:cdr="http://schemas.openxmlformats.org/drawingml/2006/chartDrawing">
    <cdr:from>
      <cdr:x>0.62339</cdr:x>
      <cdr:y>0.10541</cdr:y>
    </cdr:from>
    <cdr:to>
      <cdr:x>0.75814</cdr:x>
      <cdr:y>0.16728</cdr:y>
    </cdr:to>
    <cdr:sp macro="" textlink="">
      <cdr:nvSpPr>
        <cdr:cNvPr id="14" name="TextBox 10"/>
        <cdr:cNvSpPr txBox="1"/>
      </cdr:nvSpPr>
      <cdr:spPr>
        <a:xfrm xmlns:a="http://schemas.openxmlformats.org/drawingml/2006/main">
          <a:off x="5011947" y="524391"/>
          <a:ext cx="1083361" cy="3077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1400" b="1" dirty="0" smtClean="0">
              <a:solidFill>
                <a:schemeClr val="accent1">
                  <a:lumMod val="50000"/>
                </a:schemeClr>
              </a:solidFill>
              <a:latin typeface="Verdana" panose="020B0604030504040204" pitchFamily="34" charset="0"/>
              <a:ea typeface="Verdana" panose="020B0604030504040204" pitchFamily="34" charset="0"/>
            </a:rPr>
            <a:t>Ʃ+539.9</a:t>
          </a:r>
          <a:endParaRPr lang="lv-LV" sz="1400" b="1" dirty="0">
            <a:solidFill>
              <a:schemeClr val="accent1">
                <a:lumMod val="50000"/>
              </a:schemeClr>
            </a:solidFill>
            <a:latin typeface="Verdana" panose="020B0604030504040204" pitchFamily="34" charset="0"/>
            <a:ea typeface="Verdana" panose="020B0604030504040204" pitchFamily="34" charset="0"/>
          </a:endParaRPr>
        </a:p>
      </cdr:txBody>
    </cdr:sp>
  </cdr:relSizeAnchor>
  <cdr:relSizeAnchor xmlns:cdr="http://schemas.openxmlformats.org/drawingml/2006/chartDrawing">
    <cdr:from>
      <cdr:x>0.72961</cdr:x>
      <cdr:y>0.05954</cdr:y>
    </cdr:from>
    <cdr:to>
      <cdr:x>0.85772</cdr:x>
      <cdr:y>0.12268</cdr:y>
    </cdr:to>
    <cdr:sp macro="" textlink="">
      <cdr:nvSpPr>
        <cdr:cNvPr id="15" name="TextBox 10"/>
        <cdr:cNvSpPr txBox="1"/>
      </cdr:nvSpPr>
      <cdr:spPr>
        <a:xfrm xmlns:a="http://schemas.openxmlformats.org/drawingml/2006/main">
          <a:off x="5865961" y="296198"/>
          <a:ext cx="1029951" cy="31410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1400" b="1" dirty="0" smtClean="0">
              <a:solidFill>
                <a:schemeClr val="accent1">
                  <a:lumMod val="50000"/>
                </a:schemeClr>
              </a:solidFill>
              <a:latin typeface="Verdana" panose="020B0604030504040204" pitchFamily="34" charset="0"/>
              <a:ea typeface="Verdana" panose="020B0604030504040204" pitchFamily="34" charset="0"/>
            </a:rPr>
            <a:t>Ʃ+511.8</a:t>
          </a:r>
          <a:endParaRPr lang="lv-LV" sz="1400" b="1" dirty="0">
            <a:solidFill>
              <a:schemeClr val="accent1">
                <a:lumMod val="50000"/>
              </a:schemeClr>
            </a:solidFill>
            <a:latin typeface="Verdana" panose="020B0604030504040204" pitchFamily="34" charset="0"/>
            <a:ea typeface="Verdana" panose="020B0604030504040204" pitchFamily="34" charset="0"/>
          </a:endParaRPr>
        </a:p>
      </cdr:txBody>
    </cdr:sp>
  </cdr:relSizeAnchor>
  <cdr:relSizeAnchor xmlns:cdr="http://schemas.openxmlformats.org/drawingml/2006/chartDrawing">
    <cdr:from>
      <cdr:x>0.50966</cdr:x>
      <cdr:y>0.84105</cdr:y>
    </cdr:from>
    <cdr:to>
      <cdr:x>0.91732</cdr:x>
      <cdr:y>0.88835</cdr:y>
    </cdr:to>
    <cdr:sp macro="" textlink="">
      <cdr:nvSpPr>
        <cdr:cNvPr id="8" name="Right Brace 7"/>
        <cdr:cNvSpPr/>
      </cdr:nvSpPr>
      <cdr:spPr>
        <a:xfrm xmlns:a="http://schemas.openxmlformats.org/drawingml/2006/main" rot="5400000">
          <a:off x="5618664" y="2662927"/>
          <a:ext cx="235305" cy="3277549"/>
        </a:xfrm>
        <a:prstGeom xmlns:a="http://schemas.openxmlformats.org/drawingml/2006/main" prst="rightBrace">
          <a:avLst>
            <a:gd name="adj1" fmla="val 45342"/>
            <a:gd name="adj2" fmla="val 50000"/>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algn="l" defTabSz="938213" rtl="0" fontAlgn="base">
            <a:spcBef>
              <a:spcPct val="0"/>
            </a:spcBef>
            <a:spcAft>
              <a:spcPct val="0"/>
            </a:spcAft>
            <a:defRPr sz="1700" kern="1200">
              <a:solidFill>
                <a:schemeClr val="tx1"/>
              </a:solidFill>
              <a:latin typeface="+mn-lt"/>
              <a:ea typeface="+mn-ea"/>
              <a:cs typeface="+mn-cs"/>
            </a:defRPr>
          </a:lvl1pPr>
          <a:lvl2pPr marL="468313" indent="-11113" algn="l" defTabSz="938213" rtl="0" fontAlgn="base">
            <a:spcBef>
              <a:spcPct val="0"/>
            </a:spcBef>
            <a:spcAft>
              <a:spcPct val="0"/>
            </a:spcAft>
            <a:defRPr sz="1700" kern="1200">
              <a:solidFill>
                <a:schemeClr val="tx1"/>
              </a:solidFill>
              <a:latin typeface="+mn-lt"/>
              <a:ea typeface="+mn-ea"/>
              <a:cs typeface="+mn-cs"/>
            </a:defRPr>
          </a:lvl2pPr>
          <a:lvl3pPr marL="938213" indent="-23813" algn="l" defTabSz="938213" rtl="0" fontAlgn="base">
            <a:spcBef>
              <a:spcPct val="0"/>
            </a:spcBef>
            <a:spcAft>
              <a:spcPct val="0"/>
            </a:spcAft>
            <a:defRPr sz="1700" kern="1200">
              <a:solidFill>
                <a:schemeClr val="tx1"/>
              </a:solidFill>
              <a:latin typeface="+mn-lt"/>
              <a:ea typeface="+mn-ea"/>
              <a:cs typeface="+mn-cs"/>
            </a:defRPr>
          </a:lvl3pPr>
          <a:lvl4pPr marL="1408113" indent="-36513" algn="l" defTabSz="938213" rtl="0" fontAlgn="base">
            <a:spcBef>
              <a:spcPct val="0"/>
            </a:spcBef>
            <a:spcAft>
              <a:spcPct val="0"/>
            </a:spcAft>
            <a:defRPr sz="1700" kern="1200">
              <a:solidFill>
                <a:schemeClr val="tx1"/>
              </a:solidFill>
              <a:latin typeface="+mn-lt"/>
              <a:ea typeface="+mn-ea"/>
              <a:cs typeface="+mn-cs"/>
            </a:defRPr>
          </a:lvl4pPr>
          <a:lvl5pPr marL="1878013" indent="-49213" algn="l" defTabSz="938213" rtl="0" fontAlgn="base">
            <a:spcBef>
              <a:spcPct val="0"/>
            </a:spcBef>
            <a:spcAft>
              <a:spcPct val="0"/>
            </a:spcAft>
            <a:defRPr sz="1700" kern="1200">
              <a:solidFill>
                <a:schemeClr val="tx1"/>
              </a:solidFill>
              <a:latin typeface="+mn-lt"/>
              <a:ea typeface="+mn-ea"/>
              <a:cs typeface="+mn-cs"/>
            </a:defRPr>
          </a:lvl5pPr>
          <a:lvl6pPr marL="2286000" algn="l" defTabSz="914400" rtl="0" eaLnBrk="1" latinLnBrk="0" hangingPunct="1">
            <a:defRPr sz="1700" kern="1200">
              <a:solidFill>
                <a:schemeClr val="tx1"/>
              </a:solidFill>
              <a:latin typeface="+mn-lt"/>
              <a:ea typeface="+mn-ea"/>
              <a:cs typeface="+mn-cs"/>
            </a:defRPr>
          </a:lvl6pPr>
          <a:lvl7pPr marL="2743200" algn="l" defTabSz="914400" rtl="0" eaLnBrk="1" latinLnBrk="0" hangingPunct="1">
            <a:defRPr sz="1700" kern="1200">
              <a:solidFill>
                <a:schemeClr val="tx1"/>
              </a:solidFill>
              <a:latin typeface="+mn-lt"/>
              <a:ea typeface="+mn-ea"/>
              <a:cs typeface="+mn-cs"/>
            </a:defRPr>
          </a:lvl7pPr>
          <a:lvl8pPr marL="3200400" algn="l" defTabSz="914400" rtl="0" eaLnBrk="1" latinLnBrk="0" hangingPunct="1">
            <a:defRPr sz="1700" kern="1200">
              <a:solidFill>
                <a:schemeClr val="tx1"/>
              </a:solidFill>
              <a:latin typeface="+mn-lt"/>
              <a:ea typeface="+mn-ea"/>
              <a:cs typeface="+mn-cs"/>
            </a:defRPr>
          </a:lvl8pPr>
          <a:lvl9pPr marL="3657600" algn="l" defTabSz="914400" rtl="0" eaLnBrk="1" latinLnBrk="0" hangingPunct="1">
            <a:defRPr sz="1700" kern="1200">
              <a:solidFill>
                <a:schemeClr val="tx1"/>
              </a:solidFill>
              <a:latin typeface="+mn-lt"/>
              <a:ea typeface="+mn-ea"/>
              <a:cs typeface="+mn-cs"/>
            </a:defRPr>
          </a:lvl9pPr>
        </a:lstStyle>
        <a:p xmlns:a="http://schemas.openxmlformats.org/drawingml/2006/main">
          <a:pPr algn="ctr"/>
          <a:endParaRPr lang="lv-LV"/>
        </a:p>
      </cdr:txBody>
    </cdr:sp>
  </cdr:relSizeAnchor>
  <cdr:relSizeAnchor xmlns:cdr="http://schemas.openxmlformats.org/drawingml/2006/chartDrawing">
    <cdr:from>
      <cdr:x>0.67188</cdr:x>
      <cdr:y>0.87763</cdr:y>
    </cdr:from>
    <cdr:to>
      <cdr:x>0.80058</cdr:x>
      <cdr:y>0.9224</cdr:y>
    </cdr:to>
    <cdr:sp macro="" textlink="">
      <cdr:nvSpPr>
        <cdr:cNvPr id="3" name="TextBox 2"/>
        <cdr:cNvSpPr txBox="1"/>
      </cdr:nvSpPr>
      <cdr:spPr>
        <a:xfrm xmlns:a="http://schemas.openxmlformats.org/drawingml/2006/main">
          <a:off x="5401818" y="4365991"/>
          <a:ext cx="1034678" cy="22272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lv-LV" dirty="0">
              <a:latin typeface="Verdana" panose="020B0604030504040204" pitchFamily="34" charset="0"/>
              <a:ea typeface="Verdana" panose="020B0604030504040204" pitchFamily="34" charset="0"/>
            </a:rPr>
            <a:t>P</a:t>
          </a:r>
          <a:r>
            <a:rPr lang="lv-LV" sz="1100" dirty="0" smtClean="0">
              <a:latin typeface="Verdana" panose="020B0604030504040204" pitchFamily="34" charset="0"/>
              <a:ea typeface="Verdana" panose="020B0604030504040204" pitchFamily="34" charset="0"/>
            </a:rPr>
            <a:t>rognozes</a:t>
          </a:r>
          <a:endParaRPr lang="lv-LV" sz="1100" dirty="0">
            <a:latin typeface="Verdana" panose="020B0604030504040204" pitchFamily="34" charset="0"/>
            <a:ea typeface="Verdana" panose="020B060403050404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0.24511</cdr:x>
      <cdr:y>0.02435</cdr:y>
    </cdr:from>
    <cdr:to>
      <cdr:x>0.4743</cdr:x>
      <cdr:y>0.09394</cdr:y>
    </cdr:to>
    <cdr:sp macro="" textlink="">
      <cdr:nvSpPr>
        <cdr:cNvPr id="2" name="TextBox 2"/>
        <cdr:cNvSpPr txBox="1"/>
      </cdr:nvSpPr>
      <cdr:spPr>
        <a:xfrm xmlns:a="http://schemas.openxmlformats.org/drawingml/2006/main">
          <a:off x="971911" y="120767"/>
          <a:ext cx="908805" cy="345058"/>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eaLnBrk="1" hangingPunct="1">
            <a:defRPr/>
          </a:pPr>
          <a:r>
            <a:rPr lang="el-GR" sz="1200" b="1" dirty="0">
              <a:cs typeface="Times New Roman" panose="02020603050405020304" pitchFamily="18" charset="0"/>
            </a:rPr>
            <a:t>Σ</a:t>
          </a:r>
          <a:r>
            <a:rPr lang="lv-LV" sz="1200" b="1" dirty="0">
              <a:cs typeface="Times New Roman" panose="02020603050405020304" pitchFamily="18" charset="0"/>
            </a:rPr>
            <a:t> </a:t>
          </a:r>
          <a:r>
            <a:rPr lang="lv-LV" sz="1200" b="1" dirty="0" smtClean="0">
              <a:cs typeface="Times New Roman" panose="02020603050405020304" pitchFamily="18" charset="0"/>
            </a:rPr>
            <a:t>9 391,5</a:t>
          </a:r>
          <a:endParaRPr lang="lv-LV" sz="1200" b="1" dirty="0"/>
        </a:p>
      </cdr:txBody>
    </cdr:sp>
  </cdr:relSizeAnchor>
  <cdr:relSizeAnchor xmlns:cdr="http://schemas.openxmlformats.org/drawingml/2006/chartDrawing">
    <cdr:from>
      <cdr:x>0.62787</cdr:x>
      <cdr:y>0</cdr:y>
    </cdr:from>
    <cdr:to>
      <cdr:x>0.95994</cdr:x>
      <cdr:y>0.0749</cdr:y>
    </cdr:to>
    <cdr:sp macro="" textlink="">
      <cdr:nvSpPr>
        <cdr:cNvPr id="3" name="TextBox 2"/>
        <cdr:cNvSpPr txBox="1"/>
      </cdr:nvSpPr>
      <cdr:spPr>
        <a:xfrm xmlns:a="http://schemas.openxmlformats.org/drawingml/2006/main">
          <a:off x="2146986" y="0"/>
          <a:ext cx="1135518" cy="293302"/>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eaLnBrk="1" hangingPunct="1">
            <a:defRPr/>
          </a:pPr>
          <a:r>
            <a:rPr lang="el-GR" sz="1200" b="1" dirty="0">
              <a:cs typeface="Times New Roman" panose="02020603050405020304" pitchFamily="18" charset="0"/>
            </a:rPr>
            <a:t>Σ</a:t>
          </a:r>
          <a:r>
            <a:rPr lang="lv-LV" sz="1200" b="1" dirty="0">
              <a:cs typeface="Times New Roman" panose="02020603050405020304" pitchFamily="18" charset="0"/>
            </a:rPr>
            <a:t> </a:t>
          </a:r>
          <a:r>
            <a:rPr lang="lv-LV" sz="1200" b="1" dirty="0" smtClean="0">
              <a:cs typeface="Times New Roman" panose="02020603050405020304" pitchFamily="18" charset="0"/>
            </a:rPr>
            <a:t>10 001,6</a:t>
          </a:r>
          <a:endParaRPr lang="lv-LV" sz="1200" b="1" dirty="0"/>
        </a:p>
      </cdr:txBody>
    </cdr:sp>
  </cdr:relSizeAnchor>
  <cdr:relSizeAnchor xmlns:cdr="http://schemas.openxmlformats.org/drawingml/2006/chartDrawing">
    <cdr:from>
      <cdr:x>0.45907</cdr:x>
      <cdr:y>0.64515</cdr:y>
    </cdr:from>
    <cdr:to>
      <cdr:x>0.71617</cdr:x>
      <cdr:y>0.74287</cdr:y>
    </cdr:to>
    <cdr:cxnSp macro="">
      <cdr:nvCxnSpPr>
        <cdr:cNvPr id="4" name="Straight Arrow Connector 3"/>
        <cdr:cNvCxnSpPr/>
      </cdr:nvCxnSpPr>
      <cdr:spPr>
        <a:xfrm xmlns:a="http://schemas.openxmlformats.org/drawingml/2006/main" flipV="1">
          <a:off x="1820329" y="3297468"/>
          <a:ext cx="1019473" cy="499462"/>
        </a:xfrm>
        <a:prstGeom xmlns:a="http://schemas.openxmlformats.org/drawingml/2006/main" prst="straightConnector1">
          <a:avLst/>
        </a:prstGeom>
        <a:ln xmlns:a="http://schemas.openxmlformats.org/drawingml/2006/main" w="19050">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0.45907</cdr:x>
      <cdr:y>0.48612</cdr:y>
    </cdr:from>
    <cdr:to>
      <cdr:x>0.71831</cdr:x>
      <cdr:y>0.5887</cdr:y>
    </cdr:to>
    <cdr:cxnSp macro="">
      <cdr:nvCxnSpPr>
        <cdr:cNvPr id="7" name="Straight Arrow Connector 6"/>
        <cdr:cNvCxnSpPr/>
      </cdr:nvCxnSpPr>
      <cdr:spPr>
        <a:xfrm xmlns:a="http://schemas.openxmlformats.org/drawingml/2006/main" flipV="1">
          <a:off x="1820329" y="2484652"/>
          <a:ext cx="1027958" cy="524302"/>
        </a:xfrm>
        <a:prstGeom xmlns:a="http://schemas.openxmlformats.org/drawingml/2006/main" prst="straightConnector1">
          <a:avLst/>
        </a:prstGeom>
        <a:ln xmlns:a="http://schemas.openxmlformats.org/drawingml/2006/main" w="19050">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0.45907</cdr:x>
      <cdr:y>0.25471</cdr:y>
    </cdr:from>
    <cdr:to>
      <cdr:x>0.71831</cdr:x>
      <cdr:y>0.36561</cdr:y>
    </cdr:to>
    <cdr:cxnSp macro="">
      <cdr:nvCxnSpPr>
        <cdr:cNvPr id="8" name="Straight Arrow Connector 7"/>
        <cdr:cNvCxnSpPr/>
      </cdr:nvCxnSpPr>
      <cdr:spPr>
        <a:xfrm xmlns:a="http://schemas.openxmlformats.org/drawingml/2006/main" flipV="1">
          <a:off x="1820329" y="1301847"/>
          <a:ext cx="1027958" cy="566827"/>
        </a:xfrm>
        <a:prstGeom xmlns:a="http://schemas.openxmlformats.org/drawingml/2006/main" prst="straightConnector1">
          <a:avLst/>
        </a:prstGeom>
        <a:ln xmlns:a="http://schemas.openxmlformats.org/drawingml/2006/main" w="19050">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0.47607</cdr:x>
      <cdr:y>0.21941</cdr:y>
    </cdr:from>
    <cdr:to>
      <cdr:x>0.65942</cdr:x>
      <cdr:y>0.26801</cdr:y>
    </cdr:to>
    <cdr:sp macro="" textlink="">
      <cdr:nvSpPr>
        <cdr:cNvPr id="12" name="TextBox 5"/>
        <cdr:cNvSpPr txBox="1"/>
      </cdr:nvSpPr>
      <cdr:spPr>
        <a:xfrm xmlns:a="http://schemas.openxmlformats.org/drawingml/2006/main">
          <a:off x="1887748" y="1121434"/>
          <a:ext cx="727033" cy="248402"/>
        </a:xfrm>
        <a:prstGeom xmlns:a="http://schemas.openxmlformats.org/drawingml/2006/main" prst="rect">
          <a:avLst/>
        </a:prstGeom>
        <a:solidFill xmlns:a="http://schemas.openxmlformats.org/drawingml/2006/main">
          <a:schemeClr val="bg1">
            <a:lumMod val="85000"/>
          </a:schemeClr>
        </a:solidFill>
        <a:ln xmlns:a="http://schemas.openxmlformats.org/drawingml/2006/main">
          <a:noFill/>
        </a:ln>
        <a:effectLst xmlns:a="http://schemas.openxmlformats.org/drawingml/2006/main">
          <a:outerShdw blurRad="50800" dist="38100" dir="2700000" algn="tl" rotWithShape="0">
            <a:prstClr val="black">
              <a:alpha val="40000"/>
            </a:prstClr>
          </a:outerShdw>
        </a:effectLst>
      </cdr:spPr>
      <cdr:style>
        <a:lnRef xmlns:a="http://schemas.openxmlformats.org/drawingml/2006/main" idx="2">
          <a:schemeClr val="accent5"/>
        </a:lnRef>
        <a:fillRef xmlns:a="http://schemas.openxmlformats.org/drawingml/2006/main" idx="1">
          <a:schemeClr val="lt1"/>
        </a:fillRef>
        <a:effectRef xmlns:a="http://schemas.openxmlformats.org/drawingml/2006/main" idx="0">
          <a:schemeClr val="accent5"/>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lv-LV" sz="1200" b="1" dirty="0" smtClean="0">
              <a:solidFill>
                <a:srgbClr val="0070C0"/>
              </a:solidFill>
            </a:rPr>
            <a:t>+324,1</a:t>
          </a:r>
          <a:endParaRPr lang="lv-LV" sz="1200" b="1" dirty="0">
            <a:solidFill>
              <a:srgbClr val="0070C0"/>
            </a:solidFill>
          </a:endParaRPr>
        </a:p>
      </cdr:txBody>
    </cdr:sp>
  </cdr:relSizeAnchor>
  <cdr:relSizeAnchor xmlns:cdr="http://schemas.openxmlformats.org/drawingml/2006/chartDrawing">
    <cdr:from>
      <cdr:x>0.48006</cdr:x>
      <cdr:y>0.43882</cdr:y>
    </cdr:from>
    <cdr:to>
      <cdr:x>0.6735</cdr:x>
      <cdr:y>0.48706</cdr:y>
    </cdr:to>
    <cdr:sp macro="" textlink="">
      <cdr:nvSpPr>
        <cdr:cNvPr id="13" name="TextBox 5"/>
        <cdr:cNvSpPr txBox="1"/>
      </cdr:nvSpPr>
      <cdr:spPr>
        <a:xfrm xmlns:a="http://schemas.openxmlformats.org/drawingml/2006/main">
          <a:off x="1903571" y="2242868"/>
          <a:ext cx="767043" cy="246571"/>
        </a:xfrm>
        <a:prstGeom xmlns:a="http://schemas.openxmlformats.org/drawingml/2006/main" prst="rect">
          <a:avLst/>
        </a:prstGeom>
        <a:solidFill xmlns:a="http://schemas.openxmlformats.org/drawingml/2006/main">
          <a:schemeClr val="bg1">
            <a:lumMod val="85000"/>
          </a:schemeClr>
        </a:solidFill>
        <a:ln xmlns:a="http://schemas.openxmlformats.org/drawingml/2006/main">
          <a:noFill/>
        </a:ln>
        <a:effectLst xmlns:a="http://schemas.openxmlformats.org/drawingml/2006/main">
          <a:outerShdw blurRad="50800" dist="38100" dir="2700000" algn="tl" rotWithShape="0">
            <a:prstClr val="black">
              <a:alpha val="40000"/>
            </a:prstClr>
          </a:outerShdw>
        </a:effectLst>
      </cdr:spPr>
      <cdr:style>
        <a:lnRef xmlns:a="http://schemas.openxmlformats.org/drawingml/2006/main" idx="2">
          <a:schemeClr val="accent5"/>
        </a:lnRef>
        <a:fillRef xmlns:a="http://schemas.openxmlformats.org/drawingml/2006/main" idx="1">
          <a:schemeClr val="lt1"/>
        </a:fillRef>
        <a:effectRef xmlns:a="http://schemas.openxmlformats.org/drawingml/2006/main" idx="0">
          <a:schemeClr val="accent5"/>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lv-LV" sz="1200" b="1" dirty="0" smtClean="0">
              <a:solidFill>
                <a:srgbClr val="0070C0"/>
              </a:solidFill>
            </a:rPr>
            <a:t>+74,8</a:t>
          </a:r>
          <a:endParaRPr lang="lv-LV" sz="1200" b="1" dirty="0">
            <a:solidFill>
              <a:srgbClr val="0070C0"/>
            </a:solidFill>
          </a:endParaRPr>
        </a:p>
      </cdr:txBody>
    </cdr:sp>
  </cdr:relSizeAnchor>
  <cdr:relSizeAnchor xmlns:cdr="http://schemas.openxmlformats.org/drawingml/2006/chartDrawing">
    <cdr:from>
      <cdr:x>0.48043</cdr:x>
      <cdr:y>0.60759</cdr:y>
    </cdr:from>
    <cdr:to>
      <cdr:x>0.66711</cdr:x>
      <cdr:y>0.65847</cdr:y>
    </cdr:to>
    <cdr:sp macro="" textlink="">
      <cdr:nvSpPr>
        <cdr:cNvPr id="14" name="TextBox 5"/>
        <cdr:cNvSpPr txBox="1"/>
      </cdr:nvSpPr>
      <cdr:spPr>
        <a:xfrm xmlns:a="http://schemas.openxmlformats.org/drawingml/2006/main">
          <a:off x="1905021" y="3105509"/>
          <a:ext cx="740238" cy="260044"/>
        </a:xfrm>
        <a:prstGeom xmlns:a="http://schemas.openxmlformats.org/drawingml/2006/main" prst="rect">
          <a:avLst/>
        </a:prstGeom>
        <a:solidFill xmlns:a="http://schemas.openxmlformats.org/drawingml/2006/main">
          <a:schemeClr val="bg1">
            <a:lumMod val="85000"/>
          </a:schemeClr>
        </a:solidFill>
        <a:ln xmlns:a="http://schemas.openxmlformats.org/drawingml/2006/main">
          <a:noFill/>
        </a:ln>
        <a:effectLst xmlns:a="http://schemas.openxmlformats.org/drawingml/2006/main">
          <a:outerShdw blurRad="50800" dist="38100" dir="2700000" algn="tl" rotWithShape="0">
            <a:prstClr val="black">
              <a:alpha val="40000"/>
            </a:prstClr>
          </a:outerShdw>
        </a:effectLst>
      </cdr:spPr>
      <cdr:style>
        <a:lnRef xmlns:a="http://schemas.openxmlformats.org/drawingml/2006/main" idx="2">
          <a:schemeClr val="accent5"/>
        </a:lnRef>
        <a:fillRef xmlns:a="http://schemas.openxmlformats.org/drawingml/2006/main" idx="1">
          <a:schemeClr val="lt1"/>
        </a:fillRef>
        <a:effectRef xmlns:a="http://schemas.openxmlformats.org/drawingml/2006/main" idx="0">
          <a:schemeClr val="accent5"/>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lv-LV" sz="1200" b="1" dirty="0" smtClean="0">
              <a:solidFill>
                <a:srgbClr val="0070C0"/>
              </a:solidFill>
            </a:rPr>
            <a:t>+211,2</a:t>
          </a:r>
          <a:endParaRPr lang="lv-LV" sz="1200" b="1" dirty="0">
            <a:solidFill>
              <a:srgbClr val="0070C0"/>
            </a:solidFill>
          </a:endParaRPr>
        </a:p>
      </cdr:txBody>
    </cdr:sp>
  </cdr:relSizeAnchor>
  <cdr:relSizeAnchor xmlns:cdr="http://schemas.openxmlformats.org/drawingml/2006/chartDrawing">
    <cdr:from>
      <cdr:x>0.48006</cdr:x>
      <cdr:y>0.04937</cdr:y>
    </cdr:from>
    <cdr:to>
      <cdr:x>0.68427</cdr:x>
      <cdr:y>0.095</cdr:y>
    </cdr:to>
    <cdr:sp macro="" textlink="">
      <cdr:nvSpPr>
        <cdr:cNvPr id="10" name="TextBox 5"/>
        <cdr:cNvSpPr txBox="1"/>
      </cdr:nvSpPr>
      <cdr:spPr>
        <a:xfrm xmlns:a="http://schemas.openxmlformats.org/drawingml/2006/main">
          <a:off x="1903575" y="252343"/>
          <a:ext cx="809749" cy="233222"/>
        </a:xfrm>
        <a:prstGeom xmlns:a="http://schemas.openxmlformats.org/drawingml/2006/main" prst="rect">
          <a:avLst/>
        </a:prstGeom>
        <a:solidFill xmlns:a="http://schemas.openxmlformats.org/drawingml/2006/main">
          <a:schemeClr val="bg1">
            <a:lumMod val="85000"/>
          </a:schemeClr>
        </a:solidFill>
        <a:ln xmlns:a="http://schemas.openxmlformats.org/drawingml/2006/main">
          <a:noFill/>
        </a:ln>
        <a:effectLst xmlns:a="http://schemas.openxmlformats.org/drawingml/2006/main">
          <a:outerShdw blurRad="50800" dist="38100" dir="2700000" algn="tl" rotWithShape="0">
            <a:prstClr val="black">
              <a:alpha val="40000"/>
            </a:prstClr>
          </a:outerShdw>
        </a:effectLst>
      </cdr:spPr>
      <cdr:style>
        <a:lnRef xmlns:a="http://schemas.openxmlformats.org/drawingml/2006/main" idx="2">
          <a:schemeClr val="accent5"/>
        </a:lnRef>
        <a:fillRef xmlns:a="http://schemas.openxmlformats.org/drawingml/2006/main" idx="1">
          <a:schemeClr val="lt1"/>
        </a:fillRef>
        <a:effectRef xmlns:a="http://schemas.openxmlformats.org/drawingml/2006/main" idx="0">
          <a:schemeClr val="accent5"/>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l-GR" sz="1200" b="1" dirty="0" smtClean="0">
              <a:solidFill>
                <a:srgbClr val="0070C0"/>
              </a:solidFill>
              <a:cs typeface="Times New Roman" panose="02020603050405020304" pitchFamily="18" charset="0"/>
            </a:rPr>
            <a:t>Σ</a:t>
          </a:r>
          <a:r>
            <a:rPr lang="lv-LV" sz="1200" b="1" dirty="0" smtClean="0">
              <a:solidFill>
                <a:srgbClr val="0070C0"/>
              </a:solidFill>
              <a:cs typeface="Times New Roman" panose="02020603050405020304" pitchFamily="18" charset="0"/>
            </a:rPr>
            <a:t> </a:t>
          </a:r>
          <a:r>
            <a:rPr lang="lv-LV" sz="1200" b="1" dirty="0" smtClean="0">
              <a:solidFill>
                <a:srgbClr val="0070C0"/>
              </a:solidFill>
            </a:rPr>
            <a:t>+610,1</a:t>
          </a:r>
          <a:endParaRPr lang="lv-LV" sz="1200" b="1" dirty="0">
            <a:solidFill>
              <a:srgbClr val="0070C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97BD74-A450-4E78-AB89-2B0057A9FE52}" type="datetimeFigureOut">
              <a:rPr lang="en-US" smtClean="0"/>
              <a:t>11/15/2019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304DBF-DDCF-48E0-9830-1FBC988805E5}" type="slidenum">
              <a:rPr lang="en-US" smtClean="0"/>
              <a:t>‹#›</a:t>
            </a:fld>
            <a:endParaRPr lang="en-US"/>
          </a:p>
        </p:txBody>
      </p:sp>
    </p:spTree>
    <p:extLst>
      <p:ext uri="{BB962C8B-B14F-4D97-AF65-F5344CB8AC3E}">
        <p14:creationId xmlns:p14="http://schemas.microsoft.com/office/powerpoint/2010/main" val="2170710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r>
              <a:rPr lang="lv-LV"/>
              <a:t>Pamatnostādnēs tika minētā mērķa sasniegšanas uzstādījumu motivācija, proti, ka nepieciešams </a:t>
            </a:r>
            <a:r>
              <a:rPr lang="lv-LV" b="1"/>
              <a:t>būtiski</a:t>
            </a:r>
            <a:r>
              <a:rPr lang="lv-LV"/>
              <a:t> paaugstināt ar iedzīvotāju ienākuma nodokli neapliekamo diferencēto minimumu (atsakoties no neapliekamā minimuma atmaksas nākamajā gadā, to piemērojot pilnā apmērā tekošajā gadā).</a:t>
            </a:r>
          </a:p>
          <a:p>
            <a:pPr lvl="0"/>
            <a:endParaRPr lang="en-US"/>
          </a:p>
        </p:txBody>
      </p:sp>
      <p:sp>
        <p:nvSpPr>
          <p:cNvPr id="4" name="Slide Number Placeholder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algn="r">
              <a:defRPr sz="1800" b="0" i="0" u="none" strike="noStrike" kern="0" cap="none" spc="0" baseline="0">
                <a:solidFill>
                  <a:srgbClr val="000000"/>
                </a:solidFill>
                <a:uFillTx/>
              </a:defRPr>
            </a:pPr>
            <a:fld id="{A9110888-1B38-49D4-A93F-E77E58BAB640}" type="slidenum">
              <a:rPr lang="lv-LV" sz="1200" smtClean="0">
                <a:solidFill>
                  <a:srgbClr val="000000"/>
                </a:solidFill>
              </a:rPr>
              <a:pPr algn="r">
                <a:defRPr sz="1800" b="0" i="0" u="none" strike="noStrike" kern="0" cap="none" spc="0" baseline="0">
                  <a:solidFill>
                    <a:srgbClr val="000000"/>
                  </a:solidFill>
                  <a:uFillTx/>
                </a:defRPr>
              </a:pPr>
              <a:t>9</a:t>
            </a:fld>
            <a:endParaRPr lang="lv-LV" sz="1200" smtClean="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 xmlns:a16="http://schemas.microsoft.com/office/drawing/2014/main" id="{D3806961-81F9-430E-820A-1B0198E527CF}"/>
              </a:ext>
            </a:extLst>
          </p:cNvPr>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 xmlns:a16="http://schemas.microsoft.com/office/drawing/2014/main" id="{DC09AA35-51C3-4075-81FF-46A2B85FF2F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22532" name="Slide Number Placeholder 3">
            <a:extLst>
              <a:ext uri="{FF2B5EF4-FFF2-40B4-BE49-F238E27FC236}">
                <a16:creationId xmlns="" xmlns:a16="http://schemas.microsoft.com/office/drawing/2014/main" id="{C992A760-A445-4DF3-9A05-B1E93F10106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25DB87-286F-4E45-BEF1-4E7BA03E49DA}" type="slidenum">
              <a:rPr lang="lv-LV" altLang="lv-LV" smtClean="0"/>
              <a:pPr/>
              <a:t>61</a:t>
            </a:fld>
            <a:endParaRPr lang="lv-LV" altLang="lv-LV"/>
          </a:p>
        </p:txBody>
      </p:sp>
      <p:sp>
        <p:nvSpPr>
          <p:cNvPr id="3" name="Footer Placeholder 2">
            <a:extLst>
              <a:ext uri="{FF2B5EF4-FFF2-40B4-BE49-F238E27FC236}">
                <a16:creationId xmlns="" xmlns:a16="http://schemas.microsoft.com/office/drawing/2014/main" id="{7521FA42-942E-4930-9D66-FB11AC2A85CD}"/>
              </a:ext>
            </a:extLst>
          </p:cNvPr>
          <p:cNvSpPr>
            <a:spLocks noGrp="1"/>
          </p:cNvSpPr>
          <p:nvPr>
            <p:ph type="ftr" sz="quarter" idx="4"/>
          </p:nvPr>
        </p:nvSpPr>
        <p:spPr/>
        <p:txBody>
          <a:bodyPr/>
          <a:lstStyle/>
          <a:p>
            <a:endParaRPr lang="lv-LV"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4325" y="1058863"/>
            <a:ext cx="3814763" cy="2860675"/>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lv-LV" dirty="0"/>
          </a:p>
        </p:txBody>
      </p:sp>
      <p:sp>
        <p:nvSpPr>
          <p:cNvPr id="4" name="Slide Number Placeholder 3"/>
          <p:cNvSpPr>
            <a:spLocks noGrp="1"/>
          </p:cNvSpPr>
          <p:nvPr>
            <p:ph type="sldNum" sz="quarter" idx="5"/>
          </p:nvPr>
        </p:nvSpPr>
        <p:spPr/>
        <p:txBody>
          <a:bodyPr/>
          <a:lstStyle/>
          <a:p>
            <a:fld id="{2E9F0613-56BA-47D0-80C7-28E1DBD8D632}" type="slidenum">
              <a:rPr lang="lv-LV" smtClean="0"/>
              <a:t>62</a:t>
            </a:fld>
            <a:endParaRPr lang="lv-LV"/>
          </a:p>
        </p:txBody>
      </p:sp>
      <p:sp>
        <p:nvSpPr>
          <p:cNvPr id="6" name="Footer Placeholder 5">
            <a:extLst>
              <a:ext uri="{FF2B5EF4-FFF2-40B4-BE49-F238E27FC236}">
                <a16:creationId xmlns="" xmlns:a16="http://schemas.microsoft.com/office/drawing/2014/main" id="{775E7F43-EE26-42CE-8175-B3E125AD00DE}"/>
              </a:ext>
            </a:extLst>
          </p:cNvPr>
          <p:cNvSpPr>
            <a:spLocks noGrp="1"/>
          </p:cNvSpPr>
          <p:nvPr>
            <p:ph type="ftr" sz="quarter" idx="4"/>
          </p:nvPr>
        </p:nvSpPr>
        <p:spPr/>
        <p:txBody>
          <a:bodyPr/>
          <a:lstStyle/>
          <a:p>
            <a:endParaRPr lang="lv-LV" dirty="0"/>
          </a:p>
        </p:txBody>
      </p:sp>
    </p:spTree>
    <p:extLst>
      <p:ext uri="{BB962C8B-B14F-4D97-AF65-F5344CB8AC3E}">
        <p14:creationId xmlns:p14="http://schemas.microsoft.com/office/powerpoint/2010/main" val="4276171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r>
              <a:rPr lang="lv-LV" b="1"/>
              <a:t>Pirmkārt</a:t>
            </a:r>
            <a:r>
              <a:rPr lang="lv-LV"/>
              <a:t>, šāda pieeja neatbilst neapliekamā minimuma idejiskajai būtībai, proti, ka tie ir naudas līdzekļi, kas piemērojami, lai nodrošinātu cilvēka minimālās eksistences vajadzības ik mēnesi atbilstoši vispārpieņemtajai praksei Latvijā. Valsts atbalsts neapliekamā minimuma veidā pēc gada, nevis atbilstoši vispārpieņemtajai tradīcijai nav samērīgi un taisnīgi.</a:t>
            </a:r>
          </a:p>
          <a:p>
            <a:pPr lvl="0"/>
            <a:r>
              <a:rPr lang="lv-LV" b="1"/>
              <a:t>Otrkārt</a:t>
            </a:r>
            <a:r>
              <a:rPr lang="lv-LV"/>
              <a:t>, sistēmu, kad valsts sniedz nodokļu atbalstu neapliekamā minimuma veidā, atgriežot IIN pārmaksu tikai nākamā taksācija gada vidū, ir pamats atzīt par netaisnīgu, jo IIN maksātāji pēc būtības tādā veidā kreditē valsti, kura savukārt attiecīgo naudas aizturējumu neatlīdzina. Šāda situācija ir uzskatāma par nodokļu neitralitātes principa pārkāpumu, plašākā nozīmē taisnīguma principam. </a:t>
            </a:r>
          </a:p>
          <a:p>
            <a:pPr lvl="0"/>
            <a:r>
              <a:rPr lang="lv-LV" b="1"/>
              <a:t>Treškārt</a:t>
            </a:r>
            <a:r>
              <a:rPr lang="lv-LV"/>
              <a:t>, tā kā šīs sistēmas ietvaros IIN maksātājs diferencēto neapliekamo minimumu varēja piemērot tikai pēc gada, un attiecīgi IIN pārmaksu atgūt gandrīz pēc pusotra gada, var atzīt, ka valsts atbalsts nevienlīdzības mazināšanai tiek sniegts ar nobīdi laikā, tas nav tūlītējs. Pa šo laiku naudas vērtība attiecībā pret patēriņa cenām samazinās, kas līdz ar to mazina arī IIN maksātāja kopējo ieguvumu, attiecīgi mazinās arī valsts atbalsts.</a:t>
            </a:r>
          </a:p>
          <a:p>
            <a:pPr lvl="0"/>
            <a:endParaRPr lang="lv-LV"/>
          </a:p>
          <a:p>
            <a:pPr lvl="0"/>
            <a:endParaRPr lang="ru-RU"/>
          </a:p>
          <a:p>
            <a:pPr lvl="0"/>
            <a:endParaRPr lang="en-US"/>
          </a:p>
        </p:txBody>
      </p:sp>
      <p:sp>
        <p:nvSpPr>
          <p:cNvPr id="4" name="Slide Number Placeholder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algn="r">
              <a:defRPr sz="1800" b="0" i="0" u="none" strike="noStrike" kern="0" cap="none" spc="0" baseline="0">
                <a:solidFill>
                  <a:srgbClr val="000000"/>
                </a:solidFill>
                <a:uFillTx/>
              </a:defRPr>
            </a:pPr>
            <a:fld id="{29347449-E8C5-446F-BEFE-C238B0AB3ADB}" type="slidenum">
              <a:rPr lang="lv-LV" sz="1200" smtClean="0">
                <a:solidFill>
                  <a:srgbClr val="000000"/>
                </a:solidFill>
              </a:rPr>
              <a:pPr algn="r">
                <a:defRPr sz="1800" b="0" i="0" u="none" strike="noStrike" kern="0" cap="none" spc="0" baseline="0">
                  <a:solidFill>
                    <a:srgbClr val="000000"/>
                  </a:solidFill>
                  <a:uFillTx/>
                </a:defRPr>
              </a:pPr>
              <a:t>14</a:t>
            </a:fld>
            <a:endParaRPr lang="lv-LV" sz="1200"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r>
              <a:rPr lang="lv-LV"/>
              <a:t>Pēc reformas  tieši personas ar zemākiem ienākumiem, tas ir tās personas, kurām tiesības uz diferencēto neapliekamo minimumu  var rasties nodokļa parāda risk</a:t>
            </a:r>
          </a:p>
          <a:p>
            <a:pPr lvl="0"/>
            <a:r>
              <a:rPr lang="lv-LV"/>
              <a:t>Tā kā sistēma, salīdzinot ar iepriekšējo, kļuva sarežģītāka, tā radīja lielāku administratīvo slogu IIN maksātājiem, proti, attiecībā uz vēl vienu IIN atvieglojuma elementa pilnvērtīgu izmantošanu – būs jāiesniedz gada ienākumu deklarācija. Līdz ar to lielākais risks IIN maksātājam bija nesaņemt IIN pārmaksu savas pasivitātes, nezināšanas un citu iemeslu dēļ, toties pēc 2018.gada var veidoties nodokļa parāds ar visām izrietošām sekām.</a:t>
            </a:r>
          </a:p>
          <a:p>
            <a:pPr lvl="0"/>
            <a:endParaRPr lang="lv-LV"/>
          </a:p>
          <a:p>
            <a:pPr lvl="0"/>
            <a:r>
              <a:rPr lang="lv-LV"/>
              <a:t>sistēma joprojām saglabā IIN pārmaksas, kuras rada negatīvās sekas IIN maksātājam.</a:t>
            </a:r>
          </a:p>
          <a:p>
            <a:pPr lvl="0"/>
            <a:r>
              <a:rPr lang="lv-LV"/>
              <a:t>sistēma rada papildus slogu IIN maksātājam, veidojot IIN parādsaistības pret valsti, kas savukārt paredz virkni procedūru saistītu ar IIN nomaksu.</a:t>
            </a:r>
          </a:p>
          <a:p>
            <a:pPr lvl="0"/>
            <a:r>
              <a:rPr lang="lv-LV"/>
              <a:t>tā kļuvusi sarežģītāka, par ko liecina, piemēram, VID prognozētā mēneša neapliekamā minimuma aprēķināšanas un koriģēšanas kārtība.</a:t>
            </a:r>
          </a:p>
          <a:p>
            <a:pPr lvl="0"/>
            <a:endParaRPr lang="lv-LV"/>
          </a:p>
        </p:txBody>
      </p:sp>
      <p:sp>
        <p:nvSpPr>
          <p:cNvPr id="4" name="Slide Number Placeholder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algn="r">
              <a:defRPr sz="1800" b="0" i="0" u="none" strike="noStrike" kern="0" cap="none" spc="0" baseline="0">
                <a:solidFill>
                  <a:srgbClr val="000000"/>
                </a:solidFill>
                <a:uFillTx/>
              </a:defRPr>
            </a:pPr>
            <a:fld id="{6721C393-0D93-484D-9588-0BB95ADED805}" type="slidenum">
              <a:rPr lang="lv-LV" sz="1200" smtClean="0">
                <a:solidFill>
                  <a:srgbClr val="000000"/>
                </a:solidFill>
              </a:rPr>
              <a:pPr algn="r">
                <a:defRPr sz="1800" b="0" i="0" u="none" strike="noStrike" kern="0" cap="none" spc="0" baseline="0">
                  <a:solidFill>
                    <a:srgbClr val="000000"/>
                  </a:solidFill>
                  <a:uFillTx/>
                </a:defRPr>
              </a:pPr>
              <a:t>29</a:t>
            </a:fld>
            <a:endParaRPr lang="lv-LV" sz="1200"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A4CF745E-3709-460D-97A9-FFA5D243A995}" type="slidenum">
              <a:rPr lang="lv-LV" smtClean="0"/>
              <a:t>50</a:t>
            </a:fld>
            <a:endParaRPr lang="lv-LV"/>
          </a:p>
        </p:txBody>
      </p:sp>
    </p:spTree>
    <p:extLst>
      <p:ext uri="{BB962C8B-B14F-4D97-AF65-F5344CB8AC3E}">
        <p14:creationId xmlns:p14="http://schemas.microsoft.com/office/powerpoint/2010/main" val="698415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1143000" y="685800"/>
            <a:ext cx="4572000" cy="3429000"/>
          </a:xfrm>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pPr>
              <a:defRPr/>
            </a:pPr>
            <a:fld id="{A4CF745E-3709-460D-97A9-FFA5D243A995}" type="slidenum">
              <a:rPr lang="lv-LV" smtClean="0">
                <a:solidFill>
                  <a:prstClr val="black"/>
                </a:solidFill>
              </a:rPr>
              <a:pPr>
                <a:defRPr/>
              </a:pPr>
              <a:t>52</a:t>
            </a:fld>
            <a:endParaRPr lang="lv-LV">
              <a:solidFill>
                <a:prstClr val="black"/>
              </a:solidFill>
            </a:endParaRPr>
          </a:p>
        </p:txBody>
      </p:sp>
    </p:spTree>
    <p:extLst>
      <p:ext uri="{BB962C8B-B14F-4D97-AF65-F5344CB8AC3E}">
        <p14:creationId xmlns:p14="http://schemas.microsoft.com/office/powerpoint/2010/main" val="765702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1143000" y="685800"/>
            <a:ext cx="4572000" cy="3429000"/>
          </a:xfrm>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pPr>
              <a:defRPr/>
            </a:pPr>
            <a:fld id="{A4CF745E-3709-460D-97A9-FFA5D243A995}" type="slidenum">
              <a:rPr lang="lv-LV" smtClean="0">
                <a:solidFill>
                  <a:prstClr val="black"/>
                </a:solidFill>
              </a:rPr>
              <a:pPr>
                <a:defRPr/>
              </a:pPr>
              <a:t>53</a:t>
            </a:fld>
            <a:endParaRPr lang="lv-LV">
              <a:solidFill>
                <a:prstClr val="black"/>
              </a:solidFill>
            </a:endParaRPr>
          </a:p>
        </p:txBody>
      </p:sp>
    </p:spTree>
    <p:extLst>
      <p:ext uri="{BB962C8B-B14F-4D97-AF65-F5344CB8AC3E}">
        <p14:creationId xmlns:p14="http://schemas.microsoft.com/office/powerpoint/2010/main" val="765702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A937CFD4-F5C5-45F2-B511-129661EFB15E}" type="slidenum">
              <a:rPr lang="lv-LV" smtClean="0"/>
              <a:t>56</a:t>
            </a:fld>
            <a:endParaRPr lang="lv-LV"/>
          </a:p>
        </p:txBody>
      </p:sp>
    </p:spTree>
    <p:extLst>
      <p:ext uri="{BB962C8B-B14F-4D97-AF65-F5344CB8AC3E}">
        <p14:creationId xmlns:p14="http://schemas.microsoft.com/office/powerpoint/2010/main" val="3127638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 xmlns:a16="http://schemas.microsoft.com/office/drawing/2014/main" id="{F8803CB7-34A5-4A95-A347-1DAE9D40D7C4}"/>
              </a:ext>
            </a:extLst>
          </p:cNvPr>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 xmlns:a16="http://schemas.microsoft.com/office/drawing/2014/main" id="{73E23E0C-951D-4400-9952-122726273EF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18436" name="Slide Number Placeholder 3">
            <a:extLst>
              <a:ext uri="{FF2B5EF4-FFF2-40B4-BE49-F238E27FC236}">
                <a16:creationId xmlns="" xmlns:a16="http://schemas.microsoft.com/office/drawing/2014/main" id="{2C20B411-18E4-4789-83BD-88E1A294B7D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5A59001-C1CD-4053-B0F8-0709F5D95B76}" type="slidenum">
              <a:rPr lang="lv-LV" altLang="lv-LV" smtClean="0"/>
              <a:pPr/>
              <a:t>59</a:t>
            </a:fld>
            <a:endParaRPr lang="lv-LV" altLang="lv-LV"/>
          </a:p>
        </p:txBody>
      </p:sp>
      <p:sp>
        <p:nvSpPr>
          <p:cNvPr id="3" name="Footer Placeholder 2">
            <a:extLst>
              <a:ext uri="{FF2B5EF4-FFF2-40B4-BE49-F238E27FC236}">
                <a16:creationId xmlns="" xmlns:a16="http://schemas.microsoft.com/office/drawing/2014/main" id="{FF654CCC-9DC6-4AF5-8EB0-1C455CB49D80}"/>
              </a:ext>
            </a:extLst>
          </p:cNvPr>
          <p:cNvSpPr>
            <a:spLocks noGrp="1"/>
          </p:cNvSpPr>
          <p:nvPr>
            <p:ph type="ftr" sz="quarter" idx="4"/>
          </p:nvPr>
        </p:nvSpPr>
        <p:spPr/>
        <p:txBody>
          <a:bodyPr/>
          <a:lstStyle/>
          <a:p>
            <a:endParaRPr lang="lv-LV"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 xmlns:a16="http://schemas.microsoft.com/office/drawing/2014/main" id="{564C6CD1-3A0C-4587-B3DF-B8DD2CFAFF7F}"/>
              </a:ext>
            </a:extLst>
          </p:cNvPr>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 xmlns:a16="http://schemas.microsoft.com/office/drawing/2014/main" id="{B89E8CD8-D73C-429B-A4FA-BF9234C02D2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20484" name="Slide Number Placeholder 3">
            <a:extLst>
              <a:ext uri="{FF2B5EF4-FFF2-40B4-BE49-F238E27FC236}">
                <a16:creationId xmlns="" xmlns:a16="http://schemas.microsoft.com/office/drawing/2014/main" id="{9AFB1CF1-38B6-425B-A5B9-3457D480784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7650125-0388-46EB-9E21-3A5A9314E62B}" type="slidenum">
              <a:rPr lang="lv-LV" altLang="lv-LV" smtClean="0"/>
              <a:pPr/>
              <a:t>60</a:t>
            </a:fld>
            <a:endParaRPr lang="lv-LV" altLang="lv-LV"/>
          </a:p>
        </p:txBody>
      </p:sp>
      <p:sp>
        <p:nvSpPr>
          <p:cNvPr id="3" name="Footer Placeholder 2">
            <a:extLst>
              <a:ext uri="{FF2B5EF4-FFF2-40B4-BE49-F238E27FC236}">
                <a16:creationId xmlns="" xmlns:a16="http://schemas.microsoft.com/office/drawing/2014/main" id="{398CEB94-8061-4A93-AF03-D05B4DEEDBE2}"/>
              </a:ext>
            </a:extLst>
          </p:cNvPr>
          <p:cNvSpPr>
            <a:spLocks noGrp="1"/>
          </p:cNvSpPr>
          <p:nvPr>
            <p:ph type="ftr" sz="quarter" idx="4"/>
          </p:nvPr>
        </p:nvSpPr>
        <p:spPr/>
        <p:txBody>
          <a:bodyPr/>
          <a:lstStyle/>
          <a:p>
            <a:endParaRPr lang="lv-LV"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jpeg"/><Relationship Id="rId4" Type="http://schemas.openxmlformats.org/officeDocument/2006/relationships/image" Target="../media/image9.pn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jpe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4"/>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4"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BF9111E-7A4B-4ADC-9244-E35D435AAADD}" type="datetimeFigureOut">
              <a:rPr lang="en-US" smtClean="0"/>
              <a:t>11/15/2019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A49281F-7F4F-47D4-A341-C57584A2DDD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32"/>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BF9111E-7A4B-4ADC-9244-E35D435AAADD}" type="datetimeFigureOut">
              <a:rPr lang="en-US" smtClean="0"/>
              <a:t>11/15/2019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A49281F-7F4F-47D4-A341-C57584A2DDD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2"/>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BF9111E-7A4B-4ADC-9244-E35D435AAADD}" type="datetimeFigureOut">
              <a:rPr lang="en-US" smtClean="0"/>
              <a:t>11/15/2019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A49281F-7F4F-47D4-A341-C57584A2DDD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5"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590800" y="304805"/>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Edit Master text styles</a:t>
            </a:r>
          </a:p>
        </p:txBody>
      </p:sp>
      <p:sp>
        <p:nvSpPr>
          <p:cNvPr id="10" name="Text Placeholder 19"/>
          <p:cNvSpPr>
            <a:spLocks noGrp="1"/>
          </p:cNvSpPr>
          <p:nvPr>
            <p:ph type="body" sz="quarter" idx="12"/>
          </p:nvPr>
        </p:nvSpPr>
        <p:spPr>
          <a:xfrm>
            <a:off x="4876802" y="6324600"/>
            <a:ext cx="3540807"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Edit Master text styles</a:t>
            </a:r>
          </a:p>
        </p:txBody>
      </p:sp>
      <p:sp>
        <p:nvSpPr>
          <p:cNvPr id="6" name="Slide Number Placeholder 22"/>
          <p:cNvSpPr>
            <a:spLocks noGrp="1"/>
          </p:cNvSpPr>
          <p:nvPr>
            <p:ph type="sldNum" sz="quarter" idx="13"/>
          </p:nvPr>
        </p:nvSpPr>
        <p:spPr>
          <a:xfrm>
            <a:off x="8417609" y="6324600"/>
            <a:ext cx="421593" cy="304800"/>
          </a:xfrm>
        </p:spPr>
        <p:txBody>
          <a:bodyPr/>
          <a:lstStyle>
            <a:lvl1pPr>
              <a:defRPr sz="1000">
                <a:latin typeface="Verdana" panose="020B0604030504040204" pitchFamily="34" charset="0"/>
              </a:defRPr>
            </a:lvl1pPr>
          </a:lstStyle>
          <a:p>
            <a:fld id="{3B50DFDF-96B8-465A-918F-3FF13AAF5E12}" type="slidenum">
              <a:rPr lang="en-US" altLang="lv-LV"/>
              <a:pPr/>
              <a:t>‹#›</a:t>
            </a:fld>
            <a:endParaRPr lang="en-US" altLang="lv-LV"/>
          </a:p>
        </p:txBody>
      </p:sp>
    </p:spTree>
    <p:extLst>
      <p:ext uri="{BB962C8B-B14F-4D97-AF65-F5344CB8AC3E}">
        <p14:creationId xmlns:p14="http://schemas.microsoft.com/office/powerpoint/2010/main" val="2074037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865"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18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752606"/>
            <a:ext cx="6096000" cy="4373573"/>
          </a:xfrm>
        </p:spPr>
        <p:txBody>
          <a:bodyPr>
            <a:normAutofit/>
          </a:bodyPr>
          <a:lstStyle>
            <a:lvl1pPr marL="0" indent="0">
              <a:buNone/>
              <a:defRPr sz="1500">
                <a:latin typeface="Verdana" panose="020B0604030504040204" pitchFamily="34" charset="0"/>
                <a:ea typeface="Verdana" panose="020B0604030504040204" pitchFamily="34" charset="0"/>
                <a:cs typeface="Verdana" panose="020B0604030504040204" pitchFamily="34" charset="0"/>
              </a:defRPr>
            </a:lvl1pPr>
            <a:lvl2pPr>
              <a:defRPr sz="1500">
                <a:latin typeface="Times New Roman" panose="02020603050405020304" pitchFamily="18" charset="0"/>
                <a:cs typeface="Times New Roman" panose="02020603050405020304" pitchFamily="18" charset="0"/>
              </a:defRPr>
            </a:lvl2pPr>
            <a:lvl3pPr>
              <a:defRPr sz="1500">
                <a:latin typeface="Times New Roman" panose="02020603050405020304" pitchFamily="18" charset="0"/>
                <a:cs typeface="Times New Roman" panose="02020603050405020304" pitchFamily="18" charset="0"/>
              </a:defRPr>
            </a:lvl3pPr>
            <a:lvl4pPr>
              <a:defRPr sz="1500">
                <a:latin typeface="Times New Roman" panose="02020603050405020304" pitchFamily="18" charset="0"/>
                <a:cs typeface="Times New Roman" panose="02020603050405020304" pitchFamily="18" charset="0"/>
              </a:defRPr>
            </a:lvl4pPr>
            <a:lvl5pPr>
              <a:defRPr sz="1500">
                <a:latin typeface="Times New Roman" panose="02020603050405020304" pitchFamily="18" charset="0"/>
                <a:cs typeface="Times New Roman" panose="02020603050405020304" pitchFamily="18" charset="0"/>
              </a:defRPr>
            </a:lvl5pPr>
          </a:lstStyle>
          <a:p>
            <a:pPr lvl="0"/>
            <a:r>
              <a:rPr lang="en-US" smtClean="0"/>
              <a:t>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750">
                <a:latin typeface="Verdana" panose="020B0604030504040204" pitchFamily="34" charset="0"/>
              </a:defRPr>
            </a:lvl1pPr>
          </a:lstStyle>
          <a:p>
            <a:fld id="{7CE978C1-70FE-4673-A7D6-D226625B9DC7}" type="slidenum">
              <a:rPr lang="lv-LV" smtClean="0"/>
              <a:t>‹#›</a:t>
            </a:fld>
            <a:endParaRPr lang="lv-LV"/>
          </a:p>
        </p:txBody>
      </p:sp>
    </p:spTree>
    <p:extLst>
      <p:ext uri="{BB962C8B-B14F-4D97-AF65-F5344CB8AC3E}">
        <p14:creationId xmlns:p14="http://schemas.microsoft.com/office/powerpoint/2010/main" val="4262613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pic>
        <p:nvPicPr>
          <p:cNvPr id="6" name="Picture 6">
            <a:extLst>
              <a:ext uri="{FF2B5EF4-FFF2-40B4-BE49-F238E27FC236}">
                <a16:creationId xmlns="" xmlns:a16="http://schemas.microsoft.com/office/drawing/2014/main" id="{B09CA447-BF94-41BA-8B8B-406F5202935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5" y="0"/>
            <a:ext cx="1760537" cy="1958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657606"/>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69" indent="0">
              <a:buNone/>
              <a:defRPr sz="1700">
                <a:solidFill>
                  <a:schemeClr val="tx1">
                    <a:tint val="75000"/>
                  </a:schemeClr>
                </a:solidFill>
              </a:defRPr>
            </a:lvl2pPr>
            <a:lvl3pPr marL="939538" indent="0">
              <a:buNone/>
              <a:defRPr sz="1600">
                <a:solidFill>
                  <a:schemeClr val="tx1">
                    <a:tint val="75000"/>
                  </a:schemeClr>
                </a:solidFill>
              </a:defRPr>
            </a:lvl3pPr>
            <a:lvl4pPr marL="1409309" indent="0">
              <a:buNone/>
              <a:defRPr sz="1400">
                <a:solidFill>
                  <a:schemeClr val="tx1">
                    <a:tint val="75000"/>
                  </a:schemeClr>
                </a:solidFill>
              </a:defRPr>
            </a:lvl4pPr>
            <a:lvl5pPr marL="1879076" indent="0">
              <a:buNone/>
              <a:defRPr sz="1400">
                <a:solidFill>
                  <a:schemeClr val="tx1">
                    <a:tint val="75000"/>
                  </a:schemeClr>
                </a:solidFill>
              </a:defRPr>
            </a:lvl5pPr>
            <a:lvl6pPr marL="2348846" indent="0">
              <a:buNone/>
              <a:defRPr sz="1400">
                <a:solidFill>
                  <a:schemeClr val="tx1">
                    <a:tint val="75000"/>
                  </a:schemeClr>
                </a:solidFill>
              </a:defRPr>
            </a:lvl6pPr>
            <a:lvl7pPr marL="2818616" indent="0">
              <a:buNone/>
              <a:defRPr sz="1400">
                <a:solidFill>
                  <a:schemeClr val="tx1">
                    <a:tint val="75000"/>
                  </a:schemeClr>
                </a:solidFill>
              </a:defRPr>
            </a:lvl7pPr>
            <a:lvl8pPr marL="3288384" indent="0">
              <a:buNone/>
              <a:defRPr sz="1400">
                <a:solidFill>
                  <a:schemeClr val="tx1">
                    <a:tint val="75000"/>
                  </a:schemeClr>
                </a:solidFill>
              </a:defRPr>
            </a:lvl8pPr>
            <a:lvl9pPr marL="375815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 xmlns:a16="http://schemas.microsoft.com/office/drawing/2014/main" id="{1C9511B7-83D4-4FC4-8B74-185A2801960F}"/>
              </a:ext>
            </a:extLst>
          </p:cNvPr>
          <p:cNvSpPr>
            <a:spLocks noGrp="1"/>
          </p:cNvSpPr>
          <p:nvPr>
            <p:ph type="sldNum" sz="quarter" idx="13"/>
          </p:nvPr>
        </p:nvSpPr>
        <p:spPr>
          <a:xfrm>
            <a:off x="8534400" y="6324600"/>
            <a:ext cx="304800" cy="304800"/>
          </a:xfrm>
        </p:spPr>
        <p:txBody>
          <a:bodyPr/>
          <a:lstStyle>
            <a:lvl1pPr>
              <a:defRPr sz="960">
                <a:latin typeface="Verdana" panose="020B0604030504040204" pitchFamily="34" charset="0"/>
              </a:defRPr>
            </a:lvl1pPr>
          </a:lstStyle>
          <a:p>
            <a:pPr>
              <a:defRPr/>
            </a:pPr>
            <a:fld id="{61B9697D-7B79-4655-A97D-982857B3AF29}" type="slidenum">
              <a:rPr lang="en-US" altLang="lv-LV"/>
              <a:pPr>
                <a:defRPr/>
              </a:pPr>
              <a:t>‹#›</a:t>
            </a:fld>
            <a:endParaRPr lang="en-US" altLang="lv-LV"/>
          </a:p>
        </p:txBody>
      </p:sp>
    </p:spTree>
    <p:extLst>
      <p:ext uri="{BB962C8B-B14F-4D97-AF65-F5344CB8AC3E}">
        <p14:creationId xmlns:p14="http://schemas.microsoft.com/office/powerpoint/2010/main" val="780478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6" name="Picture 6">
            <a:extLst>
              <a:ext uri="{FF2B5EF4-FFF2-40B4-BE49-F238E27FC236}">
                <a16:creationId xmlns="" xmlns:a16="http://schemas.microsoft.com/office/drawing/2014/main" id="{C02F12AB-E2B6-416A-8DBA-74942F7AD7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5" y="0"/>
            <a:ext cx="1760537" cy="1958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590800" y="1752606"/>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 xmlns:a16="http://schemas.microsoft.com/office/drawing/2014/main" id="{AA0B12D4-A1E1-4694-974B-ECE8FEF6E18B}"/>
              </a:ext>
            </a:extLst>
          </p:cNvPr>
          <p:cNvSpPr>
            <a:spLocks noGrp="1"/>
          </p:cNvSpPr>
          <p:nvPr>
            <p:ph type="sldNum" sz="quarter" idx="13"/>
          </p:nvPr>
        </p:nvSpPr>
        <p:spPr>
          <a:xfrm>
            <a:off x="8534400" y="6324600"/>
            <a:ext cx="304800" cy="304800"/>
          </a:xfrm>
        </p:spPr>
        <p:txBody>
          <a:bodyPr/>
          <a:lstStyle>
            <a:lvl1pPr>
              <a:defRPr sz="960">
                <a:latin typeface="Verdana" panose="020B0604030504040204" pitchFamily="34" charset="0"/>
              </a:defRPr>
            </a:lvl1pPr>
          </a:lstStyle>
          <a:p>
            <a:pPr>
              <a:defRPr/>
            </a:pPr>
            <a:fld id="{31A2F6FB-105C-43B7-B7D4-6CBA7F9CC682}" type="slidenum">
              <a:rPr lang="en-US" altLang="lv-LV"/>
              <a:pPr>
                <a:defRPr/>
              </a:pPr>
              <a:t>‹#›</a:t>
            </a:fld>
            <a:endParaRPr lang="en-US" altLang="lv-LV"/>
          </a:p>
        </p:txBody>
      </p:sp>
    </p:spTree>
    <p:extLst>
      <p:ext uri="{BB962C8B-B14F-4D97-AF65-F5344CB8AC3E}">
        <p14:creationId xmlns:p14="http://schemas.microsoft.com/office/powerpoint/2010/main" val="181677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Viens grafiks slaidā">
    <p:spTree>
      <p:nvGrpSpPr>
        <p:cNvPr id="1" name=""/>
        <p:cNvGrpSpPr/>
        <p:nvPr/>
      </p:nvGrpSpPr>
      <p:grpSpPr>
        <a:xfrm>
          <a:off x="0" y="0"/>
          <a:ext cx="0" cy="0"/>
          <a:chOff x="0" y="0"/>
          <a:chExt cx="0" cy="0"/>
        </a:xfrm>
      </p:grpSpPr>
      <p:sp>
        <p:nvSpPr>
          <p:cNvPr id="5" name="Diagrammas vietturis 4">
            <a:extLst>
              <a:ext uri="{FF2B5EF4-FFF2-40B4-BE49-F238E27FC236}">
                <a16:creationId xmlns="" xmlns:a16="http://schemas.microsoft.com/office/drawing/2014/main" id="{963AB099-CC2B-42E8-9537-ECDC11C3136E}"/>
              </a:ext>
            </a:extLst>
          </p:cNvPr>
          <p:cNvSpPr>
            <a:spLocks noGrp="1"/>
          </p:cNvSpPr>
          <p:nvPr>
            <p:ph type="chart" sz="quarter" idx="14"/>
          </p:nvPr>
        </p:nvSpPr>
        <p:spPr>
          <a:xfrm>
            <a:off x="258750" y="1797779"/>
            <a:ext cx="8626500" cy="4510949"/>
          </a:xfrm>
          <a:prstGeom prst="rect">
            <a:avLst/>
          </a:prstGeom>
        </p:spPr>
        <p:txBody>
          <a:bodyPr/>
          <a:lstStyle>
            <a:lvl1pPr>
              <a:defRPr sz="1600">
                <a:solidFill>
                  <a:srgbClr val="414141"/>
                </a:solidFill>
              </a:defRPr>
            </a:lvl1pPr>
          </a:lstStyle>
          <a:p>
            <a:r>
              <a:rPr lang="lv-LV"/>
              <a:t>Lai pievienotu diagrammu, noklikšķiniet uz ikonas</a:t>
            </a:r>
            <a:endParaRPr lang="lv-LV" dirty="0"/>
          </a:p>
        </p:txBody>
      </p:sp>
      <p:sp>
        <p:nvSpPr>
          <p:cNvPr id="3" name="Teksta vietturis 2">
            <a:extLst>
              <a:ext uri="{FF2B5EF4-FFF2-40B4-BE49-F238E27FC236}">
                <a16:creationId xmlns="" xmlns:a16="http://schemas.microsoft.com/office/drawing/2014/main" id="{A47298FE-E8CB-4FF5-A66E-DDA038AF2E0A}"/>
              </a:ext>
            </a:extLst>
          </p:cNvPr>
          <p:cNvSpPr>
            <a:spLocks noGrp="1"/>
          </p:cNvSpPr>
          <p:nvPr>
            <p:ph type="body" sz="quarter" idx="13" hasCustomPrompt="1"/>
          </p:nvPr>
        </p:nvSpPr>
        <p:spPr>
          <a:xfrm>
            <a:off x="2" y="6397200"/>
            <a:ext cx="2295525" cy="365124"/>
          </a:xfrm>
          <a:prstGeom prst="rect">
            <a:avLst/>
          </a:prstGeom>
        </p:spPr>
        <p:txBody>
          <a:bodyPr anchor="b"/>
          <a:lstStyle>
            <a:lvl1pPr algn="l">
              <a:defRPr sz="1000" i="0">
                <a:solidFill>
                  <a:srgbClr val="414141"/>
                </a:solidFill>
                <a:latin typeface="Arial" panose="020B0604020202020204" pitchFamily="34" charset="0"/>
                <a:cs typeface="Arial" panose="020B0604020202020204" pitchFamily="34" charset="0"/>
              </a:defRPr>
            </a:lvl1pPr>
            <a:lvl2pPr>
              <a:defRPr sz="1000" i="1"/>
            </a:lvl2pPr>
            <a:lvl3pPr>
              <a:defRPr sz="1000" i="1"/>
            </a:lvl3pPr>
            <a:lvl4pPr>
              <a:defRPr sz="1000" i="1"/>
            </a:lvl4pPr>
            <a:lvl5pPr>
              <a:defRPr sz="1000" i="1"/>
            </a:lvl5pPr>
          </a:lstStyle>
          <a:p>
            <a:pPr lvl="0"/>
            <a:r>
              <a:rPr lang="lv-LV" dirty="0"/>
              <a:t>Ierakstīt avotu</a:t>
            </a:r>
          </a:p>
        </p:txBody>
      </p:sp>
      <p:sp>
        <p:nvSpPr>
          <p:cNvPr id="12" name="Teksta vietturis 11">
            <a:extLst>
              <a:ext uri="{FF2B5EF4-FFF2-40B4-BE49-F238E27FC236}">
                <a16:creationId xmlns="" xmlns:a16="http://schemas.microsoft.com/office/drawing/2014/main" id="{1D92B10C-9D52-4B20-BBEB-80CDAC24B04E}"/>
              </a:ext>
            </a:extLst>
          </p:cNvPr>
          <p:cNvSpPr>
            <a:spLocks noGrp="1"/>
          </p:cNvSpPr>
          <p:nvPr>
            <p:ph type="body" sz="quarter" idx="15" hasCustomPrompt="1"/>
          </p:nvPr>
        </p:nvSpPr>
        <p:spPr>
          <a:xfrm>
            <a:off x="258750" y="1372326"/>
            <a:ext cx="8626500" cy="425450"/>
          </a:xfrm>
          <a:prstGeom prst="rect">
            <a:avLst/>
          </a:prstGeom>
        </p:spPr>
        <p:txBody>
          <a:bodyPr/>
          <a:lstStyle>
            <a:lvl1pPr algn="l">
              <a:spcBef>
                <a:spcPts val="0"/>
              </a:spcBef>
              <a:defRPr>
                <a:solidFill>
                  <a:srgbClr val="414141"/>
                </a:solidFill>
                <a:latin typeface="Arial" panose="020B0604020202020204" pitchFamily="34" charset="0"/>
                <a:cs typeface="Arial" panose="020B0604020202020204" pitchFamily="34" charset="0"/>
              </a:defRPr>
            </a:lvl1pPr>
          </a:lstStyle>
          <a:p>
            <a:pPr lvl="0"/>
            <a:r>
              <a:rPr lang="lv-LV" dirty="0"/>
              <a:t>Apakšvirsraksts</a:t>
            </a:r>
          </a:p>
        </p:txBody>
      </p:sp>
      <p:sp>
        <p:nvSpPr>
          <p:cNvPr id="7" name="Slaida numura vietturis 5">
            <a:extLst>
              <a:ext uri="{FF2B5EF4-FFF2-40B4-BE49-F238E27FC236}">
                <a16:creationId xmlns="" xmlns:a16="http://schemas.microsoft.com/office/drawing/2014/main" id="{B1F4688B-6E78-4DDA-9003-A7EC8A8EDBAA}"/>
              </a:ext>
            </a:extLst>
          </p:cNvPr>
          <p:cNvSpPr>
            <a:spLocks noGrp="1"/>
          </p:cNvSpPr>
          <p:nvPr>
            <p:ph type="sldNum" sz="quarter" idx="4"/>
          </p:nvPr>
        </p:nvSpPr>
        <p:spPr>
          <a:xfrm>
            <a:off x="8592846" y="6453800"/>
            <a:ext cx="539333" cy="360000"/>
          </a:xfrm>
          <a:prstGeom prst="rect">
            <a:avLst/>
          </a:prstGeom>
        </p:spPr>
        <p:txBody>
          <a:bodyPr vert="horz" lIns="91440" tIns="45720" rIns="91440" bIns="45720" rtlCol="0" anchor="t"/>
          <a:lstStyle>
            <a:lvl1pPr algn="r">
              <a:defRPr sz="1600">
                <a:solidFill>
                  <a:srgbClr val="414141"/>
                </a:solidFill>
              </a:defRPr>
            </a:lvl1pPr>
          </a:lstStyle>
          <a:p>
            <a:fld id="{B64F4F4D-1483-4ED9-BBCF-4746A0F69460}" type="slidenum">
              <a:rPr lang="lv-LV" smtClean="0"/>
              <a:pPr/>
              <a:t>‹#›</a:t>
            </a:fld>
            <a:endParaRPr lang="lv-LV" dirty="0"/>
          </a:p>
        </p:txBody>
      </p:sp>
      <p:sp>
        <p:nvSpPr>
          <p:cNvPr id="8" name="Virsraksta vietturis 1">
            <a:extLst>
              <a:ext uri="{FF2B5EF4-FFF2-40B4-BE49-F238E27FC236}">
                <a16:creationId xmlns="" xmlns:a16="http://schemas.microsoft.com/office/drawing/2014/main" id="{FF69CB8B-2A93-4AE2-8F25-C010B3565048}"/>
              </a:ext>
            </a:extLst>
          </p:cNvPr>
          <p:cNvSpPr>
            <a:spLocks noGrp="1"/>
          </p:cNvSpPr>
          <p:nvPr>
            <p:ph type="title"/>
          </p:nvPr>
        </p:nvSpPr>
        <p:spPr>
          <a:xfrm>
            <a:off x="258420" y="214763"/>
            <a:ext cx="8627165" cy="1047508"/>
          </a:xfrm>
          <a:prstGeom prst="rect">
            <a:avLst/>
          </a:prstGeom>
        </p:spPr>
        <p:txBody>
          <a:bodyPr vert="horz" lIns="91440" tIns="45720" rIns="91440" bIns="45720" rtlCol="0" anchor="ctr">
            <a:normAutofit/>
          </a:bodyPr>
          <a:lstStyle/>
          <a:p>
            <a:r>
              <a:rPr lang="lv-LV"/>
              <a:t>Rediģēt šablona virsraksta stilu</a:t>
            </a:r>
            <a:endParaRPr lang="lv-LV" dirty="0"/>
          </a:p>
        </p:txBody>
      </p:sp>
    </p:spTree>
    <p:extLst>
      <p:ext uri="{BB962C8B-B14F-4D97-AF65-F5344CB8AC3E}">
        <p14:creationId xmlns:p14="http://schemas.microsoft.com/office/powerpoint/2010/main" val="624040876"/>
      </p:ext>
    </p:extLst>
  </p:cSld>
  <p:clrMapOvr>
    <a:masterClrMapping/>
  </p:clrMapOvr>
  <p:transition spd="slow">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p:cNvSpPr>
            <a:spLocks noGrp="1"/>
          </p:cNvSpPr>
          <p:nvPr>
            <p:ph type="ctrTitle"/>
          </p:nvPr>
        </p:nvSpPr>
        <p:spPr>
          <a:xfrm>
            <a:off x="1143000" y="2326108"/>
            <a:ext cx="6858000" cy="1360321"/>
          </a:xfrm>
        </p:spPr>
        <p:txBody>
          <a:bodyPr anchor="b">
            <a:normAutofit/>
          </a:bodyPr>
          <a:lstStyle>
            <a:lvl1pPr algn="ctr">
              <a:defRPr sz="5400"/>
            </a:lvl1pPr>
          </a:lstStyle>
          <a:p>
            <a:r>
              <a:rPr lang="lv-LV" dirty="0"/>
              <a:t>Rediģēt šablona virsraksta stilu</a:t>
            </a:r>
          </a:p>
        </p:txBody>
      </p:sp>
      <p:sp>
        <p:nvSpPr>
          <p:cNvPr id="3" name="Apakšvirsraksts 2"/>
          <p:cNvSpPr>
            <a:spLocks noGrp="1"/>
          </p:cNvSpPr>
          <p:nvPr>
            <p:ph type="subTitle" idx="1"/>
          </p:nvPr>
        </p:nvSpPr>
        <p:spPr>
          <a:xfrm>
            <a:off x="1143000" y="3778500"/>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4" name="Datuma vietturis 3"/>
          <p:cNvSpPr>
            <a:spLocks noGrp="1"/>
          </p:cNvSpPr>
          <p:nvPr>
            <p:ph type="dt" sz="half" idx="10"/>
          </p:nvPr>
        </p:nvSpPr>
        <p:spPr>
          <a:xfrm>
            <a:off x="4009526" y="6356355"/>
            <a:ext cx="1124953" cy="365125"/>
          </a:xfrm>
        </p:spPr>
        <p:txBody>
          <a:bodyPr/>
          <a:lstStyle>
            <a:lvl1pPr algn="ctr">
              <a:defRPr/>
            </a:lvl1pPr>
          </a:lstStyle>
          <a:p>
            <a:fld id="{AACF8588-64BF-4344-96A4-E9662A4051CF}" type="datetime1">
              <a:rPr lang="lv-LV" smtClean="0">
                <a:solidFill>
                  <a:prstClr val="black">
                    <a:tint val="75000"/>
                  </a:prstClr>
                </a:solidFill>
              </a:rPr>
              <a:pPr/>
              <a:t>2019.11.15.</a:t>
            </a:fld>
            <a:endParaRPr lang="lv-LV" dirty="0">
              <a:solidFill>
                <a:prstClr val="black">
                  <a:tint val="75000"/>
                </a:prstClr>
              </a:solidFill>
            </a:endParaRPr>
          </a:p>
        </p:txBody>
      </p:sp>
      <p:sp>
        <p:nvSpPr>
          <p:cNvPr id="7" name="Rectangle 7"/>
          <p:cNvSpPr/>
          <p:nvPr userDrawn="1"/>
        </p:nvSpPr>
        <p:spPr>
          <a:xfrm>
            <a:off x="2" y="0"/>
            <a:ext cx="1476375" cy="1536700"/>
          </a:xfrm>
          <a:prstGeom prst="rect">
            <a:avLst/>
          </a:prstGeom>
          <a:solidFill>
            <a:srgbClr val="FFFFF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dirty="0">
              <a:solidFill>
                <a:prstClr val="white"/>
              </a:solidFill>
            </a:endParaRPr>
          </a:p>
        </p:txBody>
      </p:sp>
      <p:pic>
        <p:nvPicPr>
          <p:cNvPr id="6" name="Attēls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3321" y="0"/>
            <a:ext cx="1757363" cy="2066925"/>
          </a:xfrm>
          <a:prstGeom prst="rect">
            <a:avLst/>
          </a:prstGeom>
        </p:spPr>
      </p:pic>
    </p:spTree>
    <p:extLst>
      <p:ext uri="{BB962C8B-B14F-4D97-AF65-F5344CB8AC3E}">
        <p14:creationId xmlns:p14="http://schemas.microsoft.com/office/powerpoint/2010/main" val="19970871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Satura vietturis 2"/>
          <p:cNvSpPr>
            <a:spLocks noGrp="1"/>
          </p:cNvSpPr>
          <p:nvPr>
            <p:ph idx="1"/>
          </p:nvPr>
        </p:nvSpPr>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p:cNvSpPr>
            <a:spLocks noGrp="1"/>
          </p:cNvSpPr>
          <p:nvPr>
            <p:ph type="dt" sz="half" idx="10"/>
          </p:nvPr>
        </p:nvSpPr>
        <p:spPr/>
        <p:txBody>
          <a:bodyPr/>
          <a:lstStyle/>
          <a:p>
            <a:fld id="{78C70420-D333-4355-9204-B111B2478732}" type="datetime1">
              <a:rPr lang="lv-LV" smtClean="0">
                <a:solidFill>
                  <a:prstClr val="black">
                    <a:tint val="75000"/>
                  </a:prstClr>
                </a:solidFill>
              </a:rPr>
              <a:pPr/>
              <a:t>2019.11.15.</a:t>
            </a:fld>
            <a:endParaRPr lang="lv-LV" dirty="0">
              <a:solidFill>
                <a:prstClr val="black">
                  <a:tint val="75000"/>
                </a:prstClr>
              </a:solidFill>
            </a:endParaRPr>
          </a:p>
        </p:txBody>
      </p:sp>
      <p:sp>
        <p:nvSpPr>
          <p:cNvPr id="5" name="Kājenes vietturis 4"/>
          <p:cNvSpPr>
            <a:spLocks noGrp="1"/>
          </p:cNvSpPr>
          <p:nvPr>
            <p:ph type="ftr" sz="quarter" idx="11"/>
          </p:nvPr>
        </p:nvSpPr>
        <p:spPr/>
        <p:txBody>
          <a:bodyPr/>
          <a:lstStyle/>
          <a:p>
            <a:endParaRPr lang="lv-LV" dirty="0">
              <a:solidFill>
                <a:prstClr val="black">
                  <a:tint val="75000"/>
                </a:prstClr>
              </a:solidFill>
            </a:endParaRPr>
          </a:p>
        </p:txBody>
      </p:sp>
      <p:sp>
        <p:nvSpPr>
          <p:cNvPr id="6" name="Slaida numura vietturis 5"/>
          <p:cNvSpPr>
            <a:spLocks noGrp="1"/>
          </p:cNvSpPr>
          <p:nvPr>
            <p:ph type="sldNum" sz="quarter" idx="12"/>
          </p:nvPr>
        </p:nvSpPr>
        <p:spPr/>
        <p:txBody>
          <a:bodyPr/>
          <a:lstStyle/>
          <a:p>
            <a:fld id="{6112C14F-654A-48BF-A324-8B07BD5B5F7F}" type="slidenum">
              <a:rPr lang="lv-LV" smtClean="0">
                <a:solidFill>
                  <a:prstClr val="black">
                    <a:tint val="75000"/>
                  </a:prstClr>
                </a:solidFill>
              </a:rPr>
              <a:pPr/>
              <a:t>‹#›</a:t>
            </a:fld>
            <a:endParaRPr lang="lv-LV" dirty="0">
              <a:solidFill>
                <a:prstClr val="black">
                  <a:tint val="75000"/>
                </a:prstClr>
              </a:solidFill>
            </a:endParaRPr>
          </a:p>
        </p:txBody>
      </p:sp>
    </p:spTree>
    <p:extLst>
      <p:ext uri="{BB962C8B-B14F-4D97-AF65-F5344CB8AC3E}">
        <p14:creationId xmlns:p14="http://schemas.microsoft.com/office/powerpoint/2010/main" val="16950932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p:cNvSpPr>
            <a:spLocks noGrp="1"/>
          </p:cNvSpPr>
          <p:nvPr>
            <p:ph type="title"/>
          </p:nvPr>
        </p:nvSpPr>
        <p:spPr>
          <a:xfrm>
            <a:off x="1642311" y="1709738"/>
            <a:ext cx="6868277" cy="2852737"/>
          </a:xfrm>
        </p:spPr>
        <p:txBody>
          <a:bodyPr anchor="b"/>
          <a:lstStyle>
            <a:lvl1pPr>
              <a:defRPr sz="6000"/>
            </a:lvl1pPr>
          </a:lstStyle>
          <a:p>
            <a:r>
              <a:rPr lang="lv-LV"/>
              <a:t>Rediģēt šablona virsraksta stilu</a:t>
            </a:r>
          </a:p>
        </p:txBody>
      </p:sp>
      <p:sp>
        <p:nvSpPr>
          <p:cNvPr id="3" name="Teksta vietturis 2"/>
          <p:cNvSpPr>
            <a:spLocks noGrp="1"/>
          </p:cNvSpPr>
          <p:nvPr>
            <p:ph type="body" idx="1"/>
          </p:nvPr>
        </p:nvSpPr>
        <p:spPr>
          <a:xfrm>
            <a:off x="1642311" y="4589468"/>
            <a:ext cx="686827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Rediģēt šablona teksta stilus</a:t>
            </a:r>
          </a:p>
        </p:txBody>
      </p:sp>
      <p:sp>
        <p:nvSpPr>
          <p:cNvPr id="4" name="Datuma vietturis 3"/>
          <p:cNvSpPr>
            <a:spLocks noGrp="1"/>
          </p:cNvSpPr>
          <p:nvPr>
            <p:ph type="dt" sz="half" idx="10"/>
          </p:nvPr>
        </p:nvSpPr>
        <p:spPr/>
        <p:txBody>
          <a:bodyPr/>
          <a:lstStyle/>
          <a:p>
            <a:fld id="{1EC4E63C-FE13-41E8-ACB6-6386864BC071}" type="datetime1">
              <a:rPr lang="lv-LV" smtClean="0">
                <a:solidFill>
                  <a:prstClr val="black">
                    <a:tint val="75000"/>
                  </a:prstClr>
                </a:solidFill>
              </a:rPr>
              <a:pPr/>
              <a:t>2019.11.15.</a:t>
            </a:fld>
            <a:endParaRPr lang="lv-LV" dirty="0">
              <a:solidFill>
                <a:prstClr val="black">
                  <a:tint val="75000"/>
                </a:prstClr>
              </a:solidFill>
            </a:endParaRPr>
          </a:p>
        </p:txBody>
      </p:sp>
      <p:sp>
        <p:nvSpPr>
          <p:cNvPr id="5" name="Kājenes vietturis 4"/>
          <p:cNvSpPr>
            <a:spLocks noGrp="1"/>
          </p:cNvSpPr>
          <p:nvPr>
            <p:ph type="ftr" sz="quarter" idx="11"/>
          </p:nvPr>
        </p:nvSpPr>
        <p:spPr/>
        <p:txBody>
          <a:bodyPr/>
          <a:lstStyle/>
          <a:p>
            <a:endParaRPr lang="lv-LV" dirty="0">
              <a:solidFill>
                <a:prstClr val="black">
                  <a:tint val="75000"/>
                </a:prstClr>
              </a:solidFill>
            </a:endParaRPr>
          </a:p>
        </p:txBody>
      </p:sp>
      <p:sp>
        <p:nvSpPr>
          <p:cNvPr id="6" name="Slaida numura vietturis 5"/>
          <p:cNvSpPr>
            <a:spLocks noGrp="1"/>
          </p:cNvSpPr>
          <p:nvPr>
            <p:ph type="sldNum" sz="quarter" idx="12"/>
          </p:nvPr>
        </p:nvSpPr>
        <p:spPr/>
        <p:txBody>
          <a:bodyPr/>
          <a:lstStyle/>
          <a:p>
            <a:fld id="{6112C14F-654A-48BF-A324-8B07BD5B5F7F}" type="slidenum">
              <a:rPr lang="lv-LV" smtClean="0">
                <a:solidFill>
                  <a:prstClr val="black">
                    <a:tint val="75000"/>
                  </a:prstClr>
                </a:solidFill>
              </a:rPr>
              <a:pPr/>
              <a:t>‹#›</a:t>
            </a:fld>
            <a:endParaRPr lang="lv-LV" dirty="0">
              <a:solidFill>
                <a:prstClr val="black">
                  <a:tint val="75000"/>
                </a:prstClr>
              </a:solidFill>
            </a:endParaRPr>
          </a:p>
        </p:txBody>
      </p:sp>
    </p:spTree>
    <p:extLst>
      <p:ext uri="{BB962C8B-B14F-4D97-AF65-F5344CB8AC3E}">
        <p14:creationId xmlns:p14="http://schemas.microsoft.com/office/powerpoint/2010/main" val="4222934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BF9111E-7A4B-4ADC-9244-E35D435AAADD}" type="datetimeFigureOut">
              <a:rPr lang="en-US" smtClean="0"/>
              <a:t>11/15/2019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A49281F-7F4F-47D4-A341-C57584A2DDD7}"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Satura vietturis 2"/>
          <p:cNvSpPr>
            <a:spLocks noGrp="1"/>
          </p:cNvSpPr>
          <p:nvPr>
            <p:ph sz="half" idx="1"/>
          </p:nvPr>
        </p:nvSpPr>
        <p:spPr>
          <a:xfrm>
            <a:off x="1642312" y="1825625"/>
            <a:ext cx="3441032" cy="435133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p:cNvSpPr>
            <a:spLocks noGrp="1"/>
          </p:cNvSpPr>
          <p:nvPr>
            <p:ph sz="half" idx="2"/>
          </p:nvPr>
        </p:nvSpPr>
        <p:spPr>
          <a:xfrm>
            <a:off x="5209674" y="1825625"/>
            <a:ext cx="3305676" cy="435133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p:cNvSpPr>
            <a:spLocks noGrp="1"/>
          </p:cNvSpPr>
          <p:nvPr>
            <p:ph type="dt" sz="half" idx="10"/>
          </p:nvPr>
        </p:nvSpPr>
        <p:spPr/>
        <p:txBody>
          <a:bodyPr/>
          <a:lstStyle/>
          <a:p>
            <a:fld id="{6260290B-35D6-4C3A-BFBD-758CE31A7359}" type="datetime1">
              <a:rPr lang="lv-LV" smtClean="0">
                <a:solidFill>
                  <a:prstClr val="black">
                    <a:tint val="75000"/>
                  </a:prstClr>
                </a:solidFill>
              </a:rPr>
              <a:pPr/>
              <a:t>2019.11.15.</a:t>
            </a:fld>
            <a:endParaRPr lang="lv-LV" dirty="0">
              <a:solidFill>
                <a:prstClr val="black">
                  <a:tint val="75000"/>
                </a:prstClr>
              </a:solidFill>
            </a:endParaRPr>
          </a:p>
        </p:txBody>
      </p:sp>
      <p:sp>
        <p:nvSpPr>
          <p:cNvPr id="6" name="Kājenes vietturis 5"/>
          <p:cNvSpPr>
            <a:spLocks noGrp="1"/>
          </p:cNvSpPr>
          <p:nvPr>
            <p:ph type="ftr" sz="quarter" idx="11"/>
          </p:nvPr>
        </p:nvSpPr>
        <p:spPr/>
        <p:txBody>
          <a:bodyPr/>
          <a:lstStyle/>
          <a:p>
            <a:endParaRPr lang="lv-LV" dirty="0">
              <a:solidFill>
                <a:prstClr val="black">
                  <a:tint val="75000"/>
                </a:prstClr>
              </a:solidFill>
            </a:endParaRPr>
          </a:p>
        </p:txBody>
      </p:sp>
      <p:sp>
        <p:nvSpPr>
          <p:cNvPr id="7" name="Slaida numura vietturis 6"/>
          <p:cNvSpPr>
            <a:spLocks noGrp="1"/>
          </p:cNvSpPr>
          <p:nvPr>
            <p:ph type="sldNum" sz="quarter" idx="12"/>
          </p:nvPr>
        </p:nvSpPr>
        <p:spPr/>
        <p:txBody>
          <a:bodyPr/>
          <a:lstStyle/>
          <a:p>
            <a:fld id="{6112C14F-654A-48BF-A324-8B07BD5B5F7F}" type="slidenum">
              <a:rPr lang="lv-LV" smtClean="0">
                <a:solidFill>
                  <a:prstClr val="black">
                    <a:tint val="75000"/>
                  </a:prstClr>
                </a:solidFill>
              </a:rPr>
              <a:pPr/>
              <a:t>‹#›</a:t>
            </a:fld>
            <a:endParaRPr lang="lv-LV" dirty="0">
              <a:solidFill>
                <a:prstClr val="black">
                  <a:tint val="75000"/>
                </a:prstClr>
              </a:solidFill>
            </a:endParaRPr>
          </a:p>
        </p:txBody>
      </p:sp>
    </p:spTree>
    <p:extLst>
      <p:ext uri="{BB962C8B-B14F-4D97-AF65-F5344CB8AC3E}">
        <p14:creationId xmlns:p14="http://schemas.microsoft.com/office/powerpoint/2010/main" val="4095807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p:cNvSpPr>
            <a:spLocks noGrp="1"/>
          </p:cNvSpPr>
          <p:nvPr>
            <p:ph type="title"/>
          </p:nvPr>
        </p:nvSpPr>
        <p:spPr>
          <a:xfrm>
            <a:off x="1642311" y="365126"/>
            <a:ext cx="6874230" cy="1325563"/>
          </a:xfrm>
        </p:spPr>
        <p:txBody>
          <a:bodyPr/>
          <a:lstStyle/>
          <a:p>
            <a:r>
              <a:rPr lang="lv-LV" dirty="0"/>
              <a:t>Rediģēt šablona virsraksta stilu</a:t>
            </a:r>
          </a:p>
        </p:txBody>
      </p:sp>
      <p:sp>
        <p:nvSpPr>
          <p:cNvPr id="3" name="Teksta vietturis 2"/>
          <p:cNvSpPr>
            <a:spLocks noGrp="1"/>
          </p:cNvSpPr>
          <p:nvPr>
            <p:ph type="body" idx="1"/>
          </p:nvPr>
        </p:nvSpPr>
        <p:spPr>
          <a:xfrm>
            <a:off x="1642310" y="1681163"/>
            <a:ext cx="35192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dirty="0"/>
              <a:t>Rediģēt šablona teksta stilus</a:t>
            </a:r>
          </a:p>
        </p:txBody>
      </p:sp>
      <p:sp>
        <p:nvSpPr>
          <p:cNvPr id="4" name="Satura vietturis 3"/>
          <p:cNvSpPr>
            <a:spLocks noGrp="1"/>
          </p:cNvSpPr>
          <p:nvPr>
            <p:ph sz="half" idx="2"/>
          </p:nvPr>
        </p:nvSpPr>
        <p:spPr>
          <a:xfrm>
            <a:off x="1642310" y="2505075"/>
            <a:ext cx="3519237" cy="3684588"/>
          </a:xfrm>
        </p:spPr>
        <p:txBody>
          <a:bodyPr/>
          <a:lstStyle/>
          <a:p>
            <a:pPr lvl="0"/>
            <a:r>
              <a:rPr lang="lv-LV" dirty="0"/>
              <a:t>Rediģēt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p>
        </p:txBody>
      </p:sp>
      <p:sp>
        <p:nvSpPr>
          <p:cNvPr id="5" name="Teksta vietturis 4"/>
          <p:cNvSpPr>
            <a:spLocks noGrp="1"/>
          </p:cNvSpPr>
          <p:nvPr>
            <p:ph type="body" sz="quarter" idx="3"/>
          </p:nvPr>
        </p:nvSpPr>
        <p:spPr>
          <a:xfrm>
            <a:off x="5233740" y="1681163"/>
            <a:ext cx="328280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dirty="0"/>
              <a:t>Rediģēt šablona teksta stilus</a:t>
            </a:r>
          </a:p>
        </p:txBody>
      </p:sp>
      <p:sp>
        <p:nvSpPr>
          <p:cNvPr id="6" name="Satura vietturis 5"/>
          <p:cNvSpPr>
            <a:spLocks noGrp="1"/>
          </p:cNvSpPr>
          <p:nvPr>
            <p:ph sz="quarter" idx="4"/>
          </p:nvPr>
        </p:nvSpPr>
        <p:spPr>
          <a:xfrm>
            <a:off x="5233740" y="2505075"/>
            <a:ext cx="3282803" cy="3684588"/>
          </a:xfrm>
        </p:spPr>
        <p:txBody>
          <a:bodyPr/>
          <a:lstStyle/>
          <a:p>
            <a:pPr lvl="0"/>
            <a:r>
              <a:rPr lang="lv-LV" dirty="0"/>
              <a:t>Rediģēt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p>
        </p:txBody>
      </p:sp>
      <p:sp>
        <p:nvSpPr>
          <p:cNvPr id="7" name="Datuma vietturis 6"/>
          <p:cNvSpPr>
            <a:spLocks noGrp="1"/>
          </p:cNvSpPr>
          <p:nvPr>
            <p:ph type="dt" sz="half" idx="10"/>
          </p:nvPr>
        </p:nvSpPr>
        <p:spPr/>
        <p:txBody>
          <a:bodyPr/>
          <a:lstStyle/>
          <a:p>
            <a:fld id="{A33B1A0A-F568-4732-9A48-9CF924E3C94B}" type="datetime1">
              <a:rPr lang="lv-LV" smtClean="0">
                <a:solidFill>
                  <a:prstClr val="black">
                    <a:tint val="75000"/>
                  </a:prstClr>
                </a:solidFill>
              </a:rPr>
              <a:pPr/>
              <a:t>2019.11.15.</a:t>
            </a:fld>
            <a:endParaRPr lang="lv-LV" dirty="0">
              <a:solidFill>
                <a:prstClr val="black">
                  <a:tint val="75000"/>
                </a:prstClr>
              </a:solidFill>
            </a:endParaRPr>
          </a:p>
        </p:txBody>
      </p:sp>
      <p:sp>
        <p:nvSpPr>
          <p:cNvPr id="8" name="Kājenes vietturis 7"/>
          <p:cNvSpPr>
            <a:spLocks noGrp="1"/>
          </p:cNvSpPr>
          <p:nvPr>
            <p:ph type="ftr" sz="quarter" idx="11"/>
          </p:nvPr>
        </p:nvSpPr>
        <p:spPr/>
        <p:txBody>
          <a:bodyPr/>
          <a:lstStyle/>
          <a:p>
            <a:endParaRPr lang="lv-LV" dirty="0">
              <a:solidFill>
                <a:prstClr val="black">
                  <a:tint val="75000"/>
                </a:prstClr>
              </a:solidFill>
            </a:endParaRPr>
          </a:p>
        </p:txBody>
      </p:sp>
      <p:sp>
        <p:nvSpPr>
          <p:cNvPr id="9" name="Slaida numura vietturis 8"/>
          <p:cNvSpPr>
            <a:spLocks noGrp="1"/>
          </p:cNvSpPr>
          <p:nvPr>
            <p:ph type="sldNum" sz="quarter" idx="12"/>
          </p:nvPr>
        </p:nvSpPr>
        <p:spPr/>
        <p:txBody>
          <a:bodyPr/>
          <a:lstStyle/>
          <a:p>
            <a:fld id="{6112C14F-654A-48BF-A324-8B07BD5B5F7F}" type="slidenum">
              <a:rPr lang="lv-LV" smtClean="0">
                <a:solidFill>
                  <a:prstClr val="black">
                    <a:tint val="75000"/>
                  </a:prstClr>
                </a:solidFill>
              </a:rPr>
              <a:pPr/>
              <a:t>‹#›</a:t>
            </a:fld>
            <a:endParaRPr lang="lv-LV" dirty="0">
              <a:solidFill>
                <a:prstClr val="black">
                  <a:tint val="75000"/>
                </a:prstClr>
              </a:solidFill>
            </a:endParaRPr>
          </a:p>
        </p:txBody>
      </p:sp>
    </p:spTree>
    <p:extLst>
      <p:ext uri="{BB962C8B-B14F-4D97-AF65-F5344CB8AC3E}">
        <p14:creationId xmlns:p14="http://schemas.microsoft.com/office/powerpoint/2010/main" val="32982786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Datuma vietturis 2"/>
          <p:cNvSpPr>
            <a:spLocks noGrp="1"/>
          </p:cNvSpPr>
          <p:nvPr>
            <p:ph type="dt" sz="half" idx="10"/>
          </p:nvPr>
        </p:nvSpPr>
        <p:spPr/>
        <p:txBody>
          <a:bodyPr/>
          <a:lstStyle/>
          <a:p>
            <a:fld id="{FC063ABA-D30E-46BE-938C-50D1FF2F37C1}" type="datetime1">
              <a:rPr lang="lv-LV" smtClean="0">
                <a:solidFill>
                  <a:prstClr val="black">
                    <a:tint val="75000"/>
                  </a:prstClr>
                </a:solidFill>
              </a:rPr>
              <a:pPr/>
              <a:t>2019.11.15.</a:t>
            </a:fld>
            <a:endParaRPr lang="lv-LV" dirty="0">
              <a:solidFill>
                <a:prstClr val="black">
                  <a:tint val="75000"/>
                </a:prstClr>
              </a:solidFill>
            </a:endParaRPr>
          </a:p>
        </p:txBody>
      </p:sp>
      <p:sp>
        <p:nvSpPr>
          <p:cNvPr id="4" name="Kājenes vietturis 3"/>
          <p:cNvSpPr>
            <a:spLocks noGrp="1"/>
          </p:cNvSpPr>
          <p:nvPr>
            <p:ph type="ftr" sz="quarter" idx="11"/>
          </p:nvPr>
        </p:nvSpPr>
        <p:spPr/>
        <p:txBody>
          <a:bodyPr/>
          <a:lstStyle/>
          <a:p>
            <a:endParaRPr lang="lv-LV" dirty="0">
              <a:solidFill>
                <a:prstClr val="black">
                  <a:tint val="75000"/>
                </a:prstClr>
              </a:solidFill>
            </a:endParaRPr>
          </a:p>
        </p:txBody>
      </p:sp>
      <p:sp>
        <p:nvSpPr>
          <p:cNvPr id="5" name="Slaida numura vietturis 4"/>
          <p:cNvSpPr>
            <a:spLocks noGrp="1"/>
          </p:cNvSpPr>
          <p:nvPr>
            <p:ph type="sldNum" sz="quarter" idx="12"/>
          </p:nvPr>
        </p:nvSpPr>
        <p:spPr/>
        <p:txBody>
          <a:bodyPr/>
          <a:lstStyle/>
          <a:p>
            <a:fld id="{6112C14F-654A-48BF-A324-8B07BD5B5F7F}" type="slidenum">
              <a:rPr lang="lv-LV" smtClean="0">
                <a:solidFill>
                  <a:prstClr val="black">
                    <a:tint val="75000"/>
                  </a:prstClr>
                </a:solidFill>
              </a:rPr>
              <a:pPr/>
              <a:t>‹#›</a:t>
            </a:fld>
            <a:endParaRPr lang="lv-LV" dirty="0">
              <a:solidFill>
                <a:prstClr val="black">
                  <a:tint val="75000"/>
                </a:prstClr>
              </a:solidFill>
            </a:endParaRPr>
          </a:p>
        </p:txBody>
      </p:sp>
    </p:spTree>
    <p:extLst>
      <p:ext uri="{BB962C8B-B14F-4D97-AF65-F5344CB8AC3E}">
        <p14:creationId xmlns:p14="http://schemas.microsoft.com/office/powerpoint/2010/main" val="8297208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p:cNvSpPr>
            <a:spLocks noGrp="1"/>
          </p:cNvSpPr>
          <p:nvPr>
            <p:ph type="dt" sz="half" idx="10"/>
          </p:nvPr>
        </p:nvSpPr>
        <p:spPr/>
        <p:txBody>
          <a:bodyPr/>
          <a:lstStyle/>
          <a:p>
            <a:fld id="{561EFEAF-FBC9-46A0-B9E6-4BE5008E722A}" type="datetime1">
              <a:rPr lang="lv-LV" smtClean="0">
                <a:solidFill>
                  <a:prstClr val="black">
                    <a:tint val="75000"/>
                  </a:prstClr>
                </a:solidFill>
              </a:rPr>
              <a:pPr/>
              <a:t>2019.11.15.</a:t>
            </a:fld>
            <a:endParaRPr lang="lv-LV" dirty="0">
              <a:solidFill>
                <a:prstClr val="black">
                  <a:tint val="75000"/>
                </a:prstClr>
              </a:solidFill>
            </a:endParaRPr>
          </a:p>
        </p:txBody>
      </p:sp>
      <p:sp>
        <p:nvSpPr>
          <p:cNvPr id="3" name="Kājenes vietturis 2"/>
          <p:cNvSpPr>
            <a:spLocks noGrp="1"/>
          </p:cNvSpPr>
          <p:nvPr>
            <p:ph type="ftr" sz="quarter" idx="11"/>
          </p:nvPr>
        </p:nvSpPr>
        <p:spPr/>
        <p:txBody>
          <a:bodyPr/>
          <a:lstStyle/>
          <a:p>
            <a:endParaRPr lang="lv-LV" dirty="0">
              <a:solidFill>
                <a:prstClr val="black">
                  <a:tint val="75000"/>
                </a:prstClr>
              </a:solidFill>
            </a:endParaRPr>
          </a:p>
        </p:txBody>
      </p:sp>
      <p:sp>
        <p:nvSpPr>
          <p:cNvPr id="4" name="Slaida numura vietturis 3"/>
          <p:cNvSpPr>
            <a:spLocks noGrp="1"/>
          </p:cNvSpPr>
          <p:nvPr>
            <p:ph type="sldNum" sz="quarter" idx="12"/>
          </p:nvPr>
        </p:nvSpPr>
        <p:spPr/>
        <p:txBody>
          <a:bodyPr/>
          <a:lstStyle/>
          <a:p>
            <a:fld id="{6112C14F-654A-48BF-A324-8B07BD5B5F7F}" type="slidenum">
              <a:rPr lang="lv-LV" smtClean="0">
                <a:solidFill>
                  <a:prstClr val="black">
                    <a:tint val="75000"/>
                  </a:prstClr>
                </a:solidFill>
              </a:rPr>
              <a:pPr/>
              <a:t>‹#›</a:t>
            </a:fld>
            <a:endParaRPr lang="lv-LV" dirty="0">
              <a:solidFill>
                <a:prstClr val="black">
                  <a:tint val="75000"/>
                </a:prstClr>
              </a:solidFill>
            </a:endParaRPr>
          </a:p>
        </p:txBody>
      </p:sp>
    </p:spTree>
    <p:extLst>
      <p:ext uri="{BB962C8B-B14F-4D97-AF65-F5344CB8AC3E}">
        <p14:creationId xmlns:p14="http://schemas.microsoft.com/office/powerpoint/2010/main" val="16313977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Vertikāls teksta vietturis 2"/>
          <p:cNvSpPr>
            <a:spLocks noGrp="1"/>
          </p:cNvSpPr>
          <p:nvPr>
            <p:ph type="body" orient="vert" idx="1"/>
          </p:nvPr>
        </p:nvSpPr>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p:cNvSpPr>
            <a:spLocks noGrp="1"/>
          </p:cNvSpPr>
          <p:nvPr>
            <p:ph type="dt" sz="half" idx="10"/>
          </p:nvPr>
        </p:nvSpPr>
        <p:spPr/>
        <p:txBody>
          <a:bodyPr/>
          <a:lstStyle/>
          <a:p>
            <a:fld id="{6858873F-C04A-49FE-9E1D-8E59B219C3AC}" type="datetime1">
              <a:rPr lang="lv-LV" smtClean="0">
                <a:solidFill>
                  <a:prstClr val="black">
                    <a:tint val="75000"/>
                  </a:prstClr>
                </a:solidFill>
              </a:rPr>
              <a:pPr/>
              <a:t>2019.11.15.</a:t>
            </a:fld>
            <a:endParaRPr lang="lv-LV" dirty="0">
              <a:solidFill>
                <a:prstClr val="black">
                  <a:tint val="75000"/>
                </a:prstClr>
              </a:solidFill>
            </a:endParaRPr>
          </a:p>
        </p:txBody>
      </p:sp>
      <p:sp>
        <p:nvSpPr>
          <p:cNvPr id="5" name="Kājenes vietturis 4"/>
          <p:cNvSpPr>
            <a:spLocks noGrp="1"/>
          </p:cNvSpPr>
          <p:nvPr>
            <p:ph type="ftr" sz="quarter" idx="11"/>
          </p:nvPr>
        </p:nvSpPr>
        <p:spPr/>
        <p:txBody>
          <a:bodyPr/>
          <a:lstStyle/>
          <a:p>
            <a:endParaRPr lang="lv-LV" dirty="0">
              <a:solidFill>
                <a:prstClr val="black">
                  <a:tint val="75000"/>
                </a:prstClr>
              </a:solidFill>
            </a:endParaRPr>
          </a:p>
        </p:txBody>
      </p:sp>
      <p:sp>
        <p:nvSpPr>
          <p:cNvPr id="6" name="Slaida numura vietturis 5"/>
          <p:cNvSpPr>
            <a:spLocks noGrp="1"/>
          </p:cNvSpPr>
          <p:nvPr>
            <p:ph type="sldNum" sz="quarter" idx="12"/>
          </p:nvPr>
        </p:nvSpPr>
        <p:spPr/>
        <p:txBody>
          <a:bodyPr/>
          <a:lstStyle/>
          <a:p>
            <a:fld id="{6112C14F-654A-48BF-A324-8B07BD5B5F7F}" type="slidenum">
              <a:rPr lang="lv-LV" smtClean="0">
                <a:solidFill>
                  <a:prstClr val="black">
                    <a:tint val="75000"/>
                  </a:prstClr>
                </a:solidFill>
              </a:rPr>
              <a:pPr/>
              <a:t>‹#›</a:t>
            </a:fld>
            <a:endParaRPr lang="lv-LV" dirty="0">
              <a:solidFill>
                <a:prstClr val="black">
                  <a:tint val="75000"/>
                </a:prstClr>
              </a:solidFill>
            </a:endParaRPr>
          </a:p>
        </p:txBody>
      </p:sp>
    </p:spTree>
    <p:extLst>
      <p:ext uri="{BB962C8B-B14F-4D97-AF65-F5344CB8AC3E}">
        <p14:creationId xmlns:p14="http://schemas.microsoft.com/office/powerpoint/2010/main" val="37816306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ākumslaids tumšs">
    <p:spTree>
      <p:nvGrpSpPr>
        <p:cNvPr id="1" name=""/>
        <p:cNvGrpSpPr/>
        <p:nvPr/>
      </p:nvGrpSpPr>
      <p:grpSpPr>
        <a:xfrm>
          <a:off x="0" y="0"/>
          <a:ext cx="0" cy="0"/>
          <a:chOff x="0" y="0"/>
          <a:chExt cx="0" cy="0"/>
        </a:xfrm>
      </p:grpSpPr>
      <p:sp>
        <p:nvSpPr>
          <p:cNvPr id="6" name="Taisnstūris 5">
            <a:extLst>
              <a:ext uri="{FF2B5EF4-FFF2-40B4-BE49-F238E27FC236}">
                <a16:creationId xmlns="" xmlns:a16="http://schemas.microsoft.com/office/drawing/2014/main" id="{873A0735-229B-414F-AFBE-75298F7CB0F4}"/>
              </a:ext>
            </a:extLst>
          </p:cNvPr>
          <p:cNvSpPr/>
          <p:nvPr userDrawn="1"/>
        </p:nvSpPr>
        <p:spPr>
          <a:xfrm>
            <a:off x="0" y="0"/>
            <a:ext cx="9144000" cy="6858000"/>
          </a:xfrm>
          <a:prstGeom prst="rect">
            <a:avLst/>
          </a:prstGeom>
          <a:gradFill flip="none" rotWithShape="1">
            <a:gsLst>
              <a:gs pos="0">
                <a:srgbClr val="29265C"/>
              </a:gs>
              <a:gs pos="100000">
                <a:srgbClr val="1C1C4E"/>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srgbClr val="FFFFFF"/>
              </a:solidFill>
            </a:endParaRPr>
          </a:p>
        </p:txBody>
      </p:sp>
      <p:sp>
        <p:nvSpPr>
          <p:cNvPr id="8" name="Virsraksts 5">
            <a:extLst>
              <a:ext uri="{FF2B5EF4-FFF2-40B4-BE49-F238E27FC236}">
                <a16:creationId xmlns="" xmlns:a16="http://schemas.microsoft.com/office/drawing/2014/main" id="{2D390AE8-4489-4A91-9297-3574C00D4316}"/>
              </a:ext>
            </a:extLst>
          </p:cNvPr>
          <p:cNvSpPr>
            <a:spLocks noGrp="1"/>
          </p:cNvSpPr>
          <p:nvPr>
            <p:ph type="title" hasCustomPrompt="1"/>
          </p:nvPr>
        </p:nvSpPr>
        <p:spPr>
          <a:xfrm>
            <a:off x="839393" y="3274669"/>
            <a:ext cx="7465219" cy="1259569"/>
          </a:xfrm>
          <a:prstGeom prst="rect">
            <a:avLst/>
          </a:prstGeom>
        </p:spPr>
        <p:txBody>
          <a:bodyPr anchor="ctr">
            <a:normAutofit/>
          </a:bodyPr>
          <a:lstStyle>
            <a:lvl1pPr algn="ctr">
              <a:defRPr sz="4000" b="0">
                <a:solidFill>
                  <a:schemeClr val="bg1"/>
                </a:solidFill>
                <a:latin typeface="Arial" panose="020B0604020202020204" pitchFamily="34" charset="0"/>
                <a:cs typeface="Arial" panose="020B0604020202020204" pitchFamily="34" charset="0"/>
              </a:defRPr>
            </a:lvl1pPr>
          </a:lstStyle>
          <a:p>
            <a:r>
              <a:rPr lang="lv-LV" dirty="0"/>
              <a:t>Prezentācijas nosaukums</a:t>
            </a:r>
          </a:p>
        </p:txBody>
      </p:sp>
      <p:cxnSp>
        <p:nvCxnSpPr>
          <p:cNvPr id="7" name="Taisns savienotājs 6">
            <a:extLst>
              <a:ext uri="{FF2B5EF4-FFF2-40B4-BE49-F238E27FC236}">
                <a16:creationId xmlns="" xmlns:a16="http://schemas.microsoft.com/office/drawing/2014/main" id="{34E2D71E-8D6D-4804-9C9C-3B2DD317D335}"/>
              </a:ext>
            </a:extLst>
          </p:cNvPr>
          <p:cNvCxnSpPr>
            <a:cxnSpLocks/>
          </p:cNvCxnSpPr>
          <p:nvPr userDrawn="1"/>
        </p:nvCxnSpPr>
        <p:spPr>
          <a:xfrm>
            <a:off x="775099" y="3273644"/>
            <a:ext cx="7593806" cy="0"/>
          </a:xfrm>
          <a:prstGeom prst="line">
            <a:avLst/>
          </a:prstGeom>
          <a:ln w="38100">
            <a:solidFill>
              <a:srgbClr val="F1B744"/>
            </a:solidFill>
          </a:ln>
          <a:effectLst/>
        </p:spPr>
        <p:style>
          <a:lnRef idx="2">
            <a:schemeClr val="accent1"/>
          </a:lnRef>
          <a:fillRef idx="0">
            <a:schemeClr val="accent1"/>
          </a:fillRef>
          <a:effectRef idx="1">
            <a:schemeClr val="accent1"/>
          </a:effectRef>
          <a:fontRef idx="minor">
            <a:schemeClr val="tx1"/>
          </a:fontRef>
        </p:style>
      </p:cxnSp>
      <p:cxnSp>
        <p:nvCxnSpPr>
          <p:cNvPr id="10" name="Taisns savienotājs 9">
            <a:extLst>
              <a:ext uri="{FF2B5EF4-FFF2-40B4-BE49-F238E27FC236}">
                <a16:creationId xmlns="" xmlns:a16="http://schemas.microsoft.com/office/drawing/2014/main" id="{3CB6DDDF-431F-43B7-BC4C-F90E8BFB747D}"/>
              </a:ext>
            </a:extLst>
          </p:cNvPr>
          <p:cNvCxnSpPr>
            <a:cxnSpLocks/>
          </p:cNvCxnSpPr>
          <p:nvPr userDrawn="1"/>
        </p:nvCxnSpPr>
        <p:spPr>
          <a:xfrm>
            <a:off x="774450" y="4534244"/>
            <a:ext cx="7595100" cy="0"/>
          </a:xfrm>
          <a:prstGeom prst="line">
            <a:avLst/>
          </a:prstGeom>
          <a:ln w="38100">
            <a:solidFill>
              <a:srgbClr val="F1B744"/>
            </a:solidFill>
          </a:ln>
          <a:effectLst/>
        </p:spPr>
        <p:style>
          <a:lnRef idx="2">
            <a:schemeClr val="accent1"/>
          </a:lnRef>
          <a:fillRef idx="0">
            <a:schemeClr val="accent1"/>
          </a:fillRef>
          <a:effectRef idx="1">
            <a:schemeClr val="accent1"/>
          </a:effectRef>
          <a:fontRef idx="minor">
            <a:schemeClr val="tx1"/>
          </a:fontRef>
        </p:style>
      </p:cxnSp>
      <p:pic>
        <p:nvPicPr>
          <p:cNvPr id="13" name="Attēls 12">
            <a:extLst>
              <a:ext uri="{FF2B5EF4-FFF2-40B4-BE49-F238E27FC236}">
                <a16:creationId xmlns="" xmlns:a16="http://schemas.microsoft.com/office/drawing/2014/main" id="{1EE0F19E-FF04-499C-8A23-4C1F4672A1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42657" y="970788"/>
            <a:ext cx="2658687" cy="1424541"/>
          </a:xfrm>
          <a:prstGeom prst="rect">
            <a:avLst/>
          </a:prstGeom>
        </p:spPr>
      </p:pic>
      <p:sp>
        <p:nvSpPr>
          <p:cNvPr id="11" name="Teksta vietturis 8">
            <a:extLst>
              <a:ext uri="{FF2B5EF4-FFF2-40B4-BE49-F238E27FC236}">
                <a16:creationId xmlns="" xmlns:a16="http://schemas.microsoft.com/office/drawing/2014/main" id="{8890CDC3-F1E5-4EB2-919D-98878F831724}"/>
              </a:ext>
            </a:extLst>
          </p:cNvPr>
          <p:cNvSpPr>
            <a:spLocks noGrp="1"/>
          </p:cNvSpPr>
          <p:nvPr>
            <p:ph type="body" sz="quarter" idx="10" hasCustomPrompt="1"/>
          </p:nvPr>
        </p:nvSpPr>
        <p:spPr>
          <a:xfrm>
            <a:off x="2399060" y="5248280"/>
            <a:ext cx="4345885" cy="804655"/>
          </a:xfrm>
          <a:prstGeom prst="rect">
            <a:avLst/>
          </a:prstGeom>
        </p:spPr>
        <p:txBody>
          <a:bodyPr/>
          <a:lstStyle>
            <a:lvl1pPr marL="0" indent="0" algn="ctr">
              <a:buNone/>
              <a:defRPr sz="2500">
                <a:solidFill>
                  <a:schemeClr val="bg1"/>
                </a:solidFill>
                <a:latin typeface="Arial" panose="020B0604020202020204" pitchFamily="34" charset="0"/>
                <a:cs typeface="Arial" panose="020B0604020202020204" pitchFamily="34" charset="0"/>
              </a:defRPr>
            </a:lvl1pPr>
            <a:lvl2pPr marL="457200" indent="0" algn="ctr">
              <a:buNone/>
              <a:defRPr sz="2400">
                <a:solidFill>
                  <a:schemeClr val="bg1"/>
                </a:solidFill>
              </a:defRPr>
            </a:lvl2pPr>
            <a:lvl3pPr marL="914400" indent="0" algn="ctr">
              <a:buNone/>
              <a:defRPr sz="2400">
                <a:solidFill>
                  <a:schemeClr val="bg1"/>
                </a:solidFill>
              </a:defRPr>
            </a:lvl3pPr>
            <a:lvl4pPr marL="1371600" indent="0" algn="ctr">
              <a:buNone/>
              <a:defRPr sz="2400">
                <a:solidFill>
                  <a:schemeClr val="bg1"/>
                </a:solidFill>
              </a:defRPr>
            </a:lvl4pPr>
            <a:lvl5pPr marL="1828800" indent="0" algn="ctr">
              <a:buNone/>
              <a:defRPr sz="2400">
                <a:solidFill>
                  <a:schemeClr val="bg1"/>
                </a:solidFill>
              </a:defRPr>
            </a:lvl5pPr>
          </a:lstStyle>
          <a:p>
            <a:pPr lvl="0"/>
            <a:r>
              <a:rPr lang="lv-LV" dirty="0"/>
              <a:t>Autors un datums</a:t>
            </a:r>
          </a:p>
        </p:txBody>
      </p:sp>
    </p:spTree>
    <p:extLst>
      <p:ext uri="{BB962C8B-B14F-4D97-AF65-F5344CB8AC3E}">
        <p14:creationId xmlns:p14="http://schemas.microsoft.com/office/powerpoint/2010/main" val="3362642314"/>
      </p:ext>
    </p:extLst>
  </p:cSld>
  <p:clrMapOvr>
    <a:masterClrMapping/>
  </p:clrMapOvr>
  <p:transition spd="slow">
    <p:cove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ākumslaids gaišs">
    <p:spTree>
      <p:nvGrpSpPr>
        <p:cNvPr id="1" name=""/>
        <p:cNvGrpSpPr/>
        <p:nvPr/>
      </p:nvGrpSpPr>
      <p:grpSpPr>
        <a:xfrm>
          <a:off x="0" y="0"/>
          <a:ext cx="0" cy="0"/>
          <a:chOff x="0" y="0"/>
          <a:chExt cx="0" cy="0"/>
        </a:xfrm>
      </p:grpSpPr>
      <p:sp>
        <p:nvSpPr>
          <p:cNvPr id="6" name="Taisnstūris 5">
            <a:extLst>
              <a:ext uri="{FF2B5EF4-FFF2-40B4-BE49-F238E27FC236}">
                <a16:creationId xmlns="" xmlns:a16="http://schemas.microsoft.com/office/drawing/2014/main" id="{CBD40EE9-A4E4-4B97-924F-6D5CF6B9AEE1}"/>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srgbClr val="FFFFFF"/>
              </a:solidFill>
            </a:endParaRPr>
          </a:p>
        </p:txBody>
      </p:sp>
      <p:sp>
        <p:nvSpPr>
          <p:cNvPr id="26" name="Virsraksts 5">
            <a:extLst>
              <a:ext uri="{FF2B5EF4-FFF2-40B4-BE49-F238E27FC236}">
                <a16:creationId xmlns="" xmlns:a16="http://schemas.microsoft.com/office/drawing/2014/main" id="{16A2D403-BCCE-4F0E-A354-6AC1CE16B09C}"/>
              </a:ext>
            </a:extLst>
          </p:cNvPr>
          <p:cNvSpPr>
            <a:spLocks noGrp="1"/>
          </p:cNvSpPr>
          <p:nvPr>
            <p:ph type="title" hasCustomPrompt="1"/>
          </p:nvPr>
        </p:nvSpPr>
        <p:spPr>
          <a:xfrm>
            <a:off x="839393" y="3274669"/>
            <a:ext cx="7465219" cy="1259569"/>
          </a:xfrm>
          <a:prstGeom prst="rect">
            <a:avLst/>
          </a:prstGeom>
        </p:spPr>
        <p:txBody>
          <a:bodyPr anchor="ctr">
            <a:normAutofit/>
          </a:bodyPr>
          <a:lstStyle>
            <a:lvl1pPr algn="ctr">
              <a:defRPr sz="4000" b="0">
                <a:solidFill>
                  <a:srgbClr val="414141"/>
                </a:solidFill>
                <a:latin typeface="Arial" panose="020B0604020202020204" pitchFamily="34" charset="0"/>
                <a:cs typeface="Arial" panose="020B0604020202020204" pitchFamily="34" charset="0"/>
              </a:defRPr>
            </a:lvl1pPr>
          </a:lstStyle>
          <a:p>
            <a:r>
              <a:rPr lang="lv-LV" dirty="0"/>
              <a:t>Prezentācijas nosaukums</a:t>
            </a:r>
          </a:p>
        </p:txBody>
      </p:sp>
      <p:cxnSp>
        <p:nvCxnSpPr>
          <p:cNvPr id="27" name="Taisns savienotājs 26">
            <a:extLst>
              <a:ext uri="{FF2B5EF4-FFF2-40B4-BE49-F238E27FC236}">
                <a16:creationId xmlns="" xmlns:a16="http://schemas.microsoft.com/office/drawing/2014/main" id="{A6E835EC-B62A-4E20-B178-1FFD27441CB6}"/>
              </a:ext>
            </a:extLst>
          </p:cNvPr>
          <p:cNvCxnSpPr>
            <a:cxnSpLocks/>
          </p:cNvCxnSpPr>
          <p:nvPr userDrawn="1"/>
        </p:nvCxnSpPr>
        <p:spPr>
          <a:xfrm>
            <a:off x="775099" y="3273644"/>
            <a:ext cx="7593806" cy="0"/>
          </a:xfrm>
          <a:prstGeom prst="line">
            <a:avLst/>
          </a:prstGeom>
          <a:ln w="38100">
            <a:solidFill>
              <a:srgbClr val="F1B744"/>
            </a:solidFill>
          </a:ln>
          <a:effectLst/>
        </p:spPr>
        <p:style>
          <a:lnRef idx="2">
            <a:schemeClr val="accent1"/>
          </a:lnRef>
          <a:fillRef idx="0">
            <a:schemeClr val="accent1"/>
          </a:fillRef>
          <a:effectRef idx="1">
            <a:schemeClr val="accent1"/>
          </a:effectRef>
          <a:fontRef idx="minor">
            <a:schemeClr val="tx1"/>
          </a:fontRef>
        </p:style>
      </p:cxnSp>
      <p:cxnSp>
        <p:nvCxnSpPr>
          <p:cNvPr id="28" name="Taisns savienotājs 27">
            <a:extLst>
              <a:ext uri="{FF2B5EF4-FFF2-40B4-BE49-F238E27FC236}">
                <a16:creationId xmlns="" xmlns:a16="http://schemas.microsoft.com/office/drawing/2014/main" id="{E570220C-533F-489D-A071-57713A35C357}"/>
              </a:ext>
            </a:extLst>
          </p:cNvPr>
          <p:cNvCxnSpPr>
            <a:cxnSpLocks/>
          </p:cNvCxnSpPr>
          <p:nvPr userDrawn="1"/>
        </p:nvCxnSpPr>
        <p:spPr>
          <a:xfrm>
            <a:off x="774450" y="4534244"/>
            <a:ext cx="7595100" cy="0"/>
          </a:xfrm>
          <a:prstGeom prst="line">
            <a:avLst/>
          </a:prstGeom>
          <a:ln w="38100">
            <a:solidFill>
              <a:srgbClr val="F1B744"/>
            </a:solidFill>
          </a:ln>
          <a:effectLst/>
        </p:spPr>
        <p:style>
          <a:lnRef idx="2">
            <a:schemeClr val="accent1"/>
          </a:lnRef>
          <a:fillRef idx="0">
            <a:schemeClr val="accent1"/>
          </a:fillRef>
          <a:effectRef idx="1">
            <a:schemeClr val="accent1"/>
          </a:effectRef>
          <a:fontRef idx="minor">
            <a:schemeClr val="tx1"/>
          </a:fontRef>
        </p:style>
      </p:cxnSp>
      <p:sp>
        <p:nvSpPr>
          <p:cNvPr id="29" name="Teksta vietturis 8">
            <a:extLst>
              <a:ext uri="{FF2B5EF4-FFF2-40B4-BE49-F238E27FC236}">
                <a16:creationId xmlns="" xmlns:a16="http://schemas.microsoft.com/office/drawing/2014/main" id="{3DFF8A4D-1776-4A9C-A94C-BA884C1D090F}"/>
              </a:ext>
            </a:extLst>
          </p:cNvPr>
          <p:cNvSpPr>
            <a:spLocks noGrp="1"/>
          </p:cNvSpPr>
          <p:nvPr>
            <p:ph type="body" sz="quarter" idx="10" hasCustomPrompt="1"/>
          </p:nvPr>
        </p:nvSpPr>
        <p:spPr>
          <a:xfrm>
            <a:off x="2399060" y="5248280"/>
            <a:ext cx="4345885" cy="804655"/>
          </a:xfrm>
          <a:prstGeom prst="rect">
            <a:avLst/>
          </a:prstGeom>
        </p:spPr>
        <p:txBody>
          <a:bodyPr/>
          <a:lstStyle>
            <a:lvl1pPr marL="0" indent="0" algn="ctr">
              <a:buNone/>
              <a:defRPr sz="2500">
                <a:solidFill>
                  <a:srgbClr val="414141"/>
                </a:solidFill>
                <a:latin typeface="Arial" panose="020B0604020202020204" pitchFamily="34" charset="0"/>
                <a:cs typeface="Arial" panose="020B0604020202020204" pitchFamily="34" charset="0"/>
              </a:defRPr>
            </a:lvl1pPr>
            <a:lvl2pPr marL="457200" indent="0" algn="ctr">
              <a:buNone/>
              <a:defRPr sz="2400">
                <a:solidFill>
                  <a:schemeClr val="bg1"/>
                </a:solidFill>
              </a:defRPr>
            </a:lvl2pPr>
            <a:lvl3pPr marL="914400" indent="0" algn="ctr">
              <a:buNone/>
              <a:defRPr sz="2400">
                <a:solidFill>
                  <a:schemeClr val="bg1"/>
                </a:solidFill>
              </a:defRPr>
            </a:lvl3pPr>
            <a:lvl4pPr marL="1371600" indent="0" algn="ctr">
              <a:buNone/>
              <a:defRPr sz="2400">
                <a:solidFill>
                  <a:schemeClr val="bg1"/>
                </a:solidFill>
              </a:defRPr>
            </a:lvl4pPr>
            <a:lvl5pPr marL="1828800" indent="0" algn="ctr">
              <a:buNone/>
              <a:defRPr sz="2400">
                <a:solidFill>
                  <a:schemeClr val="bg1"/>
                </a:solidFill>
              </a:defRPr>
            </a:lvl5pPr>
          </a:lstStyle>
          <a:p>
            <a:pPr lvl="0"/>
            <a:r>
              <a:rPr lang="lv-LV" dirty="0"/>
              <a:t>Autors un datums</a:t>
            </a:r>
          </a:p>
        </p:txBody>
      </p:sp>
      <p:pic>
        <p:nvPicPr>
          <p:cNvPr id="8" name="Attēls 7">
            <a:extLst>
              <a:ext uri="{FF2B5EF4-FFF2-40B4-BE49-F238E27FC236}">
                <a16:creationId xmlns="" xmlns:a16="http://schemas.microsoft.com/office/drawing/2014/main" id="{397A5A32-C78C-4A1D-AF64-A46B95D53D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10203" y="1090800"/>
            <a:ext cx="2502149" cy="1178382"/>
          </a:xfrm>
          <a:prstGeom prst="rect">
            <a:avLst/>
          </a:prstGeom>
        </p:spPr>
      </p:pic>
    </p:spTree>
    <p:extLst>
      <p:ext uri="{BB962C8B-B14F-4D97-AF65-F5344CB8AC3E}">
        <p14:creationId xmlns:p14="http://schemas.microsoft.com/office/powerpoint/2010/main" val="4091484830"/>
      </p:ext>
    </p:extLst>
  </p:cSld>
  <p:clrMapOvr>
    <a:masterClrMapping/>
  </p:clrMapOvr>
  <p:transition spd="slow">
    <p:cove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iens grafiks slaidā">
    <p:spTree>
      <p:nvGrpSpPr>
        <p:cNvPr id="1" name=""/>
        <p:cNvGrpSpPr/>
        <p:nvPr/>
      </p:nvGrpSpPr>
      <p:grpSpPr>
        <a:xfrm>
          <a:off x="0" y="0"/>
          <a:ext cx="0" cy="0"/>
          <a:chOff x="0" y="0"/>
          <a:chExt cx="0" cy="0"/>
        </a:xfrm>
      </p:grpSpPr>
      <p:sp>
        <p:nvSpPr>
          <p:cNvPr id="5" name="Diagrammas vietturis 4">
            <a:extLst>
              <a:ext uri="{FF2B5EF4-FFF2-40B4-BE49-F238E27FC236}">
                <a16:creationId xmlns="" xmlns:a16="http://schemas.microsoft.com/office/drawing/2014/main" id="{963AB099-CC2B-42E8-9537-ECDC11C3136E}"/>
              </a:ext>
            </a:extLst>
          </p:cNvPr>
          <p:cNvSpPr>
            <a:spLocks noGrp="1"/>
          </p:cNvSpPr>
          <p:nvPr>
            <p:ph type="chart" sz="quarter" idx="14"/>
          </p:nvPr>
        </p:nvSpPr>
        <p:spPr>
          <a:xfrm>
            <a:off x="258750" y="1797779"/>
            <a:ext cx="8626500" cy="4510949"/>
          </a:xfrm>
          <a:prstGeom prst="rect">
            <a:avLst/>
          </a:prstGeom>
        </p:spPr>
        <p:txBody>
          <a:bodyPr/>
          <a:lstStyle>
            <a:lvl1pPr>
              <a:defRPr sz="1600">
                <a:solidFill>
                  <a:srgbClr val="414141"/>
                </a:solidFill>
              </a:defRPr>
            </a:lvl1pPr>
          </a:lstStyle>
          <a:p>
            <a:r>
              <a:rPr lang="lv-LV"/>
              <a:t>Lai pievienotu diagrammu, noklikšķiniet uz ikonas</a:t>
            </a:r>
            <a:endParaRPr lang="lv-LV" dirty="0"/>
          </a:p>
        </p:txBody>
      </p:sp>
      <p:sp>
        <p:nvSpPr>
          <p:cNvPr id="3" name="Teksta vietturis 2">
            <a:extLst>
              <a:ext uri="{FF2B5EF4-FFF2-40B4-BE49-F238E27FC236}">
                <a16:creationId xmlns="" xmlns:a16="http://schemas.microsoft.com/office/drawing/2014/main" id="{A47298FE-E8CB-4FF5-A66E-DDA038AF2E0A}"/>
              </a:ext>
            </a:extLst>
          </p:cNvPr>
          <p:cNvSpPr>
            <a:spLocks noGrp="1"/>
          </p:cNvSpPr>
          <p:nvPr>
            <p:ph type="body" sz="quarter" idx="13" hasCustomPrompt="1"/>
          </p:nvPr>
        </p:nvSpPr>
        <p:spPr>
          <a:xfrm>
            <a:off x="2" y="6397200"/>
            <a:ext cx="2295525" cy="365124"/>
          </a:xfrm>
          <a:prstGeom prst="rect">
            <a:avLst/>
          </a:prstGeom>
        </p:spPr>
        <p:txBody>
          <a:bodyPr anchor="b"/>
          <a:lstStyle>
            <a:lvl1pPr algn="l">
              <a:defRPr sz="1000" i="0">
                <a:solidFill>
                  <a:srgbClr val="414141"/>
                </a:solidFill>
                <a:latin typeface="Arial" panose="020B0604020202020204" pitchFamily="34" charset="0"/>
                <a:cs typeface="Arial" panose="020B0604020202020204" pitchFamily="34" charset="0"/>
              </a:defRPr>
            </a:lvl1pPr>
            <a:lvl2pPr>
              <a:defRPr sz="1000" i="1"/>
            </a:lvl2pPr>
            <a:lvl3pPr>
              <a:defRPr sz="1000" i="1"/>
            </a:lvl3pPr>
            <a:lvl4pPr>
              <a:defRPr sz="1000" i="1"/>
            </a:lvl4pPr>
            <a:lvl5pPr>
              <a:defRPr sz="1000" i="1"/>
            </a:lvl5pPr>
          </a:lstStyle>
          <a:p>
            <a:pPr lvl="0"/>
            <a:r>
              <a:rPr lang="lv-LV" dirty="0"/>
              <a:t>Ierakstīt avotu</a:t>
            </a:r>
          </a:p>
        </p:txBody>
      </p:sp>
      <p:sp>
        <p:nvSpPr>
          <p:cNvPr id="12" name="Teksta vietturis 11">
            <a:extLst>
              <a:ext uri="{FF2B5EF4-FFF2-40B4-BE49-F238E27FC236}">
                <a16:creationId xmlns="" xmlns:a16="http://schemas.microsoft.com/office/drawing/2014/main" id="{1D92B10C-9D52-4B20-BBEB-80CDAC24B04E}"/>
              </a:ext>
            </a:extLst>
          </p:cNvPr>
          <p:cNvSpPr>
            <a:spLocks noGrp="1"/>
          </p:cNvSpPr>
          <p:nvPr>
            <p:ph type="body" sz="quarter" idx="15" hasCustomPrompt="1"/>
          </p:nvPr>
        </p:nvSpPr>
        <p:spPr>
          <a:xfrm>
            <a:off x="258750" y="1372326"/>
            <a:ext cx="8626500" cy="425450"/>
          </a:xfrm>
          <a:prstGeom prst="rect">
            <a:avLst/>
          </a:prstGeom>
        </p:spPr>
        <p:txBody>
          <a:bodyPr/>
          <a:lstStyle>
            <a:lvl1pPr algn="l">
              <a:spcBef>
                <a:spcPts val="0"/>
              </a:spcBef>
              <a:defRPr>
                <a:solidFill>
                  <a:srgbClr val="414141"/>
                </a:solidFill>
                <a:latin typeface="Arial" panose="020B0604020202020204" pitchFamily="34" charset="0"/>
                <a:cs typeface="Arial" panose="020B0604020202020204" pitchFamily="34" charset="0"/>
              </a:defRPr>
            </a:lvl1pPr>
          </a:lstStyle>
          <a:p>
            <a:pPr lvl="0"/>
            <a:r>
              <a:rPr lang="lv-LV" dirty="0"/>
              <a:t>Apakšvirsraksts</a:t>
            </a:r>
          </a:p>
        </p:txBody>
      </p:sp>
      <p:sp>
        <p:nvSpPr>
          <p:cNvPr id="7" name="Slaida numura vietturis 5">
            <a:extLst>
              <a:ext uri="{FF2B5EF4-FFF2-40B4-BE49-F238E27FC236}">
                <a16:creationId xmlns="" xmlns:a16="http://schemas.microsoft.com/office/drawing/2014/main" id="{B1F4688B-6E78-4DDA-9003-A7EC8A8EDBAA}"/>
              </a:ext>
            </a:extLst>
          </p:cNvPr>
          <p:cNvSpPr>
            <a:spLocks noGrp="1"/>
          </p:cNvSpPr>
          <p:nvPr>
            <p:ph type="sldNum" sz="quarter" idx="4"/>
          </p:nvPr>
        </p:nvSpPr>
        <p:spPr>
          <a:xfrm>
            <a:off x="8592846" y="6453800"/>
            <a:ext cx="539333" cy="360000"/>
          </a:xfrm>
          <a:prstGeom prst="rect">
            <a:avLst/>
          </a:prstGeom>
        </p:spPr>
        <p:txBody>
          <a:bodyPr vert="horz" lIns="91440" tIns="45720" rIns="91440" bIns="45720" rtlCol="0" anchor="t"/>
          <a:lstStyle>
            <a:lvl1pPr algn="r">
              <a:defRPr sz="1600">
                <a:solidFill>
                  <a:srgbClr val="414141"/>
                </a:solidFill>
              </a:defRPr>
            </a:lvl1pPr>
          </a:lstStyle>
          <a:p>
            <a:fld id="{B64F4F4D-1483-4ED9-BBCF-4746A0F69460}" type="slidenum">
              <a:rPr lang="lv-LV" smtClean="0"/>
              <a:pPr/>
              <a:t>‹#›</a:t>
            </a:fld>
            <a:endParaRPr lang="lv-LV" dirty="0"/>
          </a:p>
        </p:txBody>
      </p:sp>
      <p:sp>
        <p:nvSpPr>
          <p:cNvPr id="8" name="Virsraksta vietturis 1">
            <a:extLst>
              <a:ext uri="{FF2B5EF4-FFF2-40B4-BE49-F238E27FC236}">
                <a16:creationId xmlns="" xmlns:a16="http://schemas.microsoft.com/office/drawing/2014/main" id="{FF69CB8B-2A93-4AE2-8F25-C010B3565048}"/>
              </a:ext>
            </a:extLst>
          </p:cNvPr>
          <p:cNvSpPr>
            <a:spLocks noGrp="1"/>
          </p:cNvSpPr>
          <p:nvPr>
            <p:ph type="title"/>
          </p:nvPr>
        </p:nvSpPr>
        <p:spPr>
          <a:xfrm>
            <a:off x="258420" y="214763"/>
            <a:ext cx="8627165" cy="1047508"/>
          </a:xfrm>
          <a:prstGeom prst="rect">
            <a:avLst/>
          </a:prstGeom>
        </p:spPr>
        <p:txBody>
          <a:bodyPr vert="horz" lIns="91440" tIns="45720" rIns="91440" bIns="45720" rtlCol="0" anchor="ctr">
            <a:normAutofit/>
          </a:bodyPr>
          <a:lstStyle/>
          <a:p>
            <a:r>
              <a:rPr lang="lv-LV"/>
              <a:t>Rediģēt šablona virsraksta stilu</a:t>
            </a:r>
            <a:endParaRPr lang="lv-LV" dirty="0"/>
          </a:p>
        </p:txBody>
      </p:sp>
    </p:spTree>
    <p:extLst>
      <p:ext uri="{BB962C8B-B14F-4D97-AF65-F5344CB8AC3E}">
        <p14:creationId xmlns:p14="http://schemas.microsoft.com/office/powerpoint/2010/main" val="274994991"/>
      </p:ext>
    </p:extLst>
  </p:cSld>
  <p:clrMapOvr>
    <a:masterClrMapping/>
  </p:clrMapOvr>
  <p:transition spd="slow">
    <p:cove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 grafiki vienā slaidā">
    <p:spTree>
      <p:nvGrpSpPr>
        <p:cNvPr id="1" name=""/>
        <p:cNvGrpSpPr/>
        <p:nvPr/>
      </p:nvGrpSpPr>
      <p:grpSpPr>
        <a:xfrm>
          <a:off x="0" y="0"/>
          <a:ext cx="0" cy="0"/>
          <a:chOff x="0" y="0"/>
          <a:chExt cx="0" cy="0"/>
        </a:xfrm>
      </p:grpSpPr>
      <p:sp>
        <p:nvSpPr>
          <p:cNvPr id="14" name="Diagrammas vietturis 13">
            <a:extLst>
              <a:ext uri="{FF2B5EF4-FFF2-40B4-BE49-F238E27FC236}">
                <a16:creationId xmlns="" xmlns:a16="http://schemas.microsoft.com/office/drawing/2014/main" id="{C0BD43A2-9242-400A-970B-580075916488}"/>
              </a:ext>
            </a:extLst>
          </p:cNvPr>
          <p:cNvSpPr>
            <a:spLocks noGrp="1"/>
          </p:cNvSpPr>
          <p:nvPr>
            <p:ph type="chart" sz="quarter" idx="14"/>
          </p:nvPr>
        </p:nvSpPr>
        <p:spPr>
          <a:xfrm>
            <a:off x="258418" y="1797776"/>
            <a:ext cx="4307370" cy="4510948"/>
          </a:xfrm>
          <a:prstGeom prst="rect">
            <a:avLst/>
          </a:prstGeom>
        </p:spPr>
        <p:txBody>
          <a:bodyPr/>
          <a:lstStyle>
            <a:lvl1pPr>
              <a:defRPr sz="1600">
                <a:solidFill>
                  <a:srgbClr val="414141"/>
                </a:solidFill>
                <a:latin typeface="Arial" panose="020B0604020202020204" pitchFamily="34" charset="0"/>
                <a:cs typeface="Arial" panose="020B0604020202020204" pitchFamily="34" charset="0"/>
              </a:defRPr>
            </a:lvl1pPr>
          </a:lstStyle>
          <a:p>
            <a:r>
              <a:rPr lang="lv-LV"/>
              <a:t>Lai pievienotu diagrammu, noklikšķiniet uz ikonas</a:t>
            </a:r>
            <a:endParaRPr lang="lv-LV" dirty="0"/>
          </a:p>
        </p:txBody>
      </p:sp>
      <p:sp>
        <p:nvSpPr>
          <p:cNvPr id="15" name="Diagrammas vietturis 13">
            <a:extLst>
              <a:ext uri="{FF2B5EF4-FFF2-40B4-BE49-F238E27FC236}">
                <a16:creationId xmlns="" xmlns:a16="http://schemas.microsoft.com/office/drawing/2014/main" id="{4490789E-478A-4F9C-99B3-F55A84B4C9EC}"/>
              </a:ext>
            </a:extLst>
          </p:cNvPr>
          <p:cNvSpPr>
            <a:spLocks noGrp="1"/>
          </p:cNvSpPr>
          <p:nvPr>
            <p:ph type="chart" sz="quarter" idx="15"/>
          </p:nvPr>
        </p:nvSpPr>
        <p:spPr>
          <a:xfrm>
            <a:off x="4579454" y="1797775"/>
            <a:ext cx="4306500" cy="4510948"/>
          </a:xfrm>
          <a:prstGeom prst="rect">
            <a:avLst/>
          </a:prstGeom>
        </p:spPr>
        <p:txBody>
          <a:bodyPr/>
          <a:lstStyle>
            <a:lvl1pPr>
              <a:defRPr sz="1600">
                <a:solidFill>
                  <a:srgbClr val="414141"/>
                </a:solidFill>
                <a:latin typeface="Arial" panose="020B0604020202020204" pitchFamily="34" charset="0"/>
                <a:cs typeface="Arial" panose="020B0604020202020204" pitchFamily="34" charset="0"/>
              </a:defRPr>
            </a:lvl1pPr>
          </a:lstStyle>
          <a:p>
            <a:r>
              <a:rPr lang="lv-LV"/>
              <a:t>Lai pievienotu diagrammu, noklikšķiniet uz ikonas</a:t>
            </a:r>
            <a:endParaRPr lang="lv-LV" dirty="0"/>
          </a:p>
        </p:txBody>
      </p:sp>
      <p:sp>
        <p:nvSpPr>
          <p:cNvPr id="13" name="Teksta vietturis 2">
            <a:extLst>
              <a:ext uri="{FF2B5EF4-FFF2-40B4-BE49-F238E27FC236}">
                <a16:creationId xmlns="" xmlns:a16="http://schemas.microsoft.com/office/drawing/2014/main" id="{D1ACCA08-83F8-40A9-A436-2312576A593D}"/>
              </a:ext>
            </a:extLst>
          </p:cNvPr>
          <p:cNvSpPr>
            <a:spLocks noGrp="1"/>
          </p:cNvSpPr>
          <p:nvPr>
            <p:ph type="body" sz="quarter" idx="13" hasCustomPrompt="1"/>
          </p:nvPr>
        </p:nvSpPr>
        <p:spPr>
          <a:xfrm>
            <a:off x="2" y="6397200"/>
            <a:ext cx="2295525" cy="365124"/>
          </a:xfrm>
          <a:prstGeom prst="rect">
            <a:avLst/>
          </a:prstGeom>
        </p:spPr>
        <p:txBody>
          <a:bodyPr anchor="b"/>
          <a:lstStyle>
            <a:lvl1pPr algn="l">
              <a:defRPr sz="1000" i="0">
                <a:solidFill>
                  <a:srgbClr val="414141"/>
                </a:solidFill>
                <a:latin typeface="Arial" panose="020B0604020202020204" pitchFamily="34" charset="0"/>
                <a:cs typeface="Arial" panose="020B0604020202020204" pitchFamily="34" charset="0"/>
              </a:defRPr>
            </a:lvl1pPr>
            <a:lvl2pPr>
              <a:defRPr sz="1000" i="1"/>
            </a:lvl2pPr>
            <a:lvl3pPr>
              <a:defRPr sz="1000" i="1"/>
            </a:lvl3pPr>
            <a:lvl4pPr>
              <a:defRPr sz="1000" i="1"/>
            </a:lvl4pPr>
            <a:lvl5pPr>
              <a:defRPr sz="1000" i="1"/>
            </a:lvl5pPr>
          </a:lstStyle>
          <a:p>
            <a:pPr lvl="0"/>
            <a:r>
              <a:rPr lang="lv-LV" dirty="0"/>
              <a:t>Ierakstīt avotu</a:t>
            </a:r>
          </a:p>
        </p:txBody>
      </p:sp>
      <p:sp>
        <p:nvSpPr>
          <p:cNvPr id="18" name="Teksta vietturis 11">
            <a:extLst>
              <a:ext uri="{FF2B5EF4-FFF2-40B4-BE49-F238E27FC236}">
                <a16:creationId xmlns="" xmlns:a16="http://schemas.microsoft.com/office/drawing/2014/main" id="{A4C3A2FC-7024-420E-8C46-24E415F26DD9}"/>
              </a:ext>
            </a:extLst>
          </p:cNvPr>
          <p:cNvSpPr>
            <a:spLocks noGrp="1"/>
          </p:cNvSpPr>
          <p:nvPr>
            <p:ph type="body" sz="quarter" idx="17" hasCustomPrompt="1"/>
          </p:nvPr>
        </p:nvSpPr>
        <p:spPr>
          <a:xfrm>
            <a:off x="258418" y="1372325"/>
            <a:ext cx="4306500" cy="425450"/>
          </a:xfrm>
          <a:prstGeom prst="rect">
            <a:avLst/>
          </a:prstGeom>
        </p:spPr>
        <p:txBody>
          <a:bodyPr/>
          <a:lstStyle>
            <a:lvl1pPr algn="l">
              <a:spcBef>
                <a:spcPts val="0"/>
              </a:spcBef>
              <a:defRPr>
                <a:solidFill>
                  <a:srgbClr val="414141"/>
                </a:solidFill>
                <a:latin typeface="Arial" panose="020B0604020202020204" pitchFamily="34" charset="0"/>
                <a:cs typeface="Arial" panose="020B0604020202020204" pitchFamily="34" charset="0"/>
              </a:defRPr>
            </a:lvl1pPr>
          </a:lstStyle>
          <a:p>
            <a:pPr lvl="0"/>
            <a:r>
              <a:rPr lang="lv-LV" dirty="0"/>
              <a:t>Apakšvirsraksts</a:t>
            </a:r>
          </a:p>
        </p:txBody>
      </p:sp>
      <p:sp>
        <p:nvSpPr>
          <p:cNvPr id="19" name="Slaida numura vietturis 5">
            <a:extLst>
              <a:ext uri="{FF2B5EF4-FFF2-40B4-BE49-F238E27FC236}">
                <a16:creationId xmlns="" xmlns:a16="http://schemas.microsoft.com/office/drawing/2014/main" id="{80B1C594-8A3A-49DE-A9DE-DE5BC43E72B3}"/>
              </a:ext>
            </a:extLst>
          </p:cNvPr>
          <p:cNvSpPr>
            <a:spLocks noGrp="1"/>
          </p:cNvSpPr>
          <p:nvPr>
            <p:ph type="sldNum" sz="quarter" idx="4"/>
          </p:nvPr>
        </p:nvSpPr>
        <p:spPr>
          <a:xfrm>
            <a:off x="8592846" y="6453800"/>
            <a:ext cx="539333" cy="360000"/>
          </a:xfrm>
          <a:prstGeom prst="rect">
            <a:avLst/>
          </a:prstGeom>
        </p:spPr>
        <p:txBody>
          <a:bodyPr vert="horz" lIns="91440" tIns="45720" rIns="91440" bIns="45720" rtlCol="0" anchor="t"/>
          <a:lstStyle>
            <a:lvl1pPr algn="r">
              <a:defRPr sz="1600">
                <a:solidFill>
                  <a:srgbClr val="414141"/>
                </a:solidFill>
              </a:defRPr>
            </a:lvl1pPr>
          </a:lstStyle>
          <a:p>
            <a:fld id="{B64F4F4D-1483-4ED9-BBCF-4746A0F69460}" type="slidenum">
              <a:rPr lang="lv-LV" smtClean="0"/>
              <a:pPr/>
              <a:t>‹#›</a:t>
            </a:fld>
            <a:endParaRPr lang="lv-LV" dirty="0"/>
          </a:p>
        </p:txBody>
      </p:sp>
      <p:sp>
        <p:nvSpPr>
          <p:cNvPr id="20" name="Virsraksta vietturis 1">
            <a:extLst>
              <a:ext uri="{FF2B5EF4-FFF2-40B4-BE49-F238E27FC236}">
                <a16:creationId xmlns="" xmlns:a16="http://schemas.microsoft.com/office/drawing/2014/main" id="{7F4F524C-C2ED-42C3-95E0-4FBFC308C35C}"/>
              </a:ext>
            </a:extLst>
          </p:cNvPr>
          <p:cNvSpPr>
            <a:spLocks noGrp="1"/>
          </p:cNvSpPr>
          <p:nvPr>
            <p:ph type="title"/>
          </p:nvPr>
        </p:nvSpPr>
        <p:spPr>
          <a:xfrm>
            <a:off x="258420" y="214763"/>
            <a:ext cx="8627165" cy="1047508"/>
          </a:xfrm>
          <a:prstGeom prst="rect">
            <a:avLst/>
          </a:prstGeom>
        </p:spPr>
        <p:txBody>
          <a:bodyPr vert="horz" lIns="91440" tIns="45720" rIns="91440" bIns="45720" rtlCol="0" anchor="ctr">
            <a:normAutofit/>
          </a:bodyPr>
          <a:lstStyle/>
          <a:p>
            <a:r>
              <a:rPr lang="lv-LV"/>
              <a:t>Rediģēt šablona virsraksta stilu</a:t>
            </a:r>
            <a:endParaRPr lang="lv-LV" dirty="0"/>
          </a:p>
        </p:txBody>
      </p:sp>
      <p:sp>
        <p:nvSpPr>
          <p:cNvPr id="21" name="Teksta vietturis 11">
            <a:extLst>
              <a:ext uri="{FF2B5EF4-FFF2-40B4-BE49-F238E27FC236}">
                <a16:creationId xmlns="" xmlns:a16="http://schemas.microsoft.com/office/drawing/2014/main" id="{2982DA7C-D497-460B-A699-1416BDA2563B}"/>
              </a:ext>
            </a:extLst>
          </p:cNvPr>
          <p:cNvSpPr>
            <a:spLocks noGrp="1"/>
          </p:cNvSpPr>
          <p:nvPr>
            <p:ph type="body" sz="quarter" idx="18" hasCustomPrompt="1"/>
          </p:nvPr>
        </p:nvSpPr>
        <p:spPr>
          <a:xfrm>
            <a:off x="4579454" y="1372325"/>
            <a:ext cx="4306500" cy="425450"/>
          </a:xfrm>
          <a:prstGeom prst="rect">
            <a:avLst/>
          </a:prstGeom>
        </p:spPr>
        <p:txBody>
          <a:bodyPr/>
          <a:lstStyle>
            <a:lvl1pPr algn="l">
              <a:spcBef>
                <a:spcPts val="0"/>
              </a:spcBef>
              <a:defRPr>
                <a:solidFill>
                  <a:srgbClr val="414141"/>
                </a:solidFill>
                <a:latin typeface="Arial" panose="020B0604020202020204" pitchFamily="34" charset="0"/>
                <a:cs typeface="Arial" panose="020B0604020202020204" pitchFamily="34" charset="0"/>
              </a:defRPr>
            </a:lvl1pPr>
          </a:lstStyle>
          <a:p>
            <a:pPr lvl="0"/>
            <a:r>
              <a:rPr lang="lv-LV" dirty="0"/>
              <a:t>Apakšvirsraksts</a:t>
            </a:r>
          </a:p>
        </p:txBody>
      </p:sp>
    </p:spTree>
    <p:extLst>
      <p:ext uri="{BB962C8B-B14F-4D97-AF65-F5344CB8AC3E}">
        <p14:creationId xmlns:p14="http://schemas.microsoft.com/office/powerpoint/2010/main" val="3198512138"/>
      </p:ext>
    </p:extLst>
  </p:cSld>
  <p:clrMapOvr>
    <a:masterClrMapping/>
  </p:clrMapOvr>
  <p:transition spd="slow">
    <p:cove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ttēls un teksts">
    <p:spTree>
      <p:nvGrpSpPr>
        <p:cNvPr id="1" name=""/>
        <p:cNvGrpSpPr/>
        <p:nvPr/>
      </p:nvGrpSpPr>
      <p:grpSpPr>
        <a:xfrm>
          <a:off x="0" y="0"/>
          <a:ext cx="0" cy="0"/>
          <a:chOff x="0" y="0"/>
          <a:chExt cx="0" cy="0"/>
        </a:xfrm>
      </p:grpSpPr>
      <p:sp>
        <p:nvSpPr>
          <p:cNvPr id="5" name="Teksta vietturis 4">
            <a:extLst>
              <a:ext uri="{FF2B5EF4-FFF2-40B4-BE49-F238E27FC236}">
                <a16:creationId xmlns="" xmlns:a16="http://schemas.microsoft.com/office/drawing/2014/main" id="{90D8AB58-6F72-4B6A-9A37-2B9304EDE113}"/>
              </a:ext>
            </a:extLst>
          </p:cNvPr>
          <p:cNvSpPr>
            <a:spLocks noGrp="1"/>
          </p:cNvSpPr>
          <p:nvPr>
            <p:ph type="body" sz="quarter" idx="12" hasCustomPrompt="1"/>
          </p:nvPr>
        </p:nvSpPr>
        <p:spPr>
          <a:xfrm>
            <a:off x="3727462" y="1797776"/>
            <a:ext cx="5157788" cy="4509423"/>
          </a:xfrm>
          <a:prstGeom prst="rect">
            <a:avLst/>
          </a:prstGeom>
        </p:spPr>
        <p:txBody>
          <a:bodyPr/>
          <a:lstStyle>
            <a:lvl1pPr marL="342900" indent="-342900" algn="l">
              <a:lnSpc>
                <a:spcPct val="100000"/>
              </a:lnSpc>
              <a:spcAft>
                <a:spcPts val="1200"/>
              </a:spcAft>
              <a:buClr>
                <a:srgbClr val="F1B744"/>
              </a:buClr>
              <a:buFont typeface="Arial" panose="020B0604020202020204" pitchFamily="34" charset="0"/>
              <a:buChar char="►"/>
              <a:defRPr sz="1600">
                <a:solidFill>
                  <a:srgbClr val="414141"/>
                </a:solidFill>
                <a:latin typeface="Arial" panose="020B0604020202020204" pitchFamily="34" charset="0"/>
                <a:cs typeface="Arial" panose="020B0604020202020204" pitchFamily="34" charset="0"/>
              </a:defRPr>
            </a:lvl1pPr>
            <a:lvl2pPr marL="809625" indent="-352425">
              <a:lnSpc>
                <a:spcPct val="100000"/>
              </a:lnSpc>
              <a:spcAft>
                <a:spcPts val="1200"/>
              </a:spcAft>
              <a:buClr>
                <a:srgbClr val="F1B744"/>
              </a:buClr>
              <a:buFont typeface="Helvetica" panose="020B0604020202020204" pitchFamily="34" charset="0"/>
              <a:buChar char="►"/>
              <a:defRPr sz="1600">
                <a:solidFill>
                  <a:srgbClr val="414141"/>
                </a:solidFill>
                <a:latin typeface="Arial" panose="020B0604020202020204" pitchFamily="34" charset="0"/>
                <a:cs typeface="Arial" panose="020B0604020202020204" pitchFamily="34" charset="0"/>
              </a:defRPr>
            </a:lvl2pPr>
            <a:lvl3pPr marL="1250950" indent="-336550">
              <a:lnSpc>
                <a:spcPct val="100000"/>
              </a:lnSpc>
              <a:spcAft>
                <a:spcPts val="1200"/>
              </a:spcAft>
              <a:buClr>
                <a:srgbClr val="F1B744"/>
              </a:buClr>
              <a:buFont typeface="Helvetica" panose="020B0604020202020204" pitchFamily="34" charset="0"/>
              <a:buChar char="►"/>
              <a:defRPr sz="1600">
                <a:solidFill>
                  <a:srgbClr val="414141"/>
                </a:solidFill>
                <a:latin typeface="Arial" panose="020B0604020202020204" pitchFamily="34" charset="0"/>
                <a:cs typeface="Arial" panose="020B0604020202020204" pitchFamily="34" charset="0"/>
              </a:defRPr>
            </a:lvl3pPr>
            <a:lvl4pPr marL="1703388" indent="-331788">
              <a:lnSpc>
                <a:spcPct val="100000"/>
              </a:lnSpc>
              <a:spcAft>
                <a:spcPts val="1200"/>
              </a:spcAft>
              <a:buClr>
                <a:srgbClr val="F1B744"/>
              </a:buClr>
              <a:buFont typeface="Helvetica" panose="020B0604020202020204" pitchFamily="34" charset="0"/>
              <a:buChar char="►"/>
              <a:defRPr sz="1600">
                <a:solidFill>
                  <a:srgbClr val="414141"/>
                </a:solidFill>
                <a:latin typeface="Arial" panose="020B0604020202020204" pitchFamily="34" charset="0"/>
                <a:cs typeface="Arial" panose="020B0604020202020204" pitchFamily="34" charset="0"/>
              </a:defRPr>
            </a:lvl4pPr>
            <a:lvl5pPr marL="2238375" indent="-409575">
              <a:lnSpc>
                <a:spcPct val="100000"/>
              </a:lnSpc>
              <a:spcAft>
                <a:spcPts val="1200"/>
              </a:spcAft>
              <a:buClr>
                <a:srgbClr val="F1B744"/>
              </a:buClr>
              <a:buFont typeface="Helvetica" panose="020B0604020202020204" pitchFamily="34" charset="0"/>
              <a:buChar char="►"/>
              <a:defRPr sz="1600">
                <a:solidFill>
                  <a:srgbClr val="414141"/>
                </a:solidFill>
                <a:latin typeface="Arial" panose="020B0604020202020204" pitchFamily="34" charset="0"/>
                <a:cs typeface="Arial" panose="020B0604020202020204" pitchFamily="34" charset="0"/>
              </a:defRPr>
            </a:lvl5pPr>
          </a:lstStyle>
          <a:p>
            <a:pPr lvl="0"/>
            <a:r>
              <a:rPr lang="lv-LV" dirty="0"/>
              <a:t>Teksts</a:t>
            </a:r>
          </a:p>
          <a:p>
            <a:pPr lvl="1"/>
            <a:r>
              <a:rPr lang="lv-LV" dirty="0"/>
              <a:t>Otrais līmenis</a:t>
            </a:r>
          </a:p>
          <a:p>
            <a:pPr lvl="2"/>
            <a:r>
              <a:rPr lang="lv-LV" dirty="0"/>
              <a:t>Trešais līmenis</a:t>
            </a:r>
          </a:p>
          <a:p>
            <a:pPr lvl="3"/>
            <a:r>
              <a:rPr lang="lv-LV" dirty="0"/>
              <a:t>Ceturtais līmenis</a:t>
            </a:r>
          </a:p>
          <a:p>
            <a:pPr lvl="4"/>
            <a:r>
              <a:rPr lang="lv-LV" dirty="0"/>
              <a:t>Piektais līmenis</a:t>
            </a:r>
          </a:p>
        </p:txBody>
      </p:sp>
      <p:sp>
        <p:nvSpPr>
          <p:cNvPr id="9" name="Attēla vietturis 8">
            <a:extLst>
              <a:ext uri="{FF2B5EF4-FFF2-40B4-BE49-F238E27FC236}">
                <a16:creationId xmlns="" xmlns:a16="http://schemas.microsoft.com/office/drawing/2014/main" id="{283864D8-1CA7-44F0-828F-2F7DD1D4B7A6}"/>
              </a:ext>
            </a:extLst>
          </p:cNvPr>
          <p:cNvSpPr>
            <a:spLocks noGrp="1"/>
          </p:cNvSpPr>
          <p:nvPr>
            <p:ph type="pic" sz="quarter" idx="13"/>
          </p:nvPr>
        </p:nvSpPr>
        <p:spPr>
          <a:xfrm>
            <a:off x="258420" y="1797776"/>
            <a:ext cx="3469045" cy="4509424"/>
          </a:xfrm>
          <a:prstGeom prst="rect">
            <a:avLst/>
          </a:prstGeom>
        </p:spPr>
        <p:txBody>
          <a:bodyPr/>
          <a:lstStyle>
            <a:lvl1pPr>
              <a:defRPr>
                <a:solidFill>
                  <a:srgbClr val="414141"/>
                </a:solidFill>
                <a:latin typeface="Arial" panose="020B0604020202020204" pitchFamily="34" charset="0"/>
                <a:cs typeface="Arial" panose="020B0604020202020204" pitchFamily="34" charset="0"/>
              </a:defRPr>
            </a:lvl1pPr>
          </a:lstStyle>
          <a:p>
            <a:r>
              <a:rPr lang="lv-LV"/>
              <a:t>Noklikšķiniet uz ikonas, lai pievienotu attēlu</a:t>
            </a:r>
            <a:endParaRPr lang="lv-LV" dirty="0"/>
          </a:p>
        </p:txBody>
      </p:sp>
      <p:sp>
        <p:nvSpPr>
          <p:cNvPr id="10" name="Virsraksta vietturis 1">
            <a:extLst>
              <a:ext uri="{FF2B5EF4-FFF2-40B4-BE49-F238E27FC236}">
                <a16:creationId xmlns="" xmlns:a16="http://schemas.microsoft.com/office/drawing/2014/main" id="{3E29E50D-4F4E-4650-AB07-87E6162067D0}"/>
              </a:ext>
            </a:extLst>
          </p:cNvPr>
          <p:cNvSpPr>
            <a:spLocks noGrp="1"/>
          </p:cNvSpPr>
          <p:nvPr>
            <p:ph type="title"/>
          </p:nvPr>
        </p:nvSpPr>
        <p:spPr>
          <a:xfrm>
            <a:off x="258420" y="214763"/>
            <a:ext cx="8627165" cy="1047508"/>
          </a:xfrm>
          <a:prstGeom prst="rect">
            <a:avLst/>
          </a:prstGeom>
        </p:spPr>
        <p:txBody>
          <a:bodyPr vert="horz" lIns="91440" tIns="45720" rIns="91440" bIns="45720" rtlCol="0" anchor="ctr">
            <a:normAutofit/>
          </a:bodyPr>
          <a:lstStyle/>
          <a:p>
            <a:r>
              <a:rPr lang="lv-LV"/>
              <a:t>Rediģēt šablona virsraksta stilu</a:t>
            </a:r>
            <a:endParaRPr lang="lv-LV" dirty="0"/>
          </a:p>
        </p:txBody>
      </p:sp>
      <p:sp>
        <p:nvSpPr>
          <p:cNvPr id="11" name="Teksta vietturis 11">
            <a:extLst>
              <a:ext uri="{FF2B5EF4-FFF2-40B4-BE49-F238E27FC236}">
                <a16:creationId xmlns="" xmlns:a16="http://schemas.microsoft.com/office/drawing/2014/main" id="{81DC8775-D645-488C-B82B-0062000263EB}"/>
              </a:ext>
            </a:extLst>
          </p:cNvPr>
          <p:cNvSpPr>
            <a:spLocks noGrp="1"/>
          </p:cNvSpPr>
          <p:nvPr>
            <p:ph type="body" sz="quarter" idx="15" hasCustomPrompt="1"/>
          </p:nvPr>
        </p:nvSpPr>
        <p:spPr>
          <a:xfrm>
            <a:off x="258750" y="1372326"/>
            <a:ext cx="8626500" cy="425450"/>
          </a:xfrm>
          <a:prstGeom prst="rect">
            <a:avLst/>
          </a:prstGeom>
        </p:spPr>
        <p:txBody>
          <a:bodyPr/>
          <a:lstStyle>
            <a:lvl1pPr algn="l">
              <a:spcBef>
                <a:spcPts val="0"/>
              </a:spcBef>
              <a:defRPr>
                <a:solidFill>
                  <a:srgbClr val="414141"/>
                </a:solidFill>
                <a:latin typeface="Arial" panose="020B0604020202020204" pitchFamily="34" charset="0"/>
                <a:cs typeface="Arial" panose="020B0604020202020204" pitchFamily="34" charset="0"/>
              </a:defRPr>
            </a:lvl1pPr>
          </a:lstStyle>
          <a:p>
            <a:pPr lvl="0"/>
            <a:r>
              <a:rPr lang="lv-LV" dirty="0"/>
              <a:t>Apakšvirsraksts</a:t>
            </a:r>
          </a:p>
        </p:txBody>
      </p:sp>
      <p:sp>
        <p:nvSpPr>
          <p:cNvPr id="14" name="Teksta vietturis 2">
            <a:extLst>
              <a:ext uri="{FF2B5EF4-FFF2-40B4-BE49-F238E27FC236}">
                <a16:creationId xmlns="" xmlns:a16="http://schemas.microsoft.com/office/drawing/2014/main" id="{92F9FA69-4EC3-46DA-92AA-F020FA0F8C55}"/>
              </a:ext>
            </a:extLst>
          </p:cNvPr>
          <p:cNvSpPr>
            <a:spLocks noGrp="1"/>
          </p:cNvSpPr>
          <p:nvPr>
            <p:ph type="body" sz="quarter" idx="16" hasCustomPrompt="1"/>
          </p:nvPr>
        </p:nvSpPr>
        <p:spPr>
          <a:xfrm>
            <a:off x="2" y="6397200"/>
            <a:ext cx="2295525" cy="365124"/>
          </a:xfrm>
          <a:prstGeom prst="rect">
            <a:avLst/>
          </a:prstGeom>
        </p:spPr>
        <p:txBody>
          <a:bodyPr anchor="b"/>
          <a:lstStyle>
            <a:lvl1pPr algn="l">
              <a:defRPr sz="1000" i="0">
                <a:solidFill>
                  <a:srgbClr val="414141"/>
                </a:solidFill>
                <a:latin typeface="Arial" panose="020B0604020202020204" pitchFamily="34" charset="0"/>
                <a:cs typeface="Arial" panose="020B0604020202020204" pitchFamily="34" charset="0"/>
              </a:defRPr>
            </a:lvl1pPr>
            <a:lvl2pPr>
              <a:defRPr sz="1000" i="1"/>
            </a:lvl2pPr>
            <a:lvl3pPr>
              <a:defRPr sz="1000" i="1"/>
            </a:lvl3pPr>
            <a:lvl4pPr>
              <a:defRPr sz="1000" i="1"/>
            </a:lvl4pPr>
            <a:lvl5pPr>
              <a:defRPr sz="1000" i="1"/>
            </a:lvl5pPr>
          </a:lstStyle>
          <a:p>
            <a:pPr lvl="0"/>
            <a:r>
              <a:rPr lang="lv-LV" dirty="0"/>
              <a:t>Ierakstīt avotu</a:t>
            </a:r>
          </a:p>
        </p:txBody>
      </p:sp>
      <p:sp>
        <p:nvSpPr>
          <p:cNvPr id="15" name="Slaida numura vietturis 5">
            <a:extLst>
              <a:ext uri="{FF2B5EF4-FFF2-40B4-BE49-F238E27FC236}">
                <a16:creationId xmlns="" xmlns:a16="http://schemas.microsoft.com/office/drawing/2014/main" id="{15697461-40CF-40D6-98A6-AD8904D6AADA}"/>
              </a:ext>
            </a:extLst>
          </p:cNvPr>
          <p:cNvSpPr>
            <a:spLocks noGrp="1"/>
          </p:cNvSpPr>
          <p:nvPr>
            <p:ph type="sldNum" sz="quarter" idx="4"/>
          </p:nvPr>
        </p:nvSpPr>
        <p:spPr>
          <a:xfrm>
            <a:off x="8592846" y="6453800"/>
            <a:ext cx="539333" cy="360000"/>
          </a:xfrm>
          <a:prstGeom prst="rect">
            <a:avLst/>
          </a:prstGeom>
        </p:spPr>
        <p:txBody>
          <a:bodyPr vert="horz" lIns="91440" tIns="45720" rIns="91440" bIns="45720" rtlCol="0" anchor="t"/>
          <a:lstStyle>
            <a:lvl1pPr algn="r">
              <a:defRPr sz="1600">
                <a:solidFill>
                  <a:srgbClr val="414141"/>
                </a:solidFill>
              </a:defRPr>
            </a:lvl1pPr>
          </a:lstStyle>
          <a:p>
            <a:fld id="{B64F4F4D-1483-4ED9-BBCF-4746A0F69460}" type="slidenum">
              <a:rPr lang="lv-LV" smtClean="0"/>
              <a:pPr/>
              <a:t>‹#›</a:t>
            </a:fld>
            <a:endParaRPr lang="lv-LV" dirty="0"/>
          </a:p>
        </p:txBody>
      </p:sp>
    </p:spTree>
    <p:extLst>
      <p:ext uri="{BB962C8B-B14F-4D97-AF65-F5344CB8AC3E}">
        <p14:creationId xmlns:p14="http://schemas.microsoft.com/office/powerpoint/2010/main" val="1986617986"/>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BF9111E-7A4B-4ADC-9244-E35D435AAADD}" type="datetimeFigureOut">
              <a:rPr lang="en-US" smtClean="0"/>
              <a:t>11/15/2019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A49281F-7F4F-47D4-A341-C57584A2DDD7}"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ksts, uzskaitījums">
    <p:spTree>
      <p:nvGrpSpPr>
        <p:cNvPr id="1" name=""/>
        <p:cNvGrpSpPr/>
        <p:nvPr/>
      </p:nvGrpSpPr>
      <p:grpSpPr>
        <a:xfrm>
          <a:off x="0" y="0"/>
          <a:ext cx="0" cy="0"/>
          <a:chOff x="0" y="0"/>
          <a:chExt cx="0" cy="0"/>
        </a:xfrm>
      </p:grpSpPr>
      <p:sp>
        <p:nvSpPr>
          <p:cNvPr id="5" name="Teksta vietturis 4">
            <a:extLst>
              <a:ext uri="{FF2B5EF4-FFF2-40B4-BE49-F238E27FC236}">
                <a16:creationId xmlns="" xmlns:a16="http://schemas.microsoft.com/office/drawing/2014/main" id="{90D8AB58-6F72-4B6A-9A37-2B9304EDE113}"/>
              </a:ext>
            </a:extLst>
          </p:cNvPr>
          <p:cNvSpPr>
            <a:spLocks noGrp="1"/>
          </p:cNvSpPr>
          <p:nvPr>
            <p:ph type="body" sz="quarter" idx="12" hasCustomPrompt="1"/>
          </p:nvPr>
        </p:nvSpPr>
        <p:spPr>
          <a:xfrm>
            <a:off x="258750" y="1797776"/>
            <a:ext cx="8626500" cy="4509423"/>
          </a:xfrm>
          <a:prstGeom prst="rect">
            <a:avLst/>
          </a:prstGeom>
        </p:spPr>
        <p:txBody>
          <a:bodyPr/>
          <a:lstStyle>
            <a:lvl1pPr marL="342900" indent="-342900" algn="l">
              <a:lnSpc>
                <a:spcPct val="100000"/>
              </a:lnSpc>
              <a:spcAft>
                <a:spcPts val="1200"/>
              </a:spcAft>
              <a:buClr>
                <a:srgbClr val="F1B744"/>
              </a:buClr>
              <a:buFont typeface="Arial" panose="020B0604020202020204" pitchFamily="34" charset="0"/>
              <a:buChar char="►"/>
              <a:defRPr sz="1600">
                <a:solidFill>
                  <a:srgbClr val="414141"/>
                </a:solidFill>
                <a:latin typeface="Arial" panose="020B0604020202020204" pitchFamily="34" charset="0"/>
                <a:cs typeface="Arial" panose="020B0604020202020204" pitchFamily="34" charset="0"/>
              </a:defRPr>
            </a:lvl1pPr>
            <a:lvl2pPr marL="809625" indent="-352425">
              <a:lnSpc>
                <a:spcPct val="100000"/>
              </a:lnSpc>
              <a:spcAft>
                <a:spcPts val="1200"/>
              </a:spcAft>
              <a:buClr>
                <a:srgbClr val="F1B744"/>
              </a:buClr>
              <a:buFont typeface="Helvetica" panose="020B0604020202020204" pitchFamily="34" charset="0"/>
              <a:buChar char="►"/>
              <a:defRPr sz="1600">
                <a:solidFill>
                  <a:srgbClr val="414141"/>
                </a:solidFill>
                <a:latin typeface="Arial" panose="020B0604020202020204" pitchFamily="34" charset="0"/>
                <a:cs typeface="Arial" panose="020B0604020202020204" pitchFamily="34" charset="0"/>
              </a:defRPr>
            </a:lvl2pPr>
            <a:lvl3pPr marL="1250950" indent="-336550">
              <a:lnSpc>
                <a:spcPct val="100000"/>
              </a:lnSpc>
              <a:spcAft>
                <a:spcPts val="1200"/>
              </a:spcAft>
              <a:buClr>
                <a:srgbClr val="F1B744"/>
              </a:buClr>
              <a:buFont typeface="Helvetica" panose="020B0604020202020204" pitchFamily="34" charset="0"/>
              <a:buChar char="►"/>
              <a:defRPr sz="1600">
                <a:solidFill>
                  <a:srgbClr val="414141"/>
                </a:solidFill>
                <a:latin typeface="Arial" panose="020B0604020202020204" pitchFamily="34" charset="0"/>
                <a:cs typeface="Arial" panose="020B0604020202020204" pitchFamily="34" charset="0"/>
              </a:defRPr>
            </a:lvl3pPr>
            <a:lvl4pPr marL="1703388" indent="-331788">
              <a:lnSpc>
                <a:spcPct val="100000"/>
              </a:lnSpc>
              <a:spcAft>
                <a:spcPts val="1200"/>
              </a:spcAft>
              <a:buClr>
                <a:srgbClr val="F1B744"/>
              </a:buClr>
              <a:buFont typeface="Helvetica" panose="020B0604020202020204" pitchFamily="34" charset="0"/>
              <a:buChar char="►"/>
              <a:defRPr sz="1600">
                <a:solidFill>
                  <a:srgbClr val="414141"/>
                </a:solidFill>
                <a:latin typeface="Arial" panose="020B0604020202020204" pitchFamily="34" charset="0"/>
                <a:cs typeface="Arial" panose="020B0604020202020204" pitchFamily="34" charset="0"/>
              </a:defRPr>
            </a:lvl4pPr>
            <a:lvl5pPr marL="2238375" indent="-409575">
              <a:lnSpc>
                <a:spcPct val="100000"/>
              </a:lnSpc>
              <a:spcAft>
                <a:spcPts val="1200"/>
              </a:spcAft>
              <a:buClr>
                <a:srgbClr val="F1B744"/>
              </a:buClr>
              <a:buFont typeface="Helvetica" panose="020B0604020202020204" pitchFamily="34" charset="0"/>
              <a:buChar char="►"/>
              <a:defRPr sz="1600">
                <a:solidFill>
                  <a:srgbClr val="414141"/>
                </a:solidFill>
                <a:latin typeface="Arial" panose="020B0604020202020204" pitchFamily="34" charset="0"/>
                <a:cs typeface="Arial" panose="020B0604020202020204" pitchFamily="34" charset="0"/>
              </a:defRPr>
            </a:lvl5pPr>
          </a:lstStyle>
          <a:p>
            <a:pPr lvl="0"/>
            <a:r>
              <a:rPr lang="lv-LV" dirty="0"/>
              <a:t>Teksts</a:t>
            </a:r>
          </a:p>
          <a:p>
            <a:pPr lvl="1"/>
            <a:r>
              <a:rPr lang="lv-LV" dirty="0"/>
              <a:t>Otrais līmenis</a:t>
            </a:r>
          </a:p>
          <a:p>
            <a:pPr lvl="2"/>
            <a:r>
              <a:rPr lang="lv-LV" dirty="0"/>
              <a:t>Trešais līmenis</a:t>
            </a:r>
          </a:p>
          <a:p>
            <a:pPr lvl="3"/>
            <a:r>
              <a:rPr lang="lv-LV" dirty="0"/>
              <a:t>Ceturtais līmenis</a:t>
            </a:r>
          </a:p>
          <a:p>
            <a:pPr lvl="4"/>
            <a:r>
              <a:rPr lang="lv-LV" dirty="0"/>
              <a:t>Piektais līmenis</a:t>
            </a:r>
          </a:p>
        </p:txBody>
      </p:sp>
      <p:sp>
        <p:nvSpPr>
          <p:cNvPr id="7" name="Virsraksta vietturis 1">
            <a:extLst>
              <a:ext uri="{FF2B5EF4-FFF2-40B4-BE49-F238E27FC236}">
                <a16:creationId xmlns="" xmlns:a16="http://schemas.microsoft.com/office/drawing/2014/main" id="{0F3F3913-D53C-4F5D-85A0-308B9048DC6F}"/>
              </a:ext>
            </a:extLst>
          </p:cNvPr>
          <p:cNvSpPr>
            <a:spLocks noGrp="1"/>
          </p:cNvSpPr>
          <p:nvPr>
            <p:ph type="title"/>
          </p:nvPr>
        </p:nvSpPr>
        <p:spPr>
          <a:xfrm>
            <a:off x="258420" y="214763"/>
            <a:ext cx="8627165" cy="1047508"/>
          </a:xfrm>
          <a:prstGeom prst="rect">
            <a:avLst/>
          </a:prstGeom>
        </p:spPr>
        <p:txBody>
          <a:bodyPr vert="horz" lIns="91440" tIns="45720" rIns="91440" bIns="45720" rtlCol="0" anchor="ctr">
            <a:normAutofit/>
          </a:bodyPr>
          <a:lstStyle/>
          <a:p>
            <a:r>
              <a:rPr lang="lv-LV"/>
              <a:t>Rediģēt šablona virsraksta stilu</a:t>
            </a:r>
            <a:endParaRPr lang="lv-LV" dirty="0"/>
          </a:p>
        </p:txBody>
      </p:sp>
      <p:sp>
        <p:nvSpPr>
          <p:cNvPr id="9" name="Teksta vietturis 11">
            <a:extLst>
              <a:ext uri="{FF2B5EF4-FFF2-40B4-BE49-F238E27FC236}">
                <a16:creationId xmlns="" xmlns:a16="http://schemas.microsoft.com/office/drawing/2014/main" id="{D2C34D0F-68C7-4DA8-B643-C473C5C4B73B}"/>
              </a:ext>
            </a:extLst>
          </p:cNvPr>
          <p:cNvSpPr>
            <a:spLocks noGrp="1"/>
          </p:cNvSpPr>
          <p:nvPr>
            <p:ph type="body" sz="quarter" idx="15" hasCustomPrompt="1"/>
          </p:nvPr>
        </p:nvSpPr>
        <p:spPr>
          <a:xfrm>
            <a:off x="258750" y="1372326"/>
            <a:ext cx="8626500" cy="425450"/>
          </a:xfrm>
          <a:prstGeom prst="rect">
            <a:avLst/>
          </a:prstGeom>
        </p:spPr>
        <p:txBody>
          <a:bodyPr/>
          <a:lstStyle>
            <a:lvl1pPr algn="l">
              <a:spcBef>
                <a:spcPts val="0"/>
              </a:spcBef>
              <a:defRPr>
                <a:solidFill>
                  <a:srgbClr val="414141"/>
                </a:solidFill>
                <a:latin typeface="Arial" panose="020B0604020202020204" pitchFamily="34" charset="0"/>
                <a:cs typeface="Arial" panose="020B0604020202020204" pitchFamily="34" charset="0"/>
              </a:defRPr>
            </a:lvl1pPr>
          </a:lstStyle>
          <a:p>
            <a:pPr lvl="0"/>
            <a:r>
              <a:rPr lang="lv-LV" dirty="0"/>
              <a:t>Apakšvirsraksts</a:t>
            </a:r>
          </a:p>
        </p:txBody>
      </p:sp>
      <p:sp>
        <p:nvSpPr>
          <p:cNvPr id="10" name="Teksta vietturis 2">
            <a:extLst>
              <a:ext uri="{FF2B5EF4-FFF2-40B4-BE49-F238E27FC236}">
                <a16:creationId xmlns="" xmlns:a16="http://schemas.microsoft.com/office/drawing/2014/main" id="{238FC51E-4A53-4FC2-A26B-653B67B88189}"/>
              </a:ext>
            </a:extLst>
          </p:cNvPr>
          <p:cNvSpPr>
            <a:spLocks noGrp="1"/>
          </p:cNvSpPr>
          <p:nvPr>
            <p:ph type="body" sz="quarter" idx="13" hasCustomPrompt="1"/>
          </p:nvPr>
        </p:nvSpPr>
        <p:spPr>
          <a:xfrm>
            <a:off x="2" y="6397200"/>
            <a:ext cx="2295525" cy="365124"/>
          </a:xfrm>
          <a:prstGeom prst="rect">
            <a:avLst/>
          </a:prstGeom>
        </p:spPr>
        <p:txBody>
          <a:bodyPr anchor="b"/>
          <a:lstStyle>
            <a:lvl1pPr algn="l">
              <a:defRPr sz="1000" i="0">
                <a:solidFill>
                  <a:srgbClr val="414141"/>
                </a:solidFill>
                <a:latin typeface="Arial" panose="020B0604020202020204" pitchFamily="34" charset="0"/>
                <a:cs typeface="Arial" panose="020B0604020202020204" pitchFamily="34" charset="0"/>
              </a:defRPr>
            </a:lvl1pPr>
            <a:lvl2pPr>
              <a:defRPr sz="1000" i="1"/>
            </a:lvl2pPr>
            <a:lvl3pPr>
              <a:defRPr sz="1000" i="1"/>
            </a:lvl3pPr>
            <a:lvl4pPr>
              <a:defRPr sz="1000" i="1"/>
            </a:lvl4pPr>
            <a:lvl5pPr>
              <a:defRPr sz="1000" i="1"/>
            </a:lvl5pPr>
          </a:lstStyle>
          <a:p>
            <a:pPr lvl="0"/>
            <a:r>
              <a:rPr lang="lv-LV" dirty="0"/>
              <a:t>Ierakstīt avotu</a:t>
            </a:r>
          </a:p>
        </p:txBody>
      </p:sp>
      <p:sp>
        <p:nvSpPr>
          <p:cNvPr id="11" name="Slaida numura vietturis 5">
            <a:extLst>
              <a:ext uri="{FF2B5EF4-FFF2-40B4-BE49-F238E27FC236}">
                <a16:creationId xmlns="" xmlns:a16="http://schemas.microsoft.com/office/drawing/2014/main" id="{5F1D112C-75F7-4D96-9356-9AB714AA9878}"/>
              </a:ext>
            </a:extLst>
          </p:cNvPr>
          <p:cNvSpPr>
            <a:spLocks noGrp="1"/>
          </p:cNvSpPr>
          <p:nvPr>
            <p:ph type="sldNum" sz="quarter" idx="4"/>
          </p:nvPr>
        </p:nvSpPr>
        <p:spPr>
          <a:xfrm>
            <a:off x="8592846" y="6453800"/>
            <a:ext cx="539333" cy="360000"/>
          </a:xfrm>
          <a:prstGeom prst="rect">
            <a:avLst/>
          </a:prstGeom>
        </p:spPr>
        <p:txBody>
          <a:bodyPr vert="horz" lIns="91440" tIns="45720" rIns="91440" bIns="45720" rtlCol="0" anchor="t"/>
          <a:lstStyle>
            <a:lvl1pPr algn="r">
              <a:defRPr sz="1600">
                <a:solidFill>
                  <a:srgbClr val="414141"/>
                </a:solidFill>
              </a:defRPr>
            </a:lvl1pPr>
          </a:lstStyle>
          <a:p>
            <a:fld id="{B64F4F4D-1483-4ED9-BBCF-4746A0F69460}" type="slidenum">
              <a:rPr lang="lv-LV" smtClean="0"/>
              <a:pPr/>
              <a:t>‹#›</a:t>
            </a:fld>
            <a:endParaRPr lang="lv-LV" dirty="0"/>
          </a:p>
        </p:txBody>
      </p:sp>
    </p:spTree>
    <p:extLst>
      <p:ext uri="{BB962C8B-B14F-4D97-AF65-F5344CB8AC3E}">
        <p14:creationId xmlns:p14="http://schemas.microsoft.com/office/powerpoint/2010/main" val="116322378"/>
      </p:ext>
    </p:extLst>
  </p:cSld>
  <p:clrMapOvr>
    <a:masterClrMapping/>
  </p:clrMapOvr>
  <p:transition spd="slow">
    <p:cove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ula">
    <p:spTree>
      <p:nvGrpSpPr>
        <p:cNvPr id="1" name=""/>
        <p:cNvGrpSpPr/>
        <p:nvPr/>
      </p:nvGrpSpPr>
      <p:grpSpPr>
        <a:xfrm>
          <a:off x="0" y="0"/>
          <a:ext cx="0" cy="0"/>
          <a:chOff x="0" y="0"/>
          <a:chExt cx="0" cy="0"/>
        </a:xfrm>
      </p:grpSpPr>
      <p:sp>
        <p:nvSpPr>
          <p:cNvPr id="7" name="Tabulas vietturis 6">
            <a:extLst>
              <a:ext uri="{FF2B5EF4-FFF2-40B4-BE49-F238E27FC236}">
                <a16:creationId xmlns="" xmlns:a16="http://schemas.microsoft.com/office/drawing/2014/main" id="{F1A572F1-C919-40A6-9303-20E69287465F}"/>
              </a:ext>
            </a:extLst>
          </p:cNvPr>
          <p:cNvSpPr>
            <a:spLocks noGrp="1"/>
          </p:cNvSpPr>
          <p:nvPr>
            <p:ph type="tbl" sz="quarter" idx="17"/>
          </p:nvPr>
        </p:nvSpPr>
        <p:spPr>
          <a:xfrm>
            <a:off x="258750" y="1797779"/>
            <a:ext cx="8626500" cy="4510949"/>
          </a:xfrm>
          <a:prstGeom prst="rect">
            <a:avLst/>
          </a:prstGeom>
        </p:spPr>
        <p:txBody>
          <a:bodyPr/>
          <a:lstStyle>
            <a:lvl1pPr>
              <a:defRPr>
                <a:solidFill>
                  <a:srgbClr val="414141"/>
                </a:solidFill>
                <a:latin typeface="Arial" panose="020B0604020202020204" pitchFamily="34" charset="0"/>
                <a:cs typeface="Arial" panose="020B0604020202020204" pitchFamily="34" charset="0"/>
              </a:defRPr>
            </a:lvl1pPr>
          </a:lstStyle>
          <a:p>
            <a:r>
              <a:rPr lang="lv-LV"/>
              <a:t>Lai pievienotu tabulu, noklikšķiniet uz ikonas</a:t>
            </a:r>
            <a:endParaRPr lang="lv-LV" dirty="0"/>
          </a:p>
        </p:txBody>
      </p:sp>
      <p:sp>
        <p:nvSpPr>
          <p:cNvPr id="9" name="Virsraksta vietturis 1">
            <a:extLst>
              <a:ext uri="{FF2B5EF4-FFF2-40B4-BE49-F238E27FC236}">
                <a16:creationId xmlns="" xmlns:a16="http://schemas.microsoft.com/office/drawing/2014/main" id="{31E6CB68-FB03-49B8-9B21-420E92D21A57}"/>
              </a:ext>
            </a:extLst>
          </p:cNvPr>
          <p:cNvSpPr>
            <a:spLocks noGrp="1"/>
          </p:cNvSpPr>
          <p:nvPr>
            <p:ph type="title"/>
          </p:nvPr>
        </p:nvSpPr>
        <p:spPr>
          <a:xfrm>
            <a:off x="258420" y="214763"/>
            <a:ext cx="8627165" cy="1047508"/>
          </a:xfrm>
          <a:prstGeom prst="rect">
            <a:avLst/>
          </a:prstGeom>
        </p:spPr>
        <p:txBody>
          <a:bodyPr vert="horz" lIns="91440" tIns="45720" rIns="91440" bIns="45720" rtlCol="0" anchor="ctr">
            <a:normAutofit/>
          </a:bodyPr>
          <a:lstStyle/>
          <a:p>
            <a:r>
              <a:rPr lang="lv-LV"/>
              <a:t>Rediģēt šablona virsraksta stilu</a:t>
            </a:r>
            <a:endParaRPr lang="lv-LV" dirty="0"/>
          </a:p>
        </p:txBody>
      </p:sp>
      <p:sp>
        <p:nvSpPr>
          <p:cNvPr id="10" name="Teksta vietturis 11">
            <a:extLst>
              <a:ext uri="{FF2B5EF4-FFF2-40B4-BE49-F238E27FC236}">
                <a16:creationId xmlns="" xmlns:a16="http://schemas.microsoft.com/office/drawing/2014/main" id="{B7F644F5-7DDE-4E6C-B539-2ADBE477D526}"/>
              </a:ext>
            </a:extLst>
          </p:cNvPr>
          <p:cNvSpPr>
            <a:spLocks noGrp="1"/>
          </p:cNvSpPr>
          <p:nvPr>
            <p:ph type="body" sz="quarter" idx="15" hasCustomPrompt="1"/>
          </p:nvPr>
        </p:nvSpPr>
        <p:spPr>
          <a:xfrm>
            <a:off x="258750" y="1372326"/>
            <a:ext cx="8626500" cy="425450"/>
          </a:xfrm>
          <a:prstGeom prst="rect">
            <a:avLst/>
          </a:prstGeom>
        </p:spPr>
        <p:txBody>
          <a:bodyPr/>
          <a:lstStyle>
            <a:lvl1pPr algn="l">
              <a:spcBef>
                <a:spcPts val="0"/>
              </a:spcBef>
              <a:defRPr>
                <a:solidFill>
                  <a:srgbClr val="414141"/>
                </a:solidFill>
                <a:latin typeface="Arial" panose="020B0604020202020204" pitchFamily="34" charset="0"/>
                <a:cs typeface="Arial" panose="020B0604020202020204" pitchFamily="34" charset="0"/>
              </a:defRPr>
            </a:lvl1pPr>
          </a:lstStyle>
          <a:p>
            <a:pPr lvl="0"/>
            <a:r>
              <a:rPr lang="lv-LV" dirty="0"/>
              <a:t>Apakšvirsraksts</a:t>
            </a:r>
          </a:p>
        </p:txBody>
      </p:sp>
      <p:sp>
        <p:nvSpPr>
          <p:cNvPr id="11" name="Teksta vietturis 2">
            <a:extLst>
              <a:ext uri="{FF2B5EF4-FFF2-40B4-BE49-F238E27FC236}">
                <a16:creationId xmlns="" xmlns:a16="http://schemas.microsoft.com/office/drawing/2014/main" id="{2903A2B5-D88F-453A-BE94-886B2886C8C4}"/>
              </a:ext>
            </a:extLst>
          </p:cNvPr>
          <p:cNvSpPr>
            <a:spLocks noGrp="1"/>
          </p:cNvSpPr>
          <p:nvPr>
            <p:ph type="body" sz="quarter" idx="13" hasCustomPrompt="1"/>
          </p:nvPr>
        </p:nvSpPr>
        <p:spPr>
          <a:xfrm>
            <a:off x="2" y="6397200"/>
            <a:ext cx="2295525" cy="365124"/>
          </a:xfrm>
          <a:prstGeom prst="rect">
            <a:avLst/>
          </a:prstGeom>
        </p:spPr>
        <p:txBody>
          <a:bodyPr anchor="b"/>
          <a:lstStyle>
            <a:lvl1pPr algn="l">
              <a:defRPr sz="1000" i="0">
                <a:solidFill>
                  <a:srgbClr val="414141"/>
                </a:solidFill>
                <a:latin typeface="Arial" panose="020B0604020202020204" pitchFamily="34" charset="0"/>
                <a:cs typeface="Arial" panose="020B0604020202020204" pitchFamily="34" charset="0"/>
              </a:defRPr>
            </a:lvl1pPr>
            <a:lvl2pPr>
              <a:defRPr sz="1000" i="1"/>
            </a:lvl2pPr>
            <a:lvl3pPr>
              <a:defRPr sz="1000" i="1"/>
            </a:lvl3pPr>
            <a:lvl4pPr>
              <a:defRPr sz="1000" i="1"/>
            </a:lvl4pPr>
            <a:lvl5pPr>
              <a:defRPr sz="1000" i="1"/>
            </a:lvl5pPr>
          </a:lstStyle>
          <a:p>
            <a:pPr lvl="0"/>
            <a:r>
              <a:rPr lang="lv-LV" dirty="0"/>
              <a:t>Ierakstīt avotu</a:t>
            </a:r>
          </a:p>
        </p:txBody>
      </p:sp>
      <p:sp>
        <p:nvSpPr>
          <p:cNvPr id="14" name="Slaida numura vietturis 5">
            <a:extLst>
              <a:ext uri="{FF2B5EF4-FFF2-40B4-BE49-F238E27FC236}">
                <a16:creationId xmlns="" xmlns:a16="http://schemas.microsoft.com/office/drawing/2014/main" id="{86D14121-646D-422A-8B09-A2A247A1AB48}"/>
              </a:ext>
            </a:extLst>
          </p:cNvPr>
          <p:cNvSpPr>
            <a:spLocks noGrp="1"/>
          </p:cNvSpPr>
          <p:nvPr>
            <p:ph type="sldNum" sz="quarter" idx="4"/>
          </p:nvPr>
        </p:nvSpPr>
        <p:spPr>
          <a:xfrm>
            <a:off x="8592846" y="6453800"/>
            <a:ext cx="539333" cy="360000"/>
          </a:xfrm>
          <a:prstGeom prst="rect">
            <a:avLst/>
          </a:prstGeom>
        </p:spPr>
        <p:txBody>
          <a:bodyPr vert="horz" lIns="91440" tIns="45720" rIns="91440" bIns="45720" rtlCol="0" anchor="t"/>
          <a:lstStyle>
            <a:lvl1pPr algn="r">
              <a:defRPr sz="1600">
                <a:solidFill>
                  <a:srgbClr val="414141"/>
                </a:solidFill>
              </a:defRPr>
            </a:lvl1pPr>
          </a:lstStyle>
          <a:p>
            <a:fld id="{B64F4F4D-1483-4ED9-BBCF-4746A0F69460}" type="slidenum">
              <a:rPr lang="lv-LV" smtClean="0"/>
              <a:pPr/>
              <a:t>‹#›</a:t>
            </a:fld>
            <a:endParaRPr lang="lv-LV" dirty="0"/>
          </a:p>
        </p:txBody>
      </p:sp>
    </p:spTree>
    <p:extLst>
      <p:ext uri="{BB962C8B-B14F-4D97-AF65-F5344CB8AC3E}">
        <p14:creationId xmlns:p14="http://schemas.microsoft.com/office/powerpoint/2010/main" val="477160523"/>
      </p:ext>
    </p:extLst>
  </p:cSld>
  <p:clrMapOvr>
    <a:masterClrMapping/>
  </p:clrMapOvr>
  <p:transition spd="slow">
    <p:cove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rsraksts">
    <p:spTree>
      <p:nvGrpSpPr>
        <p:cNvPr id="1" name=""/>
        <p:cNvGrpSpPr/>
        <p:nvPr/>
      </p:nvGrpSpPr>
      <p:grpSpPr>
        <a:xfrm>
          <a:off x="0" y="0"/>
          <a:ext cx="0" cy="0"/>
          <a:chOff x="0" y="0"/>
          <a:chExt cx="0" cy="0"/>
        </a:xfrm>
      </p:grpSpPr>
      <p:sp>
        <p:nvSpPr>
          <p:cNvPr id="4" name="Virsraksta vietturis 1">
            <a:extLst>
              <a:ext uri="{FF2B5EF4-FFF2-40B4-BE49-F238E27FC236}">
                <a16:creationId xmlns="" xmlns:a16="http://schemas.microsoft.com/office/drawing/2014/main" id="{1A2B2468-E5BF-4156-8F2A-EAE60979EED5}"/>
              </a:ext>
            </a:extLst>
          </p:cNvPr>
          <p:cNvSpPr>
            <a:spLocks noGrp="1"/>
          </p:cNvSpPr>
          <p:nvPr>
            <p:ph type="title"/>
          </p:nvPr>
        </p:nvSpPr>
        <p:spPr>
          <a:xfrm>
            <a:off x="258420" y="214763"/>
            <a:ext cx="8627165" cy="1047508"/>
          </a:xfrm>
          <a:prstGeom prst="rect">
            <a:avLst/>
          </a:prstGeom>
        </p:spPr>
        <p:txBody>
          <a:bodyPr vert="horz" lIns="91440" tIns="45720" rIns="91440" bIns="45720" rtlCol="0" anchor="ctr">
            <a:normAutofit/>
          </a:bodyPr>
          <a:lstStyle/>
          <a:p>
            <a:r>
              <a:rPr lang="lv-LV"/>
              <a:t>Rediģēt šablona virsraksta stilu</a:t>
            </a:r>
            <a:endParaRPr lang="lv-LV" dirty="0"/>
          </a:p>
        </p:txBody>
      </p:sp>
      <p:sp>
        <p:nvSpPr>
          <p:cNvPr id="6" name="Slaida numura vietturis 5">
            <a:extLst>
              <a:ext uri="{FF2B5EF4-FFF2-40B4-BE49-F238E27FC236}">
                <a16:creationId xmlns="" xmlns:a16="http://schemas.microsoft.com/office/drawing/2014/main" id="{DB2D0918-8173-4567-B07B-074FB1506667}"/>
              </a:ext>
            </a:extLst>
          </p:cNvPr>
          <p:cNvSpPr>
            <a:spLocks noGrp="1"/>
          </p:cNvSpPr>
          <p:nvPr>
            <p:ph type="sldNum" sz="quarter" idx="4"/>
          </p:nvPr>
        </p:nvSpPr>
        <p:spPr>
          <a:xfrm>
            <a:off x="8592846" y="6453800"/>
            <a:ext cx="539333" cy="360000"/>
          </a:xfrm>
          <a:prstGeom prst="rect">
            <a:avLst/>
          </a:prstGeom>
        </p:spPr>
        <p:txBody>
          <a:bodyPr vert="horz" lIns="91440" tIns="45720" rIns="91440" bIns="45720" rtlCol="0" anchor="t"/>
          <a:lstStyle>
            <a:lvl1pPr algn="r">
              <a:defRPr sz="1600">
                <a:solidFill>
                  <a:srgbClr val="414141"/>
                </a:solidFill>
              </a:defRPr>
            </a:lvl1pPr>
          </a:lstStyle>
          <a:p>
            <a:fld id="{B64F4F4D-1483-4ED9-BBCF-4746A0F69460}" type="slidenum">
              <a:rPr lang="lv-LV" smtClean="0"/>
              <a:pPr/>
              <a:t>‹#›</a:t>
            </a:fld>
            <a:endParaRPr lang="lv-LV" dirty="0"/>
          </a:p>
        </p:txBody>
      </p:sp>
    </p:spTree>
    <p:extLst>
      <p:ext uri="{BB962C8B-B14F-4D97-AF65-F5344CB8AC3E}">
        <p14:creationId xmlns:p14="http://schemas.microsoft.com/office/powerpoint/2010/main" val="3328061316"/>
      </p:ext>
    </p:extLst>
  </p:cSld>
  <p:clrMapOvr>
    <a:masterClrMapping/>
  </p:clrMapOvr>
  <p:transition spd="slow">
    <p:cove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alts_slaids">
    <p:spTree>
      <p:nvGrpSpPr>
        <p:cNvPr id="1" name=""/>
        <p:cNvGrpSpPr/>
        <p:nvPr/>
      </p:nvGrpSpPr>
      <p:grpSpPr>
        <a:xfrm>
          <a:off x="0" y="0"/>
          <a:ext cx="0" cy="0"/>
          <a:chOff x="0" y="0"/>
          <a:chExt cx="0" cy="0"/>
        </a:xfrm>
      </p:grpSpPr>
      <p:sp>
        <p:nvSpPr>
          <p:cNvPr id="6" name="Taisnstūris 5">
            <a:extLst>
              <a:ext uri="{FF2B5EF4-FFF2-40B4-BE49-F238E27FC236}">
                <a16:creationId xmlns="" xmlns:a16="http://schemas.microsoft.com/office/drawing/2014/main" id="{CBD40EE9-A4E4-4B97-924F-6D5CF6B9AEE1}"/>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srgbClr val="FFFFFF"/>
              </a:solidFill>
              <a:cs typeface="Arial" panose="020B0604020202020204" pitchFamily="34" charset="0"/>
            </a:endParaRPr>
          </a:p>
        </p:txBody>
      </p:sp>
      <p:sp>
        <p:nvSpPr>
          <p:cNvPr id="5" name="Virsraksta vietturis 1">
            <a:extLst>
              <a:ext uri="{FF2B5EF4-FFF2-40B4-BE49-F238E27FC236}">
                <a16:creationId xmlns="" xmlns:a16="http://schemas.microsoft.com/office/drawing/2014/main" id="{F77ADF56-ACD0-4272-8550-5D39FCAC8269}"/>
              </a:ext>
            </a:extLst>
          </p:cNvPr>
          <p:cNvSpPr>
            <a:spLocks noGrp="1"/>
          </p:cNvSpPr>
          <p:nvPr>
            <p:ph type="title"/>
          </p:nvPr>
        </p:nvSpPr>
        <p:spPr>
          <a:xfrm>
            <a:off x="258420" y="214763"/>
            <a:ext cx="8627165" cy="1047508"/>
          </a:xfrm>
          <a:prstGeom prst="rect">
            <a:avLst/>
          </a:prstGeom>
        </p:spPr>
        <p:txBody>
          <a:bodyPr vert="horz" lIns="91440" tIns="45720" rIns="91440" bIns="45720" rtlCol="0" anchor="ctr">
            <a:normAutofit/>
          </a:bodyPr>
          <a:lstStyle/>
          <a:p>
            <a:r>
              <a:rPr lang="lv-LV"/>
              <a:t>Rediģēt šablona virsraksta stilu</a:t>
            </a:r>
            <a:endParaRPr lang="lv-LV" dirty="0"/>
          </a:p>
        </p:txBody>
      </p:sp>
      <p:sp>
        <p:nvSpPr>
          <p:cNvPr id="8" name="Slaida numura vietturis 5">
            <a:extLst>
              <a:ext uri="{FF2B5EF4-FFF2-40B4-BE49-F238E27FC236}">
                <a16:creationId xmlns="" xmlns:a16="http://schemas.microsoft.com/office/drawing/2014/main" id="{EB90F123-6E88-40D4-B1CE-2EB8793010D5}"/>
              </a:ext>
            </a:extLst>
          </p:cNvPr>
          <p:cNvSpPr>
            <a:spLocks noGrp="1"/>
          </p:cNvSpPr>
          <p:nvPr>
            <p:ph type="sldNum" sz="quarter" idx="4"/>
          </p:nvPr>
        </p:nvSpPr>
        <p:spPr>
          <a:xfrm>
            <a:off x="8592846" y="6453800"/>
            <a:ext cx="539333" cy="360000"/>
          </a:xfrm>
          <a:prstGeom prst="rect">
            <a:avLst/>
          </a:prstGeom>
        </p:spPr>
        <p:txBody>
          <a:bodyPr vert="horz" lIns="91440" tIns="45720" rIns="91440" bIns="45720" rtlCol="0" anchor="t"/>
          <a:lstStyle>
            <a:lvl1pPr algn="r">
              <a:defRPr sz="1600">
                <a:solidFill>
                  <a:srgbClr val="414141"/>
                </a:solidFill>
              </a:defRPr>
            </a:lvl1pPr>
          </a:lstStyle>
          <a:p>
            <a:fld id="{B64F4F4D-1483-4ED9-BBCF-4746A0F69460}" type="slidenum">
              <a:rPr lang="lv-LV" smtClean="0"/>
              <a:pPr/>
              <a:t>‹#›</a:t>
            </a:fld>
            <a:endParaRPr lang="lv-LV" dirty="0"/>
          </a:p>
        </p:txBody>
      </p:sp>
    </p:spTree>
    <p:extLst>
      <p:ext uri="{BB962C8B-B14F-4D97-AF65-F5344CB8AC3E}">
        <p14:creationId xmlns:p14="http://schemas.microsoft.com/office/powerpoint/2010/main" val="1180512056"/>
      </p:ext>
    </p:extLst>
  </p:cSld>
  <p:clrMapOvr>
    <a:masterClrMapping/>
  </p:clrMapOvr>
  <p:transition spd="slow">
    <p:cove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arpslaids tikai virsrakstam">
    <p:spTree>
      <p:nvGrpSpPr>
        <p:cNvPr id="1" name=""/>
        <p:cNvGrpSpPr/>
        <p:nvPr/>
      </p:nvGrpSpPr>
      <p:grpSpPr>
        <a:xfrm>
          <a:off x="0" y="0"/>
          <a:ext cx="0" cy="0"/>
          <a:chOff x="0" y="0"/>
          <a:chExt cx="0" cy="0"/>
        </a:xfrm>
      </p:grpSpPr>
      <p:sp>
        <p:nvSpPr>
          <p:cNvPr id="6" name="Taisnstūris 5">
            <a:extLst>
              <a:ext uri="{FF2B5EF4-FFF2-40B4-BE49-F238E27FC236}">
                <a16:creationId xmlns="" xmlns:a16="http://schemas.microsoft.com/office/drawing/2014/main" id="{CBD40EE9-A4E4-4B97-924F-6D5CF6B9AEE1}"/>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srgbClr val="FFFFFF"/>
              </a:solidFill>
            </a:endParaRPr>
          </a:p>
        </p:txBody>
      </p:sp>
      <p:sp>
        <p:nvSpPr>
          <p:cNvPr id="26" name="Virsraksts 5">
            <a:extLst>
              <a:ext uri="{FF2B5EF4-FFF2-40B4-BE49-F238E27FC236}">
                <a16:creationId xmlns="" xmlns:a16="http://schemas.microsoft.com/office/drawing/2014/main" id="{16A2D403-BCCE-4F0E-A354-6AC1CE16B09C}"/>
              </a:ext>
            </a:extLst>
          </p:cNvPr>
          <p:cNvSpPr>
            <a:spLocks noGrp="1"/>
          </p:cNvSpPr>
          <p:nvPr>
            <p:ph type="title" hasCustomPrompt="1"/>
          </p:nvPr>
        </p:nvSpPr>
        <p:spPr>
          <a:xfrm>
            <a:off x="839393" y="2817462"/>
            <a:ext cx="7465219" cy="1259569"/>
          </a:xfrm>
          <a:prstGeom prst="rect">
            <a:avLst/>
          </a:prstGeom>
        </p:spPr>
        <p:txBody>
          <a:bodyPr anchor="ctr"/>
          <a:lstStyle>
            <a:lvl1pPr algn="ctr">
              <a:defRPr b="0">
                <a:solidFill>
                  <a:srgbClr val="414141"/>
                </a:solidFill>
              </a:defRPr>
            </a:lvl1pPr>
          </a:lstStyle>
          <a:p>
            <a:r>
              <a:rPr lang="lv-LV" dirty="0"/>
              <a:t>Slaids vēstījumam – ja par maz vietas vienā slaidā</a:t>
            </a:r>
          </a:p>
        </p:txBody>
      </p:sp>
      <p:cxnSp>
        <p:nvCxnSpPr>
          <p:cNvPr id="27" name="Taisns savienotājs 26">
            <a:extLst>
              <a:ext uri="{FF2B5EF4-FFF2-40B4-BE49-F238E27FC236}">
                <a16:creationId xmlns="" xmlns:a16="http://schemas.microsoft.com/office/drawing/2014/main" id="{A6E835EC-B62A-4E20-B178-1FFD27441CB6}"/>
              </a:ext>
            </a:extLst>
          </p:cNvPr>
          <p:cNvCxnSpPr>
            <a:cxnSpLocks/>
          </p:cNvCxnSpPr>
          <p:nvPr userDrawn="1"/>
        </p:nvCxnSpPr>
        <p:spPr>
          <a:xfrm>
            <a:off x="775099" y="2816437"/>
            <a:ext cx="7593806" cy="0"/>
          </a:xfrm>
          <a:prstGeom prst="line">
            <a:avLst/>
          </a:prstGeom>
          <a:ln w="38100">
            <a:solidFill>
              <a:srgbClr val="F1B744"/>
            </a:solidFill>
          </a:ln>
          <a:effectLst/>
        </p:spPr>
        <p:style>
          <a:lnRef idx="2">
            <a:schemeClr val="accent1"/>
          </a:lnRef>
          <a:fillRef idx="0">
            <a:schemeClr val="accent1"/>
          </a:fillRef>
          <a:effectRef idx="1">
            <a:schemeClr val="accent1"/>
          </a:effectRef>
          <a:fontRef idx="minor">
            <a:schemeClr val="tx1"/>
          </a:fontRef>
        </p:style>
      </p:cxnSp>
      <p:cxnSp>
        <p:nvCxnSpPr>
          <p:cNvPr id="28" name="Taisns savienotājs 27">
            <a:extLst>
              <a:ext uri="{FF2B5EF4-FFF2-40B4-BE49-F238E27FC236}">
                <a16:creationId xmlns="" xmlns:a16="http://schemas.microsoft.com/office/drawing/2014/main" id="{E570220C-533F-489D-A071-57713A35C357}"/>
              </a:ext>
            </a:extLst>
          </p:cNvPr>
          <p:cNvCxnSpPr>
            <a:cxnSpLocks/>
          </p:cNvCxnSpPr>
          <p:nvPr userDrawn="1"/>
        </p:nvCxnSpPr>
        <p:spPr>
          <a:xfrm>
            <a:off x="774450" y="4077037"/>
            <a:ext cx="7595100" cy="0"/>
          </a:xfrm>
          <a:prstGeom prst="line">
            <a:avLst/>
          </a:prstGeom>
          <a:ln w="38100">
            <a:solidFill>
              <a:srgbClr val="F1B74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326543"/>
      </p:ext>
    </p:extLst>
  </p:cSld>
  <p:clrMapOvr>
    <a:masterClrMapping/>
  </p:clrMapOvr>
  <p:transition spd="slow">
    <p:cove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arpslaids tumšs">
    <p:spTree>
      <p:nvGrpSpPr>
        <p:cNvPr id="1" name=""/>
        <p:cNvGrpSpPr/>
        <p:nvPr/>
      </p:nvGrpSpPr>
      <p:grpSpPr>
        <a:xfrm>
          <a:off x="0" y="0"/>
          <a:ext cx="0" cy="0"/>
          <a:chOff x="0" y="0"/>
          <a:chExt cx="0" cy="0"/>
        </a:xfrm>
      </p:grpSpPr>
      <p:sp>
        <p:nvSpPr>
          <p:cNvPr id="6" name="Taisnstūris 5">
            <a:extLst>
              <a:ext uri="{FF2B5EF4-FFF2-40B4-BE49-F238E27FC236}">
                <a16:creationId xmlns="" xmlns:a16="http://schemas.microsoft.com/office/drawing/2014/main" id="{873A0735-229B-414F-AFBE-75298F7CB0F4}"/>
              </a:ext>
            </a:extLst>
          </p:cNvPr>
          <p:cNvSpPr/>
          <p:nvPr userDrawn="1"/>
        </p:nvSpPr>
        <p:spPr>
          <a:xfrm>
            <a:off x="0" y="0"/>
            <a:ext cx="9144000" cy="6858000"/>
          </a:xfrm>
          <a:prstGeom prst="rect">
            <a:avLst/>
          </a:prstGeom>
          <a:gradFill flip="none" rotWithShape="1">
            <a:gsLst>
              <a:gs pos="0">
                <a:srgbClr val="29265C"/>
              </a:gs>
              <a:gs pos="100000">
                <a:srgbClr val="1C1C4E"/>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srgbClr val="FFFFFF"/>
              </a:solidFill>
            </a:endParaRPr>
          </a:p>
        </p:txBody>
      </p:sp>
      <p:sp>
        <p:nvSpPr>
          <p:cNvPr id="8" name="Virsraksts 5">
            <a:extLst>
              <a:ext uri="{FF2B5EF4-FFF2-40B4-BE49-F238E27FC236}">
                <a16:creationId xmlns="" xmlns:a16="http://schemas.microsoft.com/office/drawing/2014/main" id="{2D390AE8-4489-4A91-9297-3574C00D4316}"/>
              </a:ext>
            </a:extLst>
          </p:cNvPr>
          <p:cNvSpPr>
            <a:spLocks noGrp="1"/>
          </p:cNvSpPr>
          <p:nvPr>
            <p:ph type="title" hasCustomPrompt="1"/>
          </p:nvPr>
        </p:nvSpPr>
        <p:spPr>
          <a:xfrm>
            <a:off x="839393" y="3274669"/>
            <a:ext cx="7465219" cy="1259569"/>
          </a:xfrm>
          <a:prstGeom prst="rect">
            <a:avLst/>
          </a:prstGeom>
        </p:spPr>
        <p:txBody>
          <a:bodyPr anchor="ctr">
            <a:normAutofit/>
          </a:bodyPr>
          <a:lstStyle>
            <a:lvl1pPr algn="ctr">
              <a:defRPr sz="4000" b="0">
                <a:solidFill>
                  <a:schemeClr val="bg1"/>
                </a:solidFill>
              </a:defRPr>
            </a:lvl1pPr>
          </a:lstStyle>
          <a:p>
            <a:r>
              <a:rPr lang="lv-LV" dirty="0" err="1"/>
              <a:t>Starpslaida</a:t>
            </a:r>
            <a:r>
              <a:rPr lang="lv-LV" dirty="0"/>
              <a:t> nosaukums</a:t>
            </a:r>
          </a:p>
        </p:txBody>
      </p:sp>
      <p:cxnSp>
        <p:nvCxnSpPr>
          <p:cNvPr id="7" name="Taisns savienotājs 6">
            <a:extLst>
              <a:ext uri="{FF2B5EF4-FFF2-40B4-BE49-F238E27FC236}">
                <a16:creationId xmlns="" xmlns:a16="http://schemas.microsoft.com/office/drawing/2014/main" id="{34E2D71E-8D6D-4804-9C9C-3B2DD317D335}"/>
              </a:ext>
            </a:extLst>
          </p:cNvPr>
          <p:cNvCxnSpPr>
            <a:cxnSpLocks/>
          </p:cNvCxnSpPr>
          <p:nvPr userDrawn="1"/>
        </p:nvCxnSpPr>
        <p:spPr>
          <a:xfrm>
            <a:off x="775099" y="3273644"/>
            <a:ext cx="7593806" cy="0"/>
          </a:xfrm>
          <a:prstGeom prst="line">
            <a:avLst/>
          </a:prstGeom>
          <a:ln w="38100">
            <a:solidFill>
              <a:srgbClr val="F1B744"/>
            </a:solidFill>
          </a:ln>
          <a:effectLst/>
        </p:spPr>
        <p:style>
          <a:lnRef idx="2">
            <a:schemeClr val="accent1"/>
          </a:lnRef>
          <a:fillRef idx="0">
            <a:schemeClr val="accent1"/>
          </a:fillRef>
          <a:effectRef idx="1">
            <a:schemeClr val="accent1"/>
          </a:effectRef>
          <a:fontRef idx="minor">
            <a:schemeClr val="tx1"/>
          </a:fontRef>
        </p:style>
      </p:cxnSp>
      <p:cxnSp>
        <p:nvCxnSpPr>
          <p:cNvPr id="10" name="Taisns savienotājs 9">
            <a:extLst>
              <a:ext uri="{FF2B5EF4-FFF2-40B4-BE49-F238E27FC236}">
                <a16:creationId xmlns="" xmlns:a16="http://schemas.microsoft.com/office/drawing/2014/main" id="{3CB6DDDF-431F-43B7-BC4C-F90E8BFB747D}"/>
              </a:ext>
            </a:extLst>
          </p:cNvPr>
          <p:cNvCxnSpPr>
            <a:cxnSpLocks/>
          </p:cNvCxnSpPr>
          <p:nvPr userDrawn="1"/>
        </p:nvCxnSpPr>
        <p:spPr>
          <a:xfrm>
            <a:off x="774450" y="4534244"/>
            <a:ext cx="7595100" cy="0"/>
          </a:xfrm>
          <a:prstGeom prst="line">
            <a:avLst/>
          </a:prstGeom>
          <a:ln w="38100">
            <a:solidFill>
              <a:srgbClr val="F1B74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7636980"/>
      </p:ext>
    </p:extLst>
  </p:cSld>
  <p:clrMapOvr>
    <a:masterClrMapping/>
  </p:clrMapOvr>
  <p:transition spd="slow">
    <p:cove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tarpslaids gaišs">
    <p:spTree>
      <p:nvGrpSpPr>
        <p:cNvPr id="1" name=""/>
        <p:cNvGrpSpPr/>
        <p:nvPr/>
      </p:nvGrpSpPr>
      <p:grpSpPr>
        <a:xfrm>
          <a:off x="0" y="0"/>
          <a:ext cx="0" cy="0"/>
          <a:chOff x="0" y="0"/>
          <a:chExt cx="0" cy="0"/>
        </a:xfrm>
      </p:grpSpPr>
      <p:sp>
        <p:nvSpPr>
          <p:cNvPr id="6" name="Taisnstūris 5">
            <a:extLst>
              <a:ext uri="{FF2B5EF4-FFF2-40B4-BE49-F238E27FC236}">
                <a16:creationId xmlns="" xmlns:a16="http://schemas.microsoft.com/office/drawing/2014/main" id="{CBD40EE9-A4E4-4B97-924F-6D5CF6B9AEE1}"/>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srgbClr val="FFFFFF"/>
              </a:solidFill>
              <a:cs typeface="Arial" panose="020B0604020202020204" pitchFamily="34" charset="0"/>
            </a:endParaRPr>
          </a:p>
        </p:txBody>
      </p:sp>
      <p:sp>
        <p:nvSpPr>
          <p:cNvPr id="26" name="Virsraksts 5">
            <a:extLst>
              <a:ext uri="{FF2B5EF4-FFF2-40B4-BE49-F238E27FC236}">
                <a16:creationId xmlns="" xmlns:a16="http://schemas.microsoft.com/office/drawing/2014/main" id="{16A2D403-BCCE-4F0E-A354-6AC1CE16B09C}"/>
              </a:ext>
            </a:extLst>
          </p:cNvPr>
          <p:cNvSpPr>
            <a:spLocks noGrp="1"/>
          </p:cNvSpPr>
          <p:nvPr>
            <p:ph type="title" hasCustomPrompt="1"/>
          </p:nvPr>
        </p:nvSpPr>
        <p:spPr>
          <a:xfrm>
            <a:off x="839393" y="3274669"/>
            <a:ext cx="7465219" cy="1259569"/>
          </a:xfrm>
          <a:prstGeom prst="rect">
            <a:avLst/>
          </a:prstGeom>
        </p:spPr>
        <p:txBody>
          <a:bodyPr anchor="ctr">
            <a:normAutofit/>
          </a:bodyPr>
          <a:lstStyle>
            <a:lvl1pPr algn="ctr">
              <a:defRPr sz="4000" b="0">
                <a:solidFill>
                  <a:srgbClr val="414141"/>
                </a:solidFill>
                <a:latin typeface="Arial" panose="020B0604020202020204" pitchFamily="34" charset="0"/>
                <a:cs typeface="Arial" panose="020B0604020202020204" pitchFamily="34" charset="0"/>
              </a:defRPr>
            </a:lvl1pPr>
          </a:lstStyle>
          <a:p>
            <a:r>
              <a:rPr lang="lv-LV" dirty="0" err="1"/>
              <a:t>Starpslaida</a:t>
            </a:r>
            <a:r>
              <a:rPr lang="lv-LV" dirty="0"/>
              <a:t> nosaukums</a:t>
            </a:r>
          </a:p>
        </p:txBody>
      </p:sp>
      <p:cxnSp>
        <p:nvCxnSpPr>
          <p:cNvPr id="27" name="Taisns savienotājs 26">
            <a:extLst>
              <a:ext uri="{FF2B5EF4-FFF2-40B4-BE49-F238E27FC236}">
                <a16:creationId xmlns="" xmlns:a16="http://schemas.microsoft.com/office/drawing/2014/main" id="{A6E835EC-B62A-4E20-B178-1FFD27441CB6}"/>
              </a:ext>
            </a:extLst>
          </p:cNvPr>
          <p:cNvCxnSpPr>
            <a:cxnSpLocks/>
          </p:cNvCxnSpPr>
          <p:nvPr userDrawn="1"/>
        </p:nvCxnSpPr>
        <p:spPr>
          <a:xfrm>
            <a:off x="775099" y="3273644"/>
            <a:ext cx="7593806" cy="0"/>
          </a:xfrm>
          <a:prstGeom prst="line">
            <a:avLst/>
          </a:prstGeom>
          <a:ln w="38100">
            <a:solidFill>
              <a:srgbClr val="F1B744"/>
            </a:solidFill>
          </a:ln>
          <a:effectLst/>
        </p:spPr>
        <p:style>
          <a:lnRef idx="2">
            <a:schemeClr val="accent1"/>
          </a:lnRef>
          <a:fillRef idx="0">
            <a:schemeClr val="accent1"/>
          </a:fillRef>
          <a:effectRef idx="1">
            <a:schemeClr val="accent1"/>
          </a:effectRef>
          <a:fontRef idx="minor">
            <a:schemeClr val="tx1"/>
          </a:fontRef>
        </p:style>
      </p:cxnSp>
      <p:cxnSp>
        <p:nvCxnSpPr>
          <p:cNvPr id="28" name="Taisns savienotājs 27">
            <a:extLst>
              <a:ext uri="{FF2B5EF4-FFF2-40B4-BE49-F238E27FC236}">
                <a16:creationId xmlns="" xmlns:a16="http://schemas.microsoft.com/office/drawing/2014/main" id="{E570220C-533F-489D-A071-57713A35C357}"/>
              </a:ext>
            </a:extLst>
          </p:cNvPr>
          <p:cNvCxnSpPr>
            <a:cxnSpLocks/>
          </p:cNvCxnSpPr>
          <p:nvPr userDrawn="1"/>
        </p:nvCxnSpPr>
        <p:spPr>
          <a:xfrm>
            <a:off x="774450" y="4534244"/>
            <a:ext cx="7595100" cy="0"/>
          </a:xfrm>
          <a:prstGeom prst="line">
            <a:avLst/>
          </a:prstGeom>
          <a:ln w="38100">
            <a:solidFill>
              <a:srgbClr val="F1B74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0656786"/>
      </p:ext>
    </p:extLst>
  </p:cSld>
  <p:clrMapOvr>
    <a:masterClrMapping/>
  </p:clrMapOvr>
  <p:transition spd="slow">
    <p:cove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ateicības slaids">
    <p:spTree>
      <p:nvGrpSpPr>
        <p:cNvPr id="1" name=""/>
        <p:cNvGrpSpPr/>
        <p:nvPr/>
      </p:nvGrpSpPr>
      <p:grpSpPr>
        <a:xfrm>
          <a:off x="0" y="0"/>
          <a:ext cx="0" cy="0"/>
          <a:chOff x="0" y="0"/>
          <a:chExt cx="0" cy="0"/>
        </a:xfrm>
      </p:grpSpPr>
      <p:pic>
        <p:nvPicPr>
          <p:cNvPr id="7" name="Attēls 6">
            <a:extLst>
              <a:ext uri="{FF2B5EF4-FFF2-40B4-BE49-F238E27FC236}">
                <a16:creationId xmlns="" xmlns:a16="http://schemas.microsoft.com/office/drawing/2014/main" id="{34C1E958-D947-4472-BC03-142520D6FE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03339" y="5743191"/>
            <a:ext cx="1820713" cy="682929"/>
          </a:xfrm>
          <a:prstGeom prst="rect">
            <a:avLst/>
          </a:prstGeom>
        </p:spPr>
      </p:pic>
      <p:pic>
        <p:nvPicPr>
          <p:cNvPr id="3" name="Attēls 2">
            <a:extLst>
              <a:ext uri="{FF2B5EF4-FFF2-40B4-BE49-F238E27FC236}">
                <a16:creationId xmlns="" xmlns:a16="http://schemas.microsoft.com/office/drawing/2014/main" id="{93333B28-EF2E-4E30-BBCA-C4DA8FE22AB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00908" y="5716103"/>
            <a:ext cx="987489" cy="757239"/>
          </a:xfrm>
          <a:prstGeom prst="rect">
            <a:avLst/>
          </a:prstGeom>
        </p:spPr>
      </p:pic>
      <p:sp>
        <p:nvSpPr>
          <p:cNvPr id="19" name="TextBox 18">
            <a:extLst>
              <a:ext uri="{FF2B5EF4-FFF2-40B4-BE49-F238E27FC236}">
                <a16:creationId xmlns="" xmlns:a16="http://schemas.microsoft.com/office/drawing/2014/main" id="{29DE886F-7E30-47C4-9102-2A2BE752A14F}"/>
              </a:ext>
            </a:extLst>
          </p:cNvPr>
          <p:cNvSpPr txBox="1"/>
          <p:nvPr userDrawn="1"/>
        </p:nvSpPr>
        <p:spPr>
          <a:xfrm>
            <a:off x="7409246" y="6230039"/>
            <a:ext cx="814401" cy="307777"/>
          </a:xfrm>
          <a:prstGeom prst="rect">
            <a:avLst/>
          </a:prstGeom>
          <a:noFill/>
        </p:spPr>
        <p:txBody>
          <a:bodyPr wrap="square" rtlCol="0">
            <a:spAutoFit/>
          </a:bodyPr>
          <a:lstStyle/>
          <a:p>
            <a:pPr algn="ctr"/>
            <a:r>
              <a:rPr lang="lv-LV" sz="1400" dirty="0">
                <a:solidFill>
                  <a:srgbClr val="FFFFFF">
                    <a:lumMod val="50000"/>
                  </a:srgbClr>
                </a:solidFill>
                <a:cs typeface="Arial" panose="020B0604020202020204" pitchFamily="34" charset="0"/>
              </a:rPr>
              <a:t>lb100.lv</a:t>
            </a:r>
          </a:p>
        </p:txBody>
      </p:sp>
      <p:sp>
        <p:nvSpPr>
          <p:cNvPr id="20" name="TextBox 19">
            <a:extLst>
              <a:ext uri="{FF2B5EF4-FFF2-40B4-BE49-F238E27FC236}">
                <a16:creationId xmlns="" xmlns:a16="http://schemas.microsoft.com/office/drawing/2014/main" id="{A60D5DB7-66CF-4366-A60F-1DE5055A4146}"/>
              </a:ext>
            </a:extLst>
          </p:cNvPr>
          <p:cNvSpPr txBox="1"/>
          <p:nvPr userDrawn="1"/>
        </p:nvSpPr>
        <p:spPr>
          <a:xfrm>
            <a:off x="5020409" y="6230037"/>
            <a:ext cx="1278835" cy="523220"/>
          </a:xfrm>
          <a:prstGeom prst="rect">
            <a:avLst/>
          </a:prstGeom>
          <a:noFill/>
        </p:spPr>
        <p:txBody>
          <a:bodyPr wrap="square" rtlCol="0">
            <a:spAutoFit/>
          </a:bodyPr>
          <a:lstStyle/>
          <a:p>
            <a:pPr algn="ctr"/>
            <a:r>
              <a:rPr lang="lv-LV" sz="1400" dirty="0" err="1">
                <a:solidFill>
                  <a:srgbClr val="FFFFFF">
                    <a:lumMod val="50000"/>
                  </a:srgbClr>
                </a:solidFill>
                <a:cs typeface="Arial" panose="020B0604020202020204" pitchFamily="34" charset="0"/>
              </a:rPr>
              <a:t>naudasskola.lv</a:t>
            </a:r>
            <a:endParaRPr lang="lv-LV" sz="1400" dirty="0">
              <a:solidFill>
                <a:srgbClr val="FFFFFF">
                  <a:lumMod val="50000"/>
                </a:srgbClr>
              </a:solidFill>
              <a:cs typeface="Arial" panose="020B0604020202020204" pitchFamily="34" charset="0"/>
            </a:endParaRPr>
          </a:p>
        </p:txBody>
      </p:sp>
      <p:sp>
        <p:nvSpPr>
          <p:cNvPr id="24" name="TextBox 23">
            <a:extLst>
              <a:ext uri="{FF2B5EF4-FFF2-40B4-BE49-F238E27FC236}">
                <a16:creationId xmlns="" xmlns:a16="http://schemas.microsoft.com/office/drawing/2014/main" id="{23556891-067E-4C00-9541-6FA0C3E47EF2}"/>
              </a:ext>
            </a:extLst>
          </p:cNvPr>
          <p:cNvSpPr txBox="1"/>
          <p:nvPr userDrawn="1"/>
        </p:nvSpPr>
        <p:spPr>
          <a:xfrm>
            <a:off x="2655886" y="6230037"/>
            <a:ext cx="1677524" cy="523220"/>
          </a:xfrm>
          <a:prstGeom prst="rect">
            <a:avLst/>
          </a:prstGeom>
          <a:noFill/>
        </p:spPr>
        <p:txBody>
          <a:bodyPr wrap="square" rtlCol="0">
            <a:spAutoFit/>
          </a:bodyPr>
          <a:lstStyle/>
          <a:p>
            <a:pPr algn="ctr"/>
            <a:r>
              <a:rPr lang="lv-LV" sz="1400" dirty="0" err="1">
                <a:solidFill>
                  <a:srgbClr val="FFFFFF">
                    <a:lumMod val="50000"/>
                  </a:srgbClr>
                </a:solidFill>
                <a:cs typeface="Arial" panose="020B0604020202020204" pitchFamily="34" charset="0"/>
              </a:rPr>
              <a:t>makroekonomika.lv</a:t>
            </a:r>
            <a:endParaRPr lang="lv-LV" sz="1400" dirty="0">
              <a:solidFill>
                <a:srgbClr val="FFFFFF">
                  <a:lumMod val="50000"/>
                </a:srgbClr>
              </a:solidFill>
              <a:cs typeface="Arial" panose="020B0604020202020204" pitchFamily="34" charset="0"/>
            </a:endParaRPr>
          </a:p>
        </p:txBody>
      </p:sp>
      <p:sp>
        <p:nvSpPr>
          <p:cNvPr id="25" name="TextBox 24">
            <a:extLst>
              <a:ext uri="{FF2B5EF4-FFF2-40B4-BE49-F238E27FC236}">
                <a16:creationId xmlns="" xmlns:a16="http://schemas.microsoft.com/office/drawing/2014/main" id="{F314F987-5CCF-4094-B4A1-530D695539CC}"/>
              </a:ext>
            </a:extLst>
          </p:cNvPr>
          <p:cNvSpPr txBox="1"/>
          <p:nvPr userDrawn="1"/>
        </p:nvSpPr>
        <p:spPr>
          <a:xfrm>
            <a:off x="922339" y="6230039"/>
            <a:ext cx="814401" cy="307777"/>
          </a:xfrm>
          <a:prstGeom prst="rect">
            <a:avLst/>
          </a:prstGeom>
          <a:noFill/>
        </p:spPr>
        <p:txBody>
          <a:bodyPr wrap="square" rtlCol="0">
            <a:spAutoFit/>
          </a:bodyPr>
          <a:lstStyle/>
          <a:p>
            <a:pPr algn="ctr"/>
            <a:r>
              <a:rPr lang="lv-LV" sz="1400" dirty="0" err="1">
                <a:solidFill>
                  <a:srgbClr val="FFFFFF">
                    <a:lumMod val="50000"/>
                  </a:srgbClr>
                </a:solidFill>
                <a:cs typeface="Arial" panose="020B0604020202020204" pitchFamily="34" charset="0"/>
              </a:rPr>
              <a:t>bank.lv</a:t>
            </a:r>
            <a:endParaRPr lang="lv-LV" sz="1400" dirty="0">
              <a:solidFill>
                <a:srgbClr val="FFFFFF">
                  <a:lumMod val="50000"/>
                </a:srgbClr>
              </a:solidFill>
              <a:cs typeface="Arial" panose="020B0604020202020204" pitchFamily="34" charset="0"/>
            </a:endParaRPr>
          </a:p>
        </p:txBody>
      </p:sp>
      <p:sp>
        <p:nvSpPr>
          <p:cNvPr id="27" name="Teksta vietturis 26">
            <a:extLst>
              <a:ext uri="{FF2B5EF4-FFF2-40B4-BE49-F238E27FC236}">
                <a16:creationId xmlns="" xmlns:a16="http://schemas.microsoft.com/office/drawing/2014/main" id="{BE36FEAC-682A-47D2-A64C-D60EF0E2D34E}"/>
              </a:ext>
            </a:extLst>
          </p:cNvPr>
          <p:cNvSpPr>
            <a:spLocks noGrp="1"/>
          </p:cNvSpPr>
          <p:nvPr>
            <p:ph type="body" sz="quarter" idx="11" hasCustomPrompt="1"/>
          </p:nvPr>
        </p:nvSpPr>
        <p:spPr>
          <a:xfrm>
            <a:off x="264633" y="2761429"/>
            <a:ext cx="3145043" cy="1548639"/>
          </a:xfrm>
          <a:prstGeom prst="rect">
            <a:avLst/>
          </a:prstGeom>
        </p:spPr>
        <p:txBody>
          <a:bodyPr/>
          <a:lstStyle>
            <a:lvl1pPr marL="0" indent="0" algn="l">
              <a:lnSpc>
                <a:spcPct val="100000"/>
              </a:lnSpc>
              <a:spcBef>
                <a:spcPts val="0"/>
              </a:spcBef>
              <a:spcAft>
                <a:spcPts val="0"/>
              </a:spcAft>
              <a:buNone/>
              <a:defRPr sz="1800">
                <a:solidFill>
                  <a:srgbClr val="414141"/>
                </a:solidFill>
                <a:latin typeface="Arial" panose="020B0604020202020204" pitchFamily="34" charset="0"/>
                <a:cs typeface="Arial" panose="020B0604020202020204" pitchFamily="34" charset="0"/>
              </a:defRPr>
            </a:lvl1pPr>
          </a:lstStyle>
          <a:p>
            <a:pPr lvl="0"/>
            <a:r>
              <a:rPr lang="lv-LV" dirty="0"/>
              <a:t>Kontaktinformācija:</a:t>
            </a:r>
          </a:p>
          <a:p>
            <a:pPr lvl="0"/>
            <a:r>
              <a:rPr lang="lv-LV" dirty="0"/>
              <a:t>Jānis Bērziņš</a:t>
            </a:r>
          </a:p>
          <a:p>
            <a:pPr lvl="0"/>
            <a:r>
              <a:rPr lang="lv-LV" dirty="0"/>
              <a:t>Latvijas Bankas ….amats</a:t>
            </a:r>
          </a:p>
          <a:p>
            <a:pPr lvl="0"/>
            <a:r>
              <a:rPr lang="lv-LV" dirty="0"/>
              <a:t>2324 4545</a:t>
            </a:r>
          </a:p>
          <a:p>
            <a:pPr lvl="0"/>
            <a:r>
              <a:rPr lang="lv-LV" dirty="0" err="1"/>
              <a:t>janis.berzins@bank.lv</a:t>
            </a:r>
            <a:endParaRPr lang="lv-LV" dirty="0"/>
          </a:p>
        </p:txBody>
      </p:sp>
      <p:pic>
        <p:nvPicPr>
          <p:cNvPr id="10" name="Attēls 9">
            <a:extLst>
              <a:ext uri="{FF2B5EF4-FFF2-40B4-BE49-F238E27FC236}">
                <a16:creationId xmlns="" xmlns:a16="http://schemas.microsoft.com/office/drawing/2014/main" id="{183C66E7-1966-412D-9A57-BA2C8A2814E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472718" y="5886517"/>
            <a:ext cx="356582" cy="321160"/>
          </a:xfrm>
          <a:prstGeom prst="rect">
            <a:avLst/>
          </a:prstGeom>
        </p:spPr>
      </p:pic>
      <p:sp>
        <p:nvSpPr>
          <p:cNvPr id="31" name="Teksta vietturis 26">
            <a:extLst>
              <a:ext uri="{FF2B5EF4-FFF2-40B4-BE49-F238E27FC236}">
                <a16:creationId xmlns="" xmlns:a16="http://schemas.microsoft.com/office/drawing/2014/main" id="{FD20E631-CC0E-44F1-A787-C4D9001D2D73}"/>
              </a:ext>
            </a:extLst>
          </p:cNvPr>
          <p:cNvSpPr>
            <a:spLocks noGrp="1"/>
          </p:cNvSpPr>
          <p:nvPr>
            <p:ph type="body" sz="quarter" idx="12" hasCustomPrompt="1"/>
          </p:nvPr>
        </p:nvSpPr>
        <p:spPr>
          <a:xfrm>
            <a:off x="4572003" y="2757493"/>
            <a:ext cx="3145043" cy="1548639"/>
          </a:xfrm>
          <a:prstGeom prst="rect">
            <a:avLst/>
          </a:prstGeom>
        </p:spPr>
        <p:txBody>
          <a:bodyPr/>
          <a:lstStyle>
            <a:lvl1pPr marL="0" indent="0" algn="l">
              <a:lnSpc>
                <a:spcPct val="100000"/>
              </a:lnSpc>
              <a:spcBef>
                <a:spcPts val="0"/>
              </a:spcBef>
              <a:spcAft>
                <a:spcPts val="0"/>
              </a:spcAft>
              <a:buNone/>
              <a:defRPr sz="1800">
                <a:solidFill>
                  <a:srgbClr val="414141"/>
                </a:solidFill>
                <a:latin typeface="Arial" panose="020B0604020202020204" pitchFamily="34" charset="0"/>
                <a:cs typeface="Arial" panose="020B0604020202020204" pitchFamily="34" charset="0"/>
              </a:defRPr>
            </a:lvl1pPr>
          </a:lstStyle>
          <a:p>
            <a:pPr lvl="0"/>
            <a:r>
              <a:rPr lang="lv-LV" dirty="0"/>
              <a:t>Kontaktinformācija:</a:t>
            </a:r>
          </a:p>
          <a:p>
            <a:pPr lvl="0"/>
            <a:r>
              <a:rPr lang="lv-LV" dirty="0"/>
              <a:t>Jānis Bērziņš</a:t>
            </a:r>
          </a:p>
          <a:p>
            <a:pPr lvl="0"/>
            <a:r>
              <a:rPr lang="lv-LV" dirty="0"/>
              <a:t>Latvijas Bankas ….amats</a:t>
            </a:r>
          </a:p>
          <a:p>
            <a:pPr lvl="0"/>
            <a:r>
              <a:rPr lang="lv-LV" dirty="0"/>
              <a:t>2324 4545</a:t>
            </a:r>
          </a:p>
          <a:p>
            <a:pPr lvl="0"/>
            <a:r>
              <a:rPr lang="lv-LV" dirty="0" err="1"/>
              <a:t>janis.berzins@bank.lv</a:t>
            </a:r>
            <a:endParaRPr lang="lv-LV" dirty="0"/>
          </a:p>
        </p:txBody>
      </p:sp>
      <p:pic>
        <p:nvPicPr>
          <p:cNvPr id="15" name="Attēls 14">
            <a:extLst>
              <a:ext uri="{FF2B5EF4-FFF2-40B4-BE49-F238E27FC236}">
                <a16:creationId xmlns="" xmlns:a16="http://schemas.microsoft.com/office/drawing/2014/main" id="{A1B17826-6D90-4144-9ADB-1981FEAFEF2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97825" y="5668089"/>
            <a:ext cx="1129044" cy="531721"/>
          </a:xfrm>
          <a:prstGeom prst="rect">
            <a:avLst/>
          </a:prstGeom>
        </p:spPr>
      </p:pic>
      <p:sp>
        <p:nvSpPr>
          <p:cNvPr id="14" name="Virsraksta vietturis 1">
            <a:extLst>
              <a:ext uri="{FF2B5EF4-FFF2-40B4-BE49-F238E27FC236}">
                <a16:creationId xmlns="" xmlns:a16="http://schemas.microsoft.com/office/drawing/2014/main" id="{963E11C8-F71B-4037-B2C5-73332F6B4560}"/>
              </a:ext>
            </a:extLst>
          </p:cNvPr>
          <p:cNvSpPr>
            <a:spLocks noGrp="1"/>
          </p:cNvSpPr>
          <p:nvPr>
            <p:ph type="title"/>
          </p:nvPr>
        </p:nvSpPr>
        <p:spPr>
          <a:xfrm>
            <a:off x="264630" y="214763"/>
            <a:ext cx="8627165" cy="1047508"/>
          </a:xfrm>
          <a:prstGeom prst="rect">
            <a:avLst/>
          </a:prstGeom>
        </p:spPr>
        <p:txBody>
          <a:bodyPr vert="horz" lIns="91440" tIns="45720" rIns="91440" bIns="45720" rtlCol="0" anchor="ctr">
            <a:normAutofit/>
          </a:bodyPr>
          <a:lstStyle/>
          <a:p>
            <a:r>
              <a:rPr lang="lv-LV"/>
              <a:t>Rediģēt šablona virsraksta stilu</a:t>
            </a:r>
            <a:endParaRPr lang="lv-LV" dirty="0"/>
          </a:p>
        </p:txBody>
      </p:sp>
    </p:spTree>
    <p:extLst>
      <p:ext uri="{BB962C8B-B14F-4D97-AF65-F5344CB8AC3E}">
        <p14:creationId xmlns:p14="http://schemas.microsoft.com/office/powerpoint/2010/main" val="16555336"/>
      </p:ext>
    </p:extLst>
  </p:cSld>
  <p:clrMapOvr>
    <a:masterClrMapping/>
  </p:clrMapOvr>
  <p:transition spd="slow">
    <p:cove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ūsu valsts, mūsu banka">
    <p:spTree>
      <p:nvGrpSpPr>
        <p:cNvPr id="1" name=""/>
        <p:cNvGrpSpPr/>
        <p:nvPr/>
      </p:nvGrpSpPr>
      <p:grpSpPr>
        <a:xfrm>
          <a:off x="0" y="0"/>
          <a:ext cx="0" cy="0"/>
          <a:chOff x="0" y="0"/>
          <a:chExt cx="0" cy="0"/>
        </a:xfrm>
      </p:grpSpPr>
      <p:sp>
        <p:nvSpPr>
          <p:cNvPr id="6" name="Taisnstūris 5">
            <a:extLst>
              <a:ext uri="{FF2B5EF4-FFF2-40B4-BE49-F238E27FC236}">
                <a16:creationId xmlns="" xmlns:a16="http://schemas.microsoft.com/office/drawing/2014/main" id="{873A0735-229B-414F-AFBE-75298F7CB0F4}"/>
              </a:ext>
            </a:extLst>
          </p:cNvPr>
          <p:cNvSpPr/>
          <p:nvPr userDrawn="1"/>
        </p:nvSpPr>
        <p:spPr>
          <a:xfrm>
            <a:off x="0" y="0"/>
            <a:ext cx="9144000" cy="6858000"/>
          </a:xfrm>
          <a:prstGeom prst="rect">
            <a:avLst/>
          </a:prstGeom>
          <a:gradFill flip="none" rotWithShape="1">
            <a:gsLst>
              <a:gs pos="0">
                <a:srgbClr val="29265C"/>
              </a:gs>
              <a:gs pos="100000">
                <a:srgbClr val="1C1C4E"/>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srgbClr val="FFFFFF"/>
              </a:solidFill>
            </a:endParaRPr>
          </a:p>
        </p:txBody>
      </p:sp>
      <p:cxnSp>
        <p:nvCxnSpPr>
          <p:cNvPr id="7" name="Taisns savienotājs 6">
            <a:extLst>
              <a:ext uri="{FF2B5EF4-FFF2-40B4-BE49-F238E27FC236}">
                <a16:creationId xmlns="" xmlns:a16="http://schemas.microsoft.com/office/drawing/2014/main" id="{34E2D71E-8D6D-4804-9C9C-3B2DD317D335}"/>
              </a:ext>
            </a:extLst>
          </p:cNvPr>
          <p:cNvCxnSpPr>
            <a:cxnSpLocks/>
          </p:cNvCxnSpPr>
          <p:nvPr userDrawn="1"/>
        </p:nvCxnSpPr>
        <p:spPr>
          <a:xfrm>
            <a:off x="775099" y="3273644"/>
            <a:ext cx="7593806" cy="0"/>
          </a:xfrm>
          <a:prstGeom prst="line">
            <a:avLst/>
          </a:prstGeom>
          <a:ln w="38100">
            <a:solidFill>
              <a:srgbClr val="F1B744"/>
            </a:solidFill>
          </a:ln>
          <a:effectLst/>
        </p:spPr>
        <p:style>
          <a:lnRef idx="2">
            <a:schemeClr val="accent1"/>
          </a:lnRef>
          <a:fillRef idx="0">
            <a:schemeClr val="accent1"/>
          </a:fillRef>
          <a:effectRef idx="1">
            <a:schemeClr val="accent1"/>
          </a:effectRef>
          <a:fontRef idx="minor">
            <a:schemeClr val="tx1"/>
          </a:fontRef>
        </p:style>
      </p:cxnSp>
      <p:cxnSp>
        <p:nvCxnSpPr>
          <p:cNvPr id="10" name="Taisns savienotājs 9">
            <a:extLst>
              <a:ext uri="{FF2B5EF4-FFF2-40B4-BE49-F238E27FC236}">
                <a16:creationId xmlns="" xmlns:a16="http://schemas.microsoft.com/office/drawing/2014/main" id="{3CB6DDDF-431F-43B7-BC4C-F90E8BFB747D}"/>
              </a:ext>
            </a:extLst>
          </p:cNvPr>
          <p:cNvCxnSpPr>
            <a:cxnSpLocks/>
          </p:cNvCxnSpPr>
          <p:nvPr userDrawn="1"/>
        </p:nvCxnSpPr>
        <p:spPr>
          <a:xfrm>
            <a:off x="774450" y="4534244"/>
            <a:ext cx="7595100" cy="0"/>
          </a:xfrm>
          <a:prstGeom prst="line">
            <a:avLst/>
          </a:prstGeom>
          <a:ln w="38100">
            <a:solidFill>
              <a:srgbClr val="F1B744"/>
            </a:solidFill>
          </a:ln>
          <a:effectLst/>
        </p:spPr>
        <p:style>
          <a:lnRef idx="2">
            <a:schemeClr val="accent1"/>
          </a:lnRef>
          <a:fillRef idx="0">
            <a:schemeClr val="accent1"/>
          </a:fillRef>
          <a:effectRef idx="1">
            <a:schemeClr val="accent1"/>
          </a:effectRef>
          <a:fontRef idx="minor">
            <a:schemeClr val="tx1"/>
          </a:fontRef>
        </p:style>
      </p:cxnSp>
      <p:pic>
        <p:nvPicPr>
          <p:cNvPr id="13" name="Attēls 12">
            <a:extLst>
              <a:ext uri="{FF2B5EF4-FFF2-40B4-BE49-F238E27FC236}">
                <a16:creationId xmlns="" xmlns:a16="http://schemas.microsoft.com/office/drawing/2014/main" id="{1EE0F19E-FF04-499C-8A23-4C1F4672A1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42657" y="970788"/>
            <a:ext cx="2658687" cy="1424541"/>
          </a:xfrm>
          <a:prstGeom prst="rect">
            <a:avLst/>
          </a:prstGeom>
        </p:spPr>
      </p:pic>
      <p:sp>
        <p:nvSpPr>
          <p:cNvPr id="2" name="TextBox 1">
            <a:extLst>
              <a:ext uri="{FF2B5EF4-FFF2-40B4-BE49-F238E27FC236}">
                <a16:creationId xmlns="" xmlns:a16="http://schemas.microsoft.com/office/drawing/2014/main" id="{4664BA23-8346-44C0-A9BF-DC575204E736}"/>
              </a:ext>
            </a:extLst>
          </p:cNvPr>
          <p:cNvSpPr txBox="1"/>
          <p:nvPr userDrawn="1"/>
        </p:nvSpPr>
        <p:spPr>
          <a:xfrm>
            <a:off x="1628238" y="3510247"/>
            <a:ext cx="5887528" cy="1569660"/>
          </a:xfrm>
          <a:prstGeom prst="rect">
            <a:avLst/>
          </a:prstGeom>
          <a:noFill/>
        </p:spPr>
        <p:txBody>
          <a:bodyPr wrap="square" rtlCol="0">
            <a:spAutoFit/>
          </a:bodyPr>
          <a:lstStyle/>
          <a:p>
            <a:pPr algn="ctr"/>
            <a:r>
              <a:rPr lang="lv-LV" sz="4800" dirty="0">
                <a:solidFill>
                  <a:srgbClr val="FFFFFF"/>
                </a:solidFill>
                <a:cs typeface="Arial" panose="020B0604020202020204" pitchFamily="34" charset="0"/>
              </a:rPr>
              <a:t>Mūsu valsts, mūsu banka</a:t>
            </a:r>
          </a:p>
        </p:txBody>
      </p:sp>
    </p:spTree>
    <p:extLst>
      <p:ext uri="{BB962C8B-B14F-4D97-AF65-F5344CB8AC3E}">
        <p14:creationId xmlns:p14="http://schemas.microsoft.com/office/powerpoint/2010/main" val="2135764411"/>
      </p:ext>
    </p:extLst>
  </p:cSld>
  <p:clrMapOvr>
    <a:masterClrMapping/>
  </p:clrMapOvr>
  <p:transition spd="slow">
    <p:cove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NG_Pateicības slaids">
    <p:spTree>
      <p:nvGrpSpPr>
        <p:cNvPr id="1" name=""/>
        <p:cNvGrpSpPr/>
        <p:nvPr/>
      </p:nvGrpSpPr>
      <p:grpSpPr>
        <a:xfrm>
          <a:off x="0" y="0"/>
          <a:ext cx="0" cy="0"/>
          <a:chOff x="0" y="0"/>
          <a:chExt cx="0" cy="0"/>
        </a:xfrm>
      </p:grpSpPr>
      <p:pic>
        <p:nvPicPr>
          <p:cNvPr id="7" name="Attēls 6">
            <a:extLst>
              <a:ext uri="{FF2B5EF4-FFF2-40B4-BE49-F238E27FC236}">
                <a16:creationId xmlns="" xmlns:a16="http://schemas.microsoft.com/office/drawing/2014/main" id="{34C1E958-D947-4472-BC03-142520D6FE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03339" y="5743191"/>
            <a:ext cx="1820713" cy="682929"/>
          </a:xfrm>
          <a:prstGeom prst="rect">
            <a:avLst/>
          </a:prstGeom>
        </p:spPr>
      </p:pic>
      <p:pic>
        <p:nvPicPr>
          <p:cNvPr id="3" name="Attēls 2">
            <a:extLst>
              <a:ext uri="{FF2B5EF4-FFF2-40B4-BE49-F238E27FC236}">
                <a16:creationId xmlns="" xmlns:a16="http://schemas.microsoft.com/office/drawing/2014/main" id="{93333B28-EF2E-4E30-BBCA-C4DA8FE22AB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00908" y="5716103"/>
            <a:ext cx="987489" cy="757239"/>
          </a:xfrm>
          <a:prstGeom prst="rect">
            <a:avLst/>
          </a:prstGeom>
        </p:spPr>
      </p:pic>
      <p:sp>
        <p:nvSpPr>
          <p:cNvPr id="19" name="TextBox 18">
            <a:extLst>
              <a:ext uri="{FF2B5EF4-FFF2-40B4-BE49-F238E27FC236}">
                <a16:creationId xmlns="" xmlns:a16="http://schemas.microsoft.com/office/drawing/2014/main" id="{29DE886F-7E30-47C4-9102-2A2BE752A14F}"/>
              </a:ext>
            </a:extLst>
          </p:cNvPr>
          <p:cNvSpPr txBox="1"/>
          <p:nvPr userDrawn="1"/>
        </p:nvSpPr>
        <p:spPr>
          <a:xfrm>
            <a:off x="7409246" y="6230039"/>
            <a:ext cx="814401" cy="307777"/>
          </a:xfrm>
          <a:prstGeom prst="rect">
            <a:avLst/>
          </a:prstGeom>
          <a:noFill/>
        </p:spPr>
        <p:txBody>
          <a:bodyPr wrap="square" rtlCol="0">
            <a:spAutoFit/>
          </a:bodyPr>
          <a:lstStyle/>
          <a:p>
            <a:pPr algn="ctr"/>
            <a:r>
              <a:rPr lang="lv-LV" sz="1400" dirty="0">
                <a:solidFill>
                  <a:srgbClr val="FFFFFF">
                    <a:lumMod val="50000"/>
                  </a:srgbClr>
                </a:solidFill>
                <a:cs typeface="Arial" panose="020B0604020202020204" pitchFamily="34" charset="0"/>
              </a:rPr>
              <a:t>lb100.lv</a:t>
            </a:r>
          </a:p>
        </p:txBody>
      </p:sp>
      <p:sp>
        <p:nvSpPr>
          <p:cNvPr id="20" name="TextBox 19">
            <a:extLst>
              <a:ext uri="{FF2B5EF4-FFF2-40B4-BE49-F238E27FC236}">
                <a16:creationId xmlns="" xmlns:a16="http://schemas.microsoft.com/office/drawing/2014/main" id="{A60D5DB7-66CF-4366-A60F-1DE5055A4146}"/>
              </a:ext>
            </a:extLst>
          </p:cNvPr>
          <p:cNvSpPr txBox="1"/>
          <p:nvPr userDrawn="1"/>
        </p:nvSpPr>
        <p:spPr>
          <a:xfrm>
            <a:off x="5020409" y="6230037"/>
            <a:ext cx="1278835" cy="523220"/>
          </a:xfrm>
          <a:prstGeom prst="rect">
            <a:avLst/>
          </a:prstGeom>
          <a:noFill/>
        </p:spPr>
        <p:txBody>
          <a:bodyPr wrap="square" rtlCol="0">
            <a:spAutoFit/>
          </a:bodyPr>
          <a:lstStyle/>
          <a:p>
            <a:pPr algn="ctr"/>
            <a:r>
              <a:rPr lang="lv-LV" sz="1400" dirty="0" err="1">
                <a:solidFill>
                  <a:srgbClr val="FFFFFF">
                    <a:lumMod val="50000"/>
                  </a:srgbClr>
                </a:solidFill>
                <a:cs typeface="Arial" panose="020B0604020202020204" pitchFamily="34" charset="0"/>
              </a:rPr>
              <a:t>naudasskola.lv</a:t>
            </a:r>
            <a:endParaRPr lang="lv-LV" sz="1400" dirty="0">
              <a:solidFill>
                <a:srgbClr val="FFFFFF">
                  <a:lumMod val="50000"/>
                </a:srgbClr>
              </a:solidFill>
              <a:cs typeface="Arial" panose="020B0604020202020204" pitchFamily="34" charset="0"/>
            </a:endParaRPr>
          </a:p>
        </p:txBody>
      </p:sp>
      <p:sp>
        <p:nvSpPr>
          <p:cNvPr id="24" name="TextBox 23">
            <a:extLst>
              <a:ext uri="{FF2B5EF4-FFF2-40B4-BE49-F238E27FC236}">
                <a16:creationId xmlns="" xmlns:a16="http://schemas.microsoft.com/office/drawing/2014/main" id="{23556891-067E-4C00-9541-6FA0C3E47EF2}"/>
              </a:ext>
            </a:extLst>
          </p:cNvPr>
          <p:cNvSpPr txBox="1"/>
          <p:nvPr userDrawn="1"/>
        </p:nvSpPr>
        <p:spPr>
          <a:xfrm>
            <a:off x="2655886" y="6230037"/>
            <a:ext cx="1677524" cy="523220"/>
          </a:xfrm>
          <a:prstGeom prst="rect">
            <a:avLst/>
          </a:prstGeom>
          <a:noFill/>
        </p:spPr>
        <p:txBody>
          <a:bodyPr wrap="square" rtlCol="0">
            <a:spAutoFit/>
          </a:bodyPr>
          <a:lstStyle/>
          <a:p>
            <a:pPr algn="ctr"/>
            <a:r>
              <a:rPr lang="lv-LV" sz="1400" dirty="0" err="1">
                <a:solidFill>
                  <a:srgbClr val="FFFFFF">
                    <a:lumMod val="50000"/>
                  </a:srgbClr>
                </a:solidFill>
                <a:cs typeface="Arial" panose="020B0604020202020204" pitchFamily="34" charset="0"/>
              </a:rPr>
              <a:t>makroekonomika.lv</a:t>
            </a:r>
            <a:endParaRPr lang="lv-LV" sz="1400" dirty="0">
              <a:solidFill>
                <a:srgbClr val="FFFFFF">
                  <a:lumMod val="50000"/>
                </a:srgbClr>
              </a:solidFill>
              <a:cs typeface="Arial" panose="020B0604020202020204" pitchFamily="34" charset="0"/>
            </a:endParaRPr>
          </a:p>
        </p:txBody>
      </p:sp>
      <p:sp>
        <p:nvSpPr>
          <p:cNvPr id="25" name="TextBox 24">
            <a:extLst>
              <a:ext uri="{FF2B5EF4-FFF2-40B4-BE49-F238E27FC236}">
                <a16:creationId xmlns="" xmlns:a16="http://schemas.microsoft.com/office/drawing/2014/main" id="{F314F987-5CCF-4094-B4A1-530D695539CC}"/>
              </a:ext>
            </a:extLst>
          </p:cNvPr>
          <p:cNvSpPr txBox="1"/>
          <p:nvPr userDrawn="1"/>
        </p:nvSpPr>
        <p:spPr>
          <a:xfrm>
            <a:off x="922339" y="6230039"/>
            <a:ext cx="814401" cy="307777"/>
          </a:xfrm>
          <a:prstGeom prst="rect">
            <a:avLst/>
          </a:prstGeom>
          <a:noFill/>
        </p:spPr>
        <p:txBody>
          <a:bodyPr wrap="square" rtlCol="0">
            <a:spAutoFit/>
          </a:bodyPr>
          <a:lstStyle/>
          <a:p>
            <a:pPr algn="ctr"/>
            <a:r>
              <a:rPr lang="lv-LV" sz="1400" dirty="0" err="1">
                <a:solidFill>
                  <a:srgbClr val="FFFFFF">
                    <a:lumMod val="50000"/>
                  </a:srgbClr>
                </a:solidFill>
                <a:cs typeface="Arial" panose="020B0604020202020204" pitchFamily="34" charset="0"/>
              </a:rPr>
              <a:t>bank.lv</a:t>
            </a:r>
            <a:endParaRPr lang="lv-LV" sz="1400" dirty="0">
              <a:solidFill>
                <a:srgbClr val="FFFFFF">
                  <a:lumMod val="50000"/>
                </a:srgbClr>
              </a:solidFill>
              <a:cs typeface="Arial" panose="020B0604020202020204" pitchFamily="34" charset="0"/>
            </a:endParaRPr>
          </a:p>
        </p:txBody>
      </p:sp>
      <p:sp>
        <p:nvSpPr>
          <p:cNvPr id="27" name="Teksta vietturis 26">
            <a:extLst>
              <a:ext uri="{FF2B5EF4-FFF2-40B4-BE49-F238E27FC236}">
                <a16:creationId xmlns="" xmlns:a16="http://schemas.microsoft.com/office/drawing/2014/main" id="{BE36FEAC-682A-47D2-A64C-D60EF0E2D34E}"/>
              </a:ext>
            </a:extLst>
          </p:cNvPr>
          <p:cNvSpPr>
            <a:spLocks noGrp="1"/>
          </p:cNvSpPr>
          <p:nvPr>
            <p:ph type="body" sz="quarter" idx="11" hasCustomPrompt="1"/>
          </p:nvPr>
        </p:nvSpPr>
        <p:spPr>
          <a:xfrm>
            <a:off x="261546" y="2757493"/>
            <a:ext cx="3145043" cy="1548639"/>
          </a:xfrm>
          <a:prstGeom prst="rect">
            <a:avLst/>
          </a:prstGeom>
        </p:spPr>
        <p:txBody>
          <a:bodyPr/>
          <a:lstStyle>
            <a:lvl1pPr marL="0" indent="0" algn="l">
              <a:lnSpc>
                <a:spcPct val="100000"/>
              </a:lnSpc>
              <a:spcBef>
                <a:spcPts val="0"/>
              </a:spcBef>
              <a:spcAft>
                <a:spcPts val="0"/>
              </a:spcAft>
              <a:buNone/>
              <a:defRPr sz="1800">
                <a:solidFill>
                  <a:srgbClr val="414141"/>
                </a:solidFill>
                <a:latin typeface="Arial" panose="020B0604020202020204" pitchFamily="34" charset="0"/>
                <a:cs typeface="Arial" panose="020B0604020202020204" pitchFamily="34" charset="0"/>
              </a:defRPr>
            </a:lvl1pPr>
          </a:lstStyle>
          <a:p>
            <a:pPr lvl="0"/>
            <a:r>
              <a:rPr lang="lv-LV" dirty="0" err="1"/>
              <a:t>Contact</a:t>
            </a:r>
            <a:r>
              <a:rPr lang="lv-LV" dirty="0"/>
              <a:t> </a:t>
            </a:r>
            <a:r>
              <a:rPr lang="lv-LV" dirty="0" err="1"/>
              <a:t>information</a:t>
            </a:r>
            <a:r>
              <a:rPr lang="lv-LV" dirty="0"/>
              <a:t>:</a:t>
            </a:r>
          </a:p>
          <a:p>
            <a:pPr lvl="0"/>
            <a:r>
              <a:rPr lang="lv-LV" dirty="0"/>
              <a:t>Jānis Bērziņš</a:t>
            </a:r>
          </a:p>
        </p:txBody>
      </p:sp>
      <p:pic>
        <p:nvPicPr>
          <p:cNvPr id="10" name="Attēls 9">
            <a:extLst>
              <a:ext uri="{FF2B5EF4-FFF2-40B4-BE49-F238E27FC236}">
                <a16:creationId xmlns="" xmlns:a16="http://schemas.microsoft.com/office/drawing/2014/main" id="{183C66E7-1966-412D-9A57-BA2C8A2814E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472718" y="5886517"/>
            <a:ext cx="356582" cy="321160"/>
          </a:xfrm>
          <a:prstGeom prst="rect">
            <a:avLst/>
          </a:prstGeom>
        </p:spPr>
      </p:pic>
      <p:sp>
        <p:nvSpPr>
          <p:cNvPr id="31" name="Teksta vietturis 26">
            <a:extLst>
              <a:ext uri="{FF2B5EF4-FFF2-40B4-BE49-F238E27FC236}">
                <a16:creationId xmlns="" xmlns:a16="http://schemas.microsoft.com/office/drawing/2014/main" id="{FD20E631-CC0E-44F1-A787-C4D9001D2D73}"/>
              </a:ext>
            </a:extLst>
          </p:cNvPr>
          <p:cNvSpPr>
            <a:spLocks noGrp="1"/>
          </p:cNvSpPr>
          <p:nvPr>
            <p:ph type="body" sz="quarter" idx="12" hasCustomPrompt="1"/>
          </p:nvPr>
        </p:nvSpPr>
        <p:spPr>
          <a:xfrm>
            <a:off x="4572003" y="2757493"/>
            <a:ext cx="3145043" cy="1548639"/>
          </a:xfrm>
          <a:prstGeom prst="rect">
            <a:avLst/>
          </a:prstGeom>
        </p:spPr>
        <p:txBody>
          <a:bodyPr/>
          <a:lstStyle>
            <a:lvl1pPr marL="0" indent="0" algn="l">
              <a:lnSpc>
                <a:spcPct val="100000"/>
              </a:lnSpc>
              <a:spcBef>
                <a:spcPts val="0"/>
              </a:spcBef>
              <a:spcAft>
                <a:spcPts val="0"/>
              </a:spcAft>
              <a:buNone/>
              <a:defRPr sz="1800">
                <a:solidFill>
                  <a:srgbClr val="414141"/>
                </a:solidFill>
                <a:latin typeface="Arial" panose="020B0604020202020204" pitchFamily="34" charset="0"/>
                <a:cs typeface="Arial" panose="020B0604020202020204" pitchFamily="34" charset="0"/>
              </a:defRPr>
            </a:lvl1pPr>
          </a:lstStyle>
          <a:p>
            <a:pPr lvl="0"/>
            <a:r>
              <a:rPr lang="lv-LV" dirty="0" err="1"/>
              <a:t>Contact</a:t>
            </a:r>
            <a:r>
              <a:rPr lang="lv-LV" dirty="0"/>
              <a:t> </a:t>
            </a:r>
            <a:r>
              <a:rPr lang="lv-LV" dirty="0" err="1"/>
              <a:t>information</a:t>
            </a:r>
            <a:r>
              <a:rPr lang="lv-LV" dirty="0"/>
              <a:t>:</a:t>
            </a:r>
          </a:p>
          <a:p>
            <a:pPr lvl="0"/>
            <a:r>
              <a:rPr lang="lv-LV" dirty="0"/>
              <a:t>Jānis Bērziņš</a:t>
            </a:r>
          </a:p>
          <a:p>
            <a:pPr lvl="0"/>
            <a:r>
              <a:rPr lang="lv-LV" dirty="0"/>
              <a:t>Latvijas Bankas ….amats</a:t>
            </a:r>
          </a:p>
          <a:p>
            <a:pPr lvl="0"/>
            <a:r>
              <a:rPr lang="lv-LV" dirty="0"/>
              <a:t>2324 4545</a:t>
            </a:r>
          </a:p>
          <a:p>
            <a:pPr lvl="0"/>
            <a:r>
              <a:rPr lang="lv-LV" dirty="0" err="1"/>
              <a:t>janis.berzins@bank.lv</a:t>
            </a:r>
            <a:endParaRPr lang="lv-LV" dirty="0"/>
          </a:p>
        </p:txBody>
      </p:sp>
      <p:pic>
        <p:nvPicPr>
          <p:cNvPr id="15" name="Attēls 14">
            <a:extLst>
              <a:ext uri="{FF2B5EF4-FFF2-40B4-BE49-F238E27FC236}">
                <a16:creationId xmlns="" xmlns:a16="http://schemas.microsoft.com/office/drawing/2014/main" id="{A1B17826-6D90-4144-9ADB-1981FEAFEF2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97825" y="5668089"/>
            <a:ext cx="1129044" cy="531721"/>
          </a:xfrm>
          <a:prstGeom prst="rect">
            <a:avLst/>
          </a:prstGeom>
        </p:spPr>
      </p:pic>
      <p:sp>
        <p:nvSpPr>
          <p:cNvPr id="13" name="Virsraksta vietturis 1">
            <a:extLst>
              <a:ext uri="{FF2B5EF4-FFF2-40B4-BE49-F238E27FC236}">
                <a16:creationId xmlns="" xmlns:a16="http://schemas.microsoft.com/office/drawing/2014/main" id="{DFF1C5EB-97E6-4811-8955-94F1E2679C8A}"/>
              </a:ext>
            </a:extLst>
          </p:cNvPr>
          <p:cNvSpPr txBox="1">
            <a:spLocks/>
          </p:cNvSpPr>
          <p:nvPr userDrawn="1"/>
        </p:nvSpPr>
        <p:spPr>
          <a:xfrm>
            <a:off x="258420" y="214763"/>
            <a:ext cx="8627165" cy="104750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b="0" kern="1200">
                <a:solidFill>
                  <a:srgbClr val="414141"/>
                </a:solidFill>
                <a:latin typeface="Arial" panose="020B0604020202020204" pitchFamily="34" charset="0"/>
                <a:ea typeface="+mj-ea"/>
                <a:cs typeface="Arial" panose="020B0604020202020204" pitchFamily="34" charset="0"/>
              </a:defRPr>
            </a:lvl1pPr>
          </a:lstStyle>
          <a:p>
            <a:r>
              <a:rPr lang="lv-LV" dirty="0"/>
              <a:t>Te var ierakstīt </a:t>
            </a:r>
            <a:r>
              <a:rPr lang="lv-LV" dirty="0" err="1"/>
              <a:t>Thank</a:t>
            </a:r>
            <a:r>
              <a:rPr lang="lv-LV" dirty="0"/>
              <a:t> </a:t>
            </a:r>
            <a:r>
              <a:rPr lang="lv-LV" dirty="0" err="1"/>
              <a:t>you</a:t>
            </a:r>
            <a:r>
              <a:rPr lang="lv-LV" dirty="0"/>
              <a:t> </a:t>
            </a:r>
            <a:r>
              <a:rPr lang="lv-LV" dirty="0" err="1"/>
              <a:t>for</a:t>
            </a:r>
            <a:r>
              <a:rPr lang="lv-LV" dirty="0"/>
              <a:t> </a:t>
            </a:r>
            <a:r>
              <a:rPr lang="lv-LV" dirty="0" err="1"/>
              <a:t>your</a:t>
            </a:r>
            <a:r>
              <a:rPr lang="lv-LV" dirty="0"/>
              <a:t> </a:t>
            </a:r>
            <a:r>
              <a:rPr lang="lv-LV" dirty="0" err="1"/>
              <a:t>attention</a:t>
            </a:r>
            <a:r>
              <a:rPr lang="lv-LV" dirty="0"/>
              <a:t>! vai </a:t>
            </a:r>
            <a:r>
              <a:rPr lang="lv-LV" dirty="0" err="1"/>
              <a:t>Thank</a:t>
            </a:r>
            <a:r>
              <a:rPr lang="lv-LV" dirty="0"/>
              <a:t> </a:t>
            </a:r>
            <a:r>
              <a:rPr lang="lv-LV" dirty="0" err="1"/>
              <a:t>you</a:t>
            </a:r>
            <a:r>
              <a:rPr lang="lv-LV" dirty="0"/>
              <a:t>!</a:t>
            </a:r>
          </a:p>
        </p:txBody>
      </p:sp>
    </p:spTree>
    <p:extLst>
      <p:ext uri="{BB962C8B-B14F-4D97-AF65-F5344CB8AC3E}">
        <p14:creationId xmlns:p14="http://schemas.microsoft.com/office/powerpoint/2010/main" val="681875115"/>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2"/>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32"/>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BF9111E-7A4B-4ADC-9244-E35D435AAADD}" type="datetimeFigureOut">
              <a:rPr lang="en-US" smtClean="0"/>
              <a:t>11/15/2019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A49281F-7F4F-47D4-A341-C57584A2DDD7}"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G_Our country, our bank">
    <p:spTree>
      <p:nvGrpSpPr>
        <p:cNvPr id="1" name=""/>
        <p:cNvGrpSpPr/>
        <p:nvPr/>
      </p:nvGrpSpPr>
      <p:grpSpPr>
        <a:xfrm>
          <a:off x="0" y="0"/>
          <a:ext cx="0" cy="0"/>
          <a:chOff x="0" y="0"/>
          <a:chExt cx="0" cy="0"/>
        </a:xfrm>
      </p:grpSpPr>
      <p:sp>
        <p:nvSpPr>
          <p:cNvPr id="6" name="Taisnstūris 5">
            <a:extLst>
              <a:ext uri="{FF2B5EF4-FFF2-40B4-BE49-F238E27FC236}">
                <a16:creationId xmlns="" xmlns:a16="http://schemas.microsoft.com/office/drawing/2014/main" id="{873A0735-229B-414F-AFBE-75298F7CB0F4}"/>
              </a:ext>
            </a:extLst>
          </p:cNvPr>
          <p:cNvSpPr/>
          <p:nvPr userDrawn="1"/>
        </p:nvSpPr>
        <p:spPr>
          <a:xfrm>
            <a:off x="0" y="0"/>
            <a:ext cx="9144000" cy="6858000"/>
          </a:xfrm>
          <a:prstGeom prst="rect">
            <a:avLst/>
          </a:prstGeom>
          <a:gradFill flip="none" rotWithShape="1">
            <a:gsLst>
              <a:gs pos="0">
                <a:srgbClr val="29265C"/>
              </a:gs>
              <a:gs pos="100000">
                <a:srgbClr val="1C1C4E"/>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srgbClr val="FFFFFF"/>
              </a:solidFill>
            </a:endParaRPr>
          </a:p>
        </p:txBody>
      </p:sp>
      <p:cxnSp>
        <p:nvCxnSpPr>
          <p:cNvPr id="7" name="Taisns savienotājs 6">
            <a:extLst>
              <a:ext uri="{FF2B5EF4-FFF2-40B4-BE49-F238E27FC236}">
                <a16:creationId xmlns="" xmlns:a16="http://schemas.microsoft.com/office/drawing/2014/main" id="{34E2D71E-8D6D-4804-9C9C-3B2DD317D335}"/>
              </a:ext>
            </a:extLst>
          </p:cNvPr>
          <p:cNvCxnSpPr>
            <a:cxnSpLocks/>
          </p:cNvCxnSpPr>
          <p:nvPr userDrawn="1"/>
        </p:nvCxnSpPr>
        <p:spPr>
          <a:xfrm>
            <a:off x="775099" y="3273644"/>
            <a:ext cx="7593806" cy="0"/>
          </a:xfrm>
          <a:prstGeom prst="line">
            <a:avLst/>
          </a:prstGeom>
          <a:ln w="38100">
            <a:solidFill>
              <a:srgbClr val="F1B744"/>
            </a:solidFill>
          </a:ln>
          <a:effectLst/>
        </p:spPr>
        <p:style>
          <a:lnRef idx="2">
            <a:schemeClr val="accent1"/>
          </a:lnRef>
          <a:fillRef idx="0">
            <a:schemeClr val="accent1"/>
          </a:fillRef>
          <a:effectRef idx="1">
            <a:schemeClr val="accent1"/>
          </a:effectRef>
          <a:fontRef idx="minor">
            <a:schemeClr val="tx1"/>
          </a:fontRef>
        </p:style>
      </p:cxnSp>
      <p:cxnSp>
        <p:nvCxnSpPr>
          <p:cNvPr id="10" name="Taisns savienotājs 9">
            <a:extLst>
              <a:ext uri="{FF2B5EF4-FFF2-40B4-BE49-F238E27FC236}">
                <a16:creationId xmlns="" xmlns:a16="http://schemas.microsoft.com/office/drawing/2014/main" id="{3CB6DDDF-431F-43B7-BC4C-F90E8BFB747D}"/>
              </a:ext>
            </a:extLst>
          </p:cNvPr>
          <p:cNvCxnSpPr>
            <a:cxnSpLocks/>
          </p:cNvCxnSpPr>
          <p:nvPr userDrawn="1"/>
        </p:nvCxnSpPr>
        <p:spPr>
          <a:xfrm>
            <a:off x="774450" y="4534244"/>
            <a:ext cx="7595100" cy="0"/>
          </a:xfrm>
          <a:prstGeom prst="line">
            <a:avLst/>
          </a:prstGeom>
          <a:ln w="38100">
            <a:solidFill>
              <a:srgbClr val="F1B744"/>
            </a:solidFill>
          </a:ln>
          <a:effectLst/>
        </p:spPr>
        <p:style>
          <a:lnRef idx="2">
            <a:schemeClr val="accent1"/>
          </a:lnRef>
          <a:fillRef idx="0">
            <a:schemeClr val="accent1"/>
          </a:fillRef>
          <a:effectRef idx="1">
            <a:schemeClr val="accent1"/>
          </a:effectRef>
          <a:fontRef idx="minor">
            <a:schemeClr val="tx1"/>
          </a:fontRef>
        </p:style>
      </p:cxnSp>
      <p:pic>
        <p:nvPicPr>
          <p:cNvPr id="13" name="Attēls 12">
            <a:extLst>
              <a:ext uri="{FF2B5EF4-FFF2-40B4-BE49-F238E27FC236}">
                <a16:creationId xmlns="" xmlns:a16="http://schemas.microsoft.com/office/drawing/2014/main" id="{1EE0F19E-FF04-499C-8A23-4C1F4672A1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42657" y="970788"/>
            <a:ext cx="2658687" cy="1424541"/>
          </a:xfrm>
          <a:prstGeom prst="rect">
            <a:avLst/>
          </a:prstGeom>
        </p:spPr>
      </p:pic>
      <p:sp>
        <p:nvSpPr>
          <p:cNvPr id="2" name="TextBox 1">
            <a:extLst>
              <a:ext uri="{FF2B5EF4-FFF2-40B4-BE49-F238E27FC236}">
                <a16:creationId xmlns="" xmlns:a16="http://schemas.microsoft.com/office/drawing/2014/main" id="{4664BA23-8346-44C0-A9BF-DC575204E736}"/>
              </a:ext>
            </a:extLst>
          </p:cNvPr>
          <p:cNvSpPr txBox="1"/>
          <p:nvPr userDrawn="1"/>
        </p:nvSpPr>
        <p:spPr>
          <a:xfrm>
            <a:off x="1628238" y="3510247"/>
            <a:ext cx="5887528" cy="1569660"/>
          </a:xfrm>
          <a:prstGeom prst="rect">
            <a:avLst/>
          </a:prstGeom>
          <a:noFill/>
        </p:spPr>
        <p:txBody>
          <a:bodyPr wrap="square" rtlCol="0">
            <a:spAutoFit/>
          </a:bodyPr>
          <a:lstStyle/>
          <a:p>
            <a:pPr algn="ctr"/>
            <a:r>
              <a:rPr lang="lv-LV" sz="4800" dirty="0" err="1">
                <a:solidFill>
                  <a:srgbClr val="FFFFFF"/>
                </a:solidFill>
                <a:cs typeface="Arial" panose="020B0604020202020204" pitchFamily="34" charset="0"/>
              </a:rPr>
              <a:t>Our</a:t>
            </a:r>
            <a:r>
              <a:rPr lang="lv-LV" sz="4800" dirty="0">
                <a:solidFill>
                  <a:srgbClr val="FFFFFF"/>
                </a:solidFill>
                <a:cs typeface="Arial" panose="020B0604020202020204" pitchFamily="34" charset="0"/>
              </a:rPr>
              <a:t> </a:t>
            </a:r>
            <a:r>
              <a:rPr lang="lv-LV" sz="4800" dirty="0" err="1">
                <a:solidFill>
                  <a:srgbClr val="FFFFFF"/>
                </a:solidFill>
                <a:cs typeface="Arial" panose="020B0604020202020204" pitchFamily="34" charset="0"/>
              </a:rPr>
              <a:t>country</a:t>
            </a:r>
            <a:r>
              <a:rPr lang="lv-LV" sz="4800" dirty="0">
                <a:solidFill>
                  <a:srgbClr val="FFFFFF"/>
                </a:solidFill>
                <a:cs typeface="Arial" panose="020B0604020202020204" pitchFamily="34" charset="0"/>
              </a:rPr>
              <a:t>, </a:t>
            </a:r>
            <a:r>
              <a:rPr lang="lv-LV" sz="4800" dirty="0" err="1">
                <a:solidFill>
                  <a:srgbClr val="FFFFFF"/>
                </a:solidFill>
                <a:cs typeface="Arial" panose="020B0604020202020204" pitchFamily="34" charset="0"/>
              </a:rPr>
              <a:t>our</a:t>
            </a:r>
            <a:r>
              <a:rPr lang="lv-LV" sz="4800" dirty="0">
                <a:solidFill>
                  <a:srgbClr val="FFFFFF"/>
                </a:solidFill>
                <a:cs typeface="Arial" panose="020B0604020202020204" pitchFamily="34" charset="0"/>
              </a:rPr>
              <a:t> </a:t>
            </a:r>
            <a:r>
              <a:rPr lang="lv-LV" sz="4800" dirty="0" err="1">
                <a:solidFill>
                  <a:srgbClr val="FFFFFF"/>
                </a:solidFill>
                <a:cs typeface="Arial" panose="020B0604020202020204" pitchFamily="34" charset="0"/>
              </a:rPr>
              <a:t>bank</a:t>
            </a:r>
            <a:endParaRPr lang="lv-LV" sz="4800" dirty="0">
              <a:solidFill>
                <a:srgbClr val="FFFFFF"/>
              </a:solidFill>
              <a:cs typeface="Arial" panose="020B0604020202020204" pitchFamily="34" charset="0"/>
            </a:endParaRPr>
          </a:p>
        </p:txBody>
      </p:sp>
    </p:spTree>
    <p:extLst>
      <p:ext uri="{BB962C8B-B14F-4D97-AF65-F5344CB8AC3E}">
        <p14:creationId xmlns:p14="http://schemas.microsoft.com/office/powerpoint/2010/main" val="1156113250"/>
      </p:ext>
    </p:extLst>
  </p:cSld>
  <p:clrMapOvr>
    <a:masterClrMapping/>
  </p:clrMapOvr>
  <p:transition spd="slow">
    <p:cove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1_Teksts, uzskaitījum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6DC85E49-80B4-4F74-86B1-E1E84A64344F}"/>
              </a:ext>
            </a:extLst>
          </p:cNvPr>
          <p:cNvSpPr>
            <a:spLocks noGrp="1"/>
          </p:cNvSpPr>
          <p:nvPr>
            <p:ph type="title"/>
          </p:nvPr>
        </p:nvSpPr>
        <p:spPr/>
        <p:txBody>
          <a:bodyPr/>
          <a:lstStyle>
            <a:lvl1pPr>
              <a:defRPr b="0">
                <a:latin typeface="Arial" panose="020B0604020202020204" pitchFamily="34" charset="0"/>
                <a:cs typeface="Arial" panose="020B0604020202020204" pitchFamily="34" charset="0"/>
              </a:defRPr>
            </a:lvl1pPr>
          </a:lstStyle>
          <a:p>
            <a:r>
              <a:rPr lang="lv-LV"/>
              <a:t>Rediģēt šablona virsraksta stilu</a:t>
            </a:r>
            <a:endParaRPr lang="lv-LV" dirty="0"/>
          </a:p>
        </p:txBody>
      </p:sp>
      <p:sp>
        <p:nvSpPr>
          <p:cNvPr id="5" name="Teksta vietturis 4">
            <a:extLst>
              <a:ext uri="{FF2B5EF4-FFF2-40B4-BE49-F238E27FC236}">
                <a16:creationId xmlns="" xmlns:a16="http://schemas.microsoft.com/office/drawing/2014/main" id="{90D8AB58-6F72-4B6A-9A37-2B9304EDE113}"/>
              </a:ext>
            </a:extLst>
          </p:cNvPr>
          <p:cNvSpPr>
            <a:spLocks noGrp="1"/>
          </p:cNvSpPr>
          <p:nvPr>
            <p:ph type="body" sz="quarter" idx="12" hasCustomPrompt="1"/>
          </p:nvPr>
        </p:nvSpPr>
        <p:spPr>
          <a:xfrm>
            <a:off x="409577" y="2369377"/>
            <a:ext cx="8321279" cy="3937827"/>
          </a:xfrm>
          <a:prstGeom prst="rect">
            <a:avLst/>
          </a:prstGeom>
        </p:spPr>
        <p:txBody>
          <a:bodyPr/>
          <a:lstStyle>
            <a:lvl1pPr marL="342900" indent="-342900" algn="l">
              <a:lnSpc>
                <a:spcPct val="100000"/>
              </a:lnSpc>
              <a:spcAft>
                <a:spcPts val="1200"/>
              </a:spcAft>
              <a:buClr>
                <a:srgbClr val="F1B744"/>
              </a:buClr>
              <a:buFont typeface="Arial" panose="020B0604020202020204" pitchFamily="34" charset="0"/>
              <a:buChar char="►"/>
              <a:defRPr sz="1600">
                <a:latin typeface="Arial" panose="020B0604020202020204" pitchFamily="34" charset="0"/>
                <a:cs typeface="Arial" panose="020B0604020202020204" pitchFamily="34" charset="0"/>
              </a:defRPr>
            </a:lvl1pPr>
            <a:lvl2pPr marL="809625" indent="-352425">
              <a:lnSpc>
                <a:spcPct val="100000"/>
              </a:lnSpc>
              <a:spcAft>
                <a:spcPts val="1200"/>
              </a:spcAft>
              <a:buClr>
                <a:srgbClr val="F1B744"/>
              </a:buClr>
              <a:buFont typeface="Helvetica" panose="020B0604020202020204" pitchFamily="34" charset="0"/>
              <a:buChar char="►"/>
              <a:defRPr sz="1600">
                <a:latin typeface="Arial" panose="020B0604020202020204" pitchFamily="34" charset="0"/>
                <a:cs typeface="Arial" panose="020B0604020202020204" pitchFamily="34" charset="0"/>
              </a:defRPr>
            </a:lvl2pPr>
            <a:lvl3pPr marL="1250950" indent="-336550">
              <a:lnSpc>
                <a:spcPct val="100000"/>
              </a:lnSpc>
              <a:spcAft>
                <a:spcPts val="1200"/>
              </a:spcAft>
              <a:buClr>
                <a:srgbClr val="F1B744"/>
              </a:buClr>
              <a:buFont typeface="Helvetica" panose="020B0604020202020204" pitchFamily="34" charset="0"/>
              <a:buChar char="►"/>
              <a:defRPr sz="1600">
                <a:latin typeface="Arial" panose="020B0604020202020204" pitchFamily="34" charset="0"/>
                <a:cs typeface="Arial" panose="020B0604020202020204" pitchFamily="34" charset="0"/>
              </a:defRPr>
            </a:lvl3pPr>
            <a:lvl4pPr marL="1703388" indent="-331788">
              <a:lnSpc>
                <a:spcPct val="100000"/>
              </a:lnSpc>
              <a:spcAft>
                <a:spcPts val="1200"/>
              </a:spcAft>
              <a:buClr>
                <a:srgbClr val="F1B744"/>
              </a:buClr>
              <a:buFont typeface="Helvetica" panose="020B0604020202020204" pitchFamily="34" charset="0"/>
              <a:buChar char="►"/>
              <a:defRPr sz="1600">
                <a:latin typeface="Arial" panose="020B0604020202020204" pitchFamily="34" charset="0"/>
                <a:cs typeface="Arial" panose="020B0604020202020204" pitchFamily="34" charset="0"/>
              </a:defRPr>
            </a:lvl4pPr>
            <a:lvl5pPr marL="2238375" indent="-409575">
              <a:lnSpc>
                <a:spcPct val="100000"/>
              </a:lnSpc>
              <a:spcAft>
                <a:spcPts val="1200"/>
              </a:spcAft>
              <a:buClr>
                <a:srgbClr val="F1B744"/>
              </a:buClr>
              <a:buFont typeface="Helvetica" panose="020B0604020202020204" pitchFamily="34" charset="0"/>
              <a:buChar char="►"/>
              <a:defRPr sz="1600">
                <a:latin typeface="Arial" panose="020B0604020202020204" pitchFamily="34" charset="0"/>
                <a:cs typeface="Arial" panose="020B0604020202020204" pitchFamily="34" charset="0"/>
              </a:defRPr>
            </a:lvl5pPr>
          </a:lstStyle>
          <a:p>
            <a:pPr lvl="0"/>
            <a:r>
              <a:rPr lang="lv-LV" dirty="0"/>
              <a:t>Teksts</a:t>
            </a:r>
          </a:p>
          <a:p>
            <a:pPr lvl="1"/>
            <a:r>
              <a:rPr lang="lv-LV" dirty="0"/>
              <a:t>Otrais līmenis</a:t>
            </a:r>
          </a:p>
          <a:p>
            <a:pPr lvl="2"/>
            <a:r>
              <a:rPr lang="lv-LV" dirty="0"/>
              <a:t>Trešais līmenis</a:t>
            </a:r>
          </a:p>
          <a:p>
            <a:pPr lvl="3"/>
            <a:r>
              <a:rPr lang="lv-LV" dirty="0"/>
              <a:t>Ceturtais līmenis</a:t>
            </a:r>
          </a:p>
          <a:p>
            <a:pPr lvl="4"/>
            <a:r>
              <a:rPr lang="lv-LV" dirty="0"/>
              <a:t>Piektais līmenis</a:t>
            </a:r>
          </a:p>
        </p:txBody>
      </p:sp>
      <p:sp>
        <p:nvSpPr>
          <p:cNvPr id="12" name="Teksta vietturis 2">
            <a:extLst>
              <a:ext uri="{FF2B5EF4-FFF2-40B4-BE49-F238E27FC236}">
                <a16:creationId xmlns="" xmlns:a16="http://schemas.microsoft.com/office/drawing/2014/main" id="{220F8F37-59A1-4922-B707-2AE29ADFE1A7}"/>
              </a:ext>
            </a:extLst>
          </p:cNvPr>
          <p:cNvSpPr>
            <a:spLocks noGrp="1"/>
          </p:cNvSpPr>
          <p:nvPr>
            <p:ph type="body" sz="quarter" idx="14" hasCustomPrompt="1"/>
          </p:nvPr>
        </p:nvSpPr>
        <p:spPr>
          <a:xfrm>
            <a:off x="2" y="6397200"/>
            <a:ext cx="2295525" cy="365124"/>
          </a:xfrm>
          <a:prstGeom prst="rect">
            <a:avLst/>
          </a:prstGeom>
        </p:spPr>
        <p:txBody>
          <a:bodyPr anchor="b"/>
          <a:lstStyle>
            <a:lvl1pPr algn="l">
              <a:defRPr sz="1000" i="0">
                <a:latin typeface="Arial" panose="020B0604020202020204" pitchFamily="34" charset="0"/>
                <a:cs typeface="Arial" panose="020B0604020202020204" pitchFamily="34" charset="0"/>
              </a:defRPr>
            </a:lvl1pPr>
            <a:lvl2pPr>
              <a:defRPr sz="1000" i="1"/>
            </a:lvl2pPr>
            <a:lvl3pPr>
              <a:defRPr sz="1000" i="1"/>
            </a:lvl3pPr>
            <a:lvl4pPr>
              <a:defRPr sz="1000" i="1"/>
            </a:lvl4pPr>
            <a:lvl5pPr>
              <a:defRPr sz="1000" i="1"/>
            </a:lvl5pPr>
          </a:lstStyle>
          <a:p>
            <a:pPr lvl="0"/>
            <a:r>
              <a:rPr lang="lv-LV" dirty="0"/>
              <a:t>Ierakstīt avotu</a:t>
            </a:r>
          </a:p>
        </p:txBody>
      </p:sp>
      <p:sp>
        <p:nvSpPr>
          <p:cNvPr id="13" name="Teksta vietturis 11">
            <a:extLst>
              <a:ext uri="{FF2B5EF4-FFF2-40B4-BE49-F238E27FC236}">
                <a16:creationId xmlns="" xmlns:a16="http://schemas.microsoft.com/office/drawing/2014/main" id="{84147E72-6E79-4536-8083-639F37009E0C}"/>
              </a:ext>
            </a:extLst>
          </p:cNvPr>
          <p:cNvSpPr>
            <a:spLocks noGrp="1"/>
          </p:cNvSpPr>
          <p:nvPr>
            <p:ph type="body" sz="quarter" idx="16" hasCustomPrompt="1"/>
          </p:nvPr>
        </p:nvSpPr>
        <p:spPr>
          <a:xfrm>
            <a:off x="409577" y="1779588"/>
            <a:ext cx="8321279" cy="425450"/>
          </a:xfrm>
          <a:prstGeom prst="rect">
            <a:avLst/>
          </a:prstGeom>
        </p:spPr>
        <p:txBody>
          <a:bodyPr/>
          <a:lstStyle>
            <a:lvl1pPr>
              <a:spcBef>
                <a:spcPts val="0"/>
              </a:spcBef>
              <a:defRPr>
                <a:latin typeface="Arial" panose="020B0604020202020204" pitchFamily="34" charset="0"/>
                <a:cs typeface="Arial" panose="020B0604020202020204" pitchFamily="34" charset="0"/>
              </a:defRPr>
            </a:lvl1pPr>
          </a:lstStyle>
          <a:p>
            <a:pPr lvl="0"/>
            <a:r>
              <a:rPr lang="lv-LV" dirty="0"/>
              <a:t>Apakšvirsraksts</a:t>
            </a:r>
          </a:p>
        </p:txBody>
      </p:sp>
      <p:sp>
        <p:nvSpPr>
          <p:cNvPr id="8" name="Slaida numura vietturis 5">
            <a:extLst>
              <a:ext uri="{FF2B5EF4-FFF2-40B4-BE49-F238E27FC236}">
                <a16:creationId xmlns="" xmlns:a16="http://schemas.microsoft.com/office/drawing/2014/main" id="{6B41E7E6-98BF-4E66-BE27-6F2B2761BB40}"/>
              </a:ext>
            </a:extLst>
          </p:cNvPr>
          <p:cNvSpPr>
            <a:spLocks noGrp="1"/>
          </p:cNvSpPr>
          <p:nvPr>
            <p:ph type="sldNum" sz="quarter" idx="4"/>
          </p:nvPr>
        </p:nvSpPr>
        <p:spPr>
          <a:xfrm>
            <a:off x="8560678" y="63063"/>
            <a:ext cx="539333" cy="360000"/>
          </a:xfrm>
          <a:prstGeom prst="rect">
            <a:avLst/>
          </a:prstGeom>
        </p:spPr>
        <p:txBody>
          <a:bodyPr vert="horz" lIns="91440" tIns="45720" rIns="91440" bIns="45720" rtlCol="0" anchor="t"/>
          <a:lstStyle>
            <a:lvl1pPr algn="r">
              <a:defRPr sz="1600">
                <a:solidFill>
                  <a:schemeClr val="tx2"/>
                </a:solidFill>
              </a:defRPr>
            </a:lvl1pPr>
          </a:lstStyle>
          <a:p>
            <a:fld id="{A1106DDA-3C8D-43FA-BBFB-6FEFFEEF8EB7}" type="slidenum">
              <a:rPr lang="lv-LV" smtClean="0">
                <a:solidFill>
                  <a:srgbClr val="404040"/>
                </a:solidFill>
              </a:rPr>
              <a:pPr/>
              <a:t>‹#›</a:t>
            </a:fld>
            <a:endParaRPr lang="lv-LV">
              <a:solidFill>
                <a:srgbClr val="404040"/>
              </a:solidFill>
            </a:endParaRPr>
          </a:p>
        </p:txBody>
      </p:sp>
    </p:spTree>
    <p:extLst>
      <p:ext uri="{BB962C8B-B14F-4D97-AF65-F5344CB8AC3E}">
        <p14:creationId xmlns:p14="http://schemas.microsoft.com/office/powerpoint/2010/main" val="4209778778"/>
      </p:ext>
    </p:extLst>
  </p:cSld>
  <p:clrMapOvr>
    <a:masterClrMapping/>
  </p:clrMapOvr>
  <p:transition spd="slow">
    <p:cove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2_Teksts, uzskaitījum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6DC85E49-80B4-4F74-86B1-E1E84A64344F}"/>
              </a:ext>
            </a:extLst>
          </p:cNvPr>
          <p:cNvSpPr>
            <a:spLocks noGrp="1"/>
          </p:cNvSpPr>
          <p:nvPr>
            <p:ph type="title"/>
          </p:nvPr>
        </p:nvSpPr>
        <p:spPr/>
        <p:txBody>
          <a:bodyPr/>
          <a:lstStyle>
            <a:lvl1pPr>
              <a:defRPr b="0">
                <a:latin typeface="Arial" panose="020B0604020202020204" pitchFamily="34" charset="0"/>
                <a:cs typeface="Arial" panose="020B0604020202020204" pitchFamily="34" charset="0"/>
              </a:defRPr>
            </a:lvl1pPr>
          </a:lstStyle>
          <a:p>
            <a:r>
              <a:rPr lang="lv-LV"/>
              <a:t>Rediģēt šablona virsraksta stilu</a:t>
            </a:r>
            <a:endParaRPr lang="lv-LV" dirty="0"/>
          </a:p>
        </p:txBody>
      </p:sp>
      <p:sp>
        <p:nvSpPr>
          <p:cNvPr id="5" name="Teksta vietturis 4">
            <a:extLst>
              <a:ext uri="{FF2B5EF4-FFF2-40B4-BE49-F238E27FC236}">
                <a16:creationId xmlns="" xmlns:a16="http://schemas.microsoft.com/office/drawing/2014/main" id="{90D8AB58-6F72-4B6A-9A37-2B9304EDE113}"/>
              </a:ext>
            </a:extLst>
          </p:cNvPr>
          <p:cNvSpPr>
            <a:spLocks noGrp="1"/>
          </p:cNvSpPr>
          <p:nvPr>
            <p:ph type="body" sz="quarter" idx="12" hasCustomPrompt="1"/>
          </p:nvPr>
        </p:nvSpPr>
        <p:spPr>
          <a:xfrm>
            <a:off x="409577" y="2369377"/>
            <a:ext cx="8321279" cy="3937827"/>
          </a:xfrm>
          <a:prstGeom prst="rect">
            <a:avLst/>
          </a:prstGeom>
        </p:spPr>
        <p:txBody>
          <a:bodyPr/>
          <a:lstStyle>
            <a:lvl1pPr marL="342900" indent="-342900" algn="l">
              <a:lnSpc>
                <a:spcPct val="100000"/>
              </a:lnSpc>
              <a:spcAft>
                <a:spcPts val="1200"/>
              </a:spcAft>
              <a:buClr>
                <a:srgbClr val="F1B744"/>
              </a:buClr>
              <a:buFont typeface="Arial" panose="020B0604020202020204" pitchFamily="34" charset="0"/>
              <a:buChar char="►"/>
              <a:defRPr sz="1600">
                <a:latin typeface="Arial" panose="020B0604020202020204" pitchFamily="34" charset="0"/>
                <a:cs typeface="Arial" panose="020B0604020202020204" pitchFamily="34" charset="0"/>
              </a:defRPr>
            </a:lvl1pPr>
            <a:lvl2pPr marL="809625" indent="-352425">
              <a:lnSpc>
                <a:spcPct val="100000"/>
              </a:lnSpc>
              <a:spcAft>
                <a:spcPts val="1200"/>
              </a:spcAft>
              <a:buClr>
                <a:srgbClr val="F1B744"/>
              </a:buClr>
              <a:buFont typeface="Helvetica" panose="020B0604020202020204" pitchFamily="34" charset="0"/>
              <a:buChar char="►"/>
              <a:defRPr sz="1600">
                <a:latin typeface="Arial" panose="020B0604020202020204" pitchFamily="34" charset="0"/>
                <a:cs typeface="Arial" panose="020B0604020202020204" pitchFamily="34" charset="0"/>
              </a:defRPr>
            </a:lvl2pPr>
            <a:lvl3pPr marL="1250950" indent="-336550">
              <a:lnSpc>
                <a:spcPct val="100000"/>
              </a:lnSpc>
              <a:spcAft>
                <a:spcPts val="1200"/>
              </a:spcAft>
              <a:buClr>
                <a:srgbClr val="F1B744"/>
              </a:buClr>
              <a:buFont typeface="Helvetica" panose="020B0604020202020204" pitchFamily="34" charset="0"/>
              <a:buChar char="►"/>
              <a:defRPr sz="1600">
                <a:latin typeface="Arial" panose="020B0604020202020204" pitchFamily="34" charset="0"/>
                <a:cs typeface="Arial" panose="020B0604020202020204" pitchFamily="34" charset="0"/>
              </a:defRPr>
            </a:lvl3pPr>
            <a:lvl4pPr marL="1703388" indent="-331788">
              <a:lnSpc>
                <a:spcPct val="100000"/>
              </a:lnSpc>
              <a:spcAft>
                <a:spcPts val="1200"/>
              </a:spcAft>
              <a:buClr>
                <a:srgbClr val="F1B744"/>
              </a:buClr>
              <a:buFont typeface="Helvetica" panose="020B0604020202020204" pitchFamily="34" charset="0"/>
              <a:buChar char="►"/>
              <a:defRPr sz="1600">
                <a:latin typeface="Arial" panose="020B0604020202020204" pitchFamily="34" charset="0"/>
                <a:cs typeface="Arial" panose="020B0604020202020204" pitchFamily="34" charset="0"/>
              </a:defRPr>
            </a:lvl4pPr>
            <a:lvl5pPr marL="2238375" indent="-409575">
              <a:lnSpc>
                <a:spcPct val="100000"/>
              </a:lnSpc>
              <a:spcAft>
                <a:spcPts val="1200"/>
              </a:spcAft>
              <a:buClr>
                <a:srgbClr val="F1B744"/>
              </a:buClr>
              <a:buFont typeface="Helvetica" panose="020B0604020202020204" pitchFamily="34" charset="0"/>
              <a:buChar char="►"/>
              <a:defRPr sz="1600">
                <a:latin typeface="Arial" panose="020B0604020202020204" pitchFamily="34" charset="0"/>
                <a:cs typeface="Arial" panose="020B0604020202020204" pitchFamily="34" charset="0"/>
              </a:defRPr>
            </a:lvl5pPr>
          </a:lstStyle>
          <a:p>
            <a:pPr lvl="0"/>
            <a:r>
              <a:rPr lang="lv-LV" dirty="0"/>
              <a:t>Teksts</a:t>
            </a:r>
          </a:p>
          <a:p>
            <a:pPr lvl="1"/>
            <a:r>
              <a:rPr lang="lv-LV" dirty="0"/>
              <a:t>Otrais līmenis</a:t>
            </a:r>
          </a:p>
          <a:p>
            <a:pPr lvl="2"/>
            <a:r>
              <a:rPr lang="lv-LV" dirty="0"/>
              <a:t>Trešais līmenis</a:t>
            </a:r>
          </a:p>
          <a:p>
            <a:pPr lvl="3"/>
            <a:r>
              <a:rPr lang="lv-LV" dirty="0"/>
              <a:t>Ceturtais līmenis</a:t>
            </a:r>
          </a:p>
          <a:p>
            <a:pPr lvl="4"/>
            <a:r>
              <a:rPr lang="lv-LV" dirty="0"/>
              <a:t>Piektais līmenis</a:t>
            </a:r>
          </a:p>
        </p:txBody>
      </p:sp>
      <p:sp>
        <p:nvSpPr>
          <p:cNvPr id="12" name="Teksta vietturis 2">
            <a:extLst>
              <a:ext uri="{FF2B5EF4-FFF2-40B4-BE49-F238E27FC236}">
                <a16:creationId xmlns="" xmlns:a16="http://schemas.microsoft.com/office/drawing/2014/main" id="{220F8F37-59A1-4922-B707-2AE29ADFE1A7}"/>
              </a:ext>
            </a:extLst>
          </p:cNvPr>
          <p:cNvSpPr>
            <a:spLocks noGrp="1"/>
          </p:cNvSpPr>
          <p:nvPr>
            <p:ph type="body" sz="quarter" idx="14" hasCustomPrompt="1"/>
          </p:nvPr>
        </p:nvSpPr>
        <p:spPr>
          <a:xfrm>
            <a:off x="2" y="6397200"/>
            <a:ext cx="2295525" cy="365124"/>
          </a:xfrm>
          <a:prstGeom prst="rect">
            <a:avLst/>
          </a:prstGeom>
        </p:spPr>
        <p:txBody>
          <a:bodyPr anchor="b"/>
          <a:lstStyle>
            <a:lvl1pPr algn="l">
              <a:defRPr sz="1000" i="0">
                <a:latin typeface="Arial" panose="020B0604020202020204" pitchFamily="34" charset="0"/>
                <a:cs typeface="Arial" panose="020B0604020202020204" pitchFamily="34" charset="0"/>
              </a:defRPr>
            </a:lvl1pPr>
            <a:lvl2pPr>
              <a:defRPr sz="1000" i="1"/>
            </a:lvl2pPr>
            <a:lvl3pPr>
              <a:defRPr sz="1000" i="1"/>
            </a:lvl3pPr>
            <a:lvl4pPr>
              <a:defRPr sz="1000" i="1"/>
            </a:lvl4pPr>
            <a:lvl5pPr>
              <a:defRPr sz="1000" i="1"/>
            </a:lvl5pPr>
          </a:lstStyle>
          <a:p>
            <a:pPr lvl="0"/>
            <a:r>
              <a:rPr lang="lv-LV" dirty="0"/>
              <a:t>Ierakstīt avotu</a:t>
            </a:r>
          </a:p>
        </p:txBody>
      </p:sp>
      <p:sp>
        <p:nvSpPr>
          <p:cNvPr id="13" name="Teksta vietturis 11">
            <a:extLst>
              <a:ext uri="{FF2B5EF4-FFF2-40B4-BE49-F238E27FC236}">
                <a16:creationId xmlns="" xmlns:a16="http://schemas.microsoft.com/office/drawing/2014/main" id="{84147E72-6E79-4536-8083-639F37009E0C}"/>
              </a:ext>
            </a:extLst>
          </p:cNvPr>
          <p:cNvSpPr>
            <a:spLocks noGrp="1"/>
          </p:cNvSpPr>
          <p:nvPr>
            <p:ph type="body" sz="quarter" idx="16" hasCustomPrompt="1"/>
          </p:nvPr>
        </p:nvSpPr>
        <p:spPr>
          <a:xfrm>
            <a:off x="409577" y="1779588"/>
            <a:ext cx="8321279" cy="425450"/>
          </a:xfrm>
          <a:prstGeom prst="rect">
            <a:avLst/>
          </a:prstGeom>
        </p:spPr>
        <p:txBody>
          <a:bodyPr/>
          <a:lstStyle>
            <a:lvl1pPr>
              <a:spcBef>
                <a:spcPts val="0"/>
              </a:spcBef>
              <a:defRPr>
                <a:latin typeface="Arial" panose="020B0604020202020204" pitchFamily="34" charset="0"/>
                <a:cs typeface="Arial" panose="020B0604020202020204" pitchFamily="34" charset="0"/>
              </a:defRPr>
            </a:lvl1pPr>
          </a:lstStyle>
          <a:p>
            <a:pPr lvl="0"/>
            <a:r>
              <a:rPr lang="lv-LV" dirty="0"/>
              <a:t>Apakšvirsraksts</a:t>
            </a:r>
          </a:p>
        </p:txBody>
      </p:sp>
      <p:sp>
        <p:nvSpPr>
          <p:cNvPr id="8" name="Slaida numura vietturis 5">
            <a:extLst>
              <a:ext uri="{FF2B5EF4-FFF2-40B4-BE49-F238E27FC236}">
                <a16:creationId xmlns="" xmlns:a16="http://schemas.microsoft.com/office/drawing/2014/main" id="{6B41E7E6-98BF-4E66-BE27-6F2B2761BB40}"/>
              </a:ext>
            </a:extLst>
          </p:cNvPr>
          <p:cNvSpPr>
            <a:spLocks noGrp="1"/>
          </p:cNvSpPr>
          <p:nvPr>
            <p:ph type="sldNum" sz="quarter" idx="4"/>
          </p:nvPr>
        </p:nvSpPr>
        <p:spPr>
          <a:xfrm>
            <a:off x="8560678" y="63063"/>
            <a:ext cx="539333" cy="360000"/>
          </a:xfrm>
          <a:prstGeom prst="rect">
            <a:avLst/>
          </a:prstGeom>
        </p:spPr>
        <p:txBody>
          <a:bodyPr vert="horz" lIns="91440" tIns="45720" rIns="91440" bIns="45720" rtlCol="0" anchor="t"/>
          <a:lstStyle>
            <a:lvl1pPr algn="r">
              <a:defRPr sz="1600">
                <a:solidFill>
                  <a:schemeClr val="tx2"/>
                </a:solidFill>
              </a:defRPr>
            </a:lvl1pPr>
          </a:lstStyle>
          <a:p>
            <a:fld id="{A1106DDA-3C8D-43FA-BBFB-6FEFFEEF8EB7}" type="slidenum">
              <a:rPr lang="lv-LV" smtClean="0">
                <a:solidFill>
                  <a:srgbClr val="404040"/>
                </a:solidFill>
              </a:rPr>
              <a:pPr/>
              <a:t>‹#›</a:t>
            </a:fld>
            <a:endParaRPr lang="lv-LV">
              <a:solidFill>
                <a:srgbClr val="404040"/>
              </a:solidFill>
            </a:endParaRPr>
          </a:p>
        </p:txBody>
      </p:sp>
    </p:spTree>
    <p:extLst>
      <p:ext uri="{BB962C8B-B14F-4D97-AF65-F5344CB8AC3E}">
        <p14:creationId xmlns:p14="http://schemas.microsoft.com/office/powerpoint/2010/main" val="1347909585"/>
      </p:ext>
    </p:extLst>
  </p:cSld>
  <p:clrMapOvr>
    <a:masterClrMapping/>
  </p:clrMapOvr>
  <p:transition spd="slow">
    <p:cove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1_Divi grafiki vienā slaidā">
    <p:spTree>
      <p:nvGrpSpPr>
        <p:cNvPr id="1" name=""/>
        <p:cNvGrpSpPr/>
        <p:nvPr/>
      </p:nvGrpSpPr>
      <p:grpSpPr>
        <a:xfrm>
          <a:off x="0" y="0"/>
          <a:ext cx="0" cy="0"/>
          <a:chOff x="0" y="0"/>
          <a:chExt cx="0" cy="0"/>
        </a:xfrm>
      </p:grpSpPr>
      <p:sp>
        <p:nvSpPr>
          <p:cNvPr id="11" name="Virsraksts 9">
            <a:extLst>
              <a:ext uri="{FF2B5EF4-FFF2-40B4-BE49-F238E27FC236}">
                <a16:creationId xmlns="" xmlns:a16="http://schemas.microsoft.com/office/drawing/2014/main" id="{20E0E1B9-1171-4BA1-9B3D-4449860D1022}"/>
              </a:ext>
            </a:extLst>
          </p:cNvPr>
          <p:cNvSpPr>
            <a:spLocks noGrp="1"/>
          </p:cNvSpPr>
          <p:nvPr>
            <p:ph type="title"/>
          </p:nvPr>
        </p:nvSpPr>
        <p:spPr>
          <a:xfrm>
            <a:off x="411300" y="435979"/>
            <a:ext cx="8321400" cy="1179274"/>
          </a:xfrm>
        </p:spPr>
        <p:txBody>
          <a:bodyPr/>
          <a:lstStyle>
            <a:lvl1pPr>
              <a:defRPr b="0">
                <a:latin typeface="Arial" panose="020B0604020202020204" pitchFamily="34" charset="0"/>
                <a:cs typeface="Arial" panose="020B0604020202020204" pitchFamily="34" charset="0"/>
              </a:defRPr>
            </a:lvl1pPr>
          </a:lstStyle>
          <a:p>
            <a:r>
              <a:rPr lang="lv-LV"/>
              <a:t>Rediģēt šablona virsraksta stilu</a:t>
            </a:r>
            <a:endParaRPr lang="lv-LV" dirty="0"/>
          </a:p>
        </p:txBody>
      </p:sp>
      <p:sp>
        <p:nvSpPr>
          <p:cNvPr id="12" name="Teksta vietturis 2">
            <a:extLst>
              <a:ext uri="{FF2B5EF4-FFF2-40B4-BE49-F238E27FC236}">
                <a16:creationId xmlns="" xmlns:a16="http://schemas.microsoft.com/office/drawing/2014/main" id="{B877AE63-6514-49BB-A096-2BC65CAE2D8F}"/>
              </a:ext>
            </a:extLst>
          </p:cNvPr>
          <p:cNvSpPr>
            <a:spLocks noGrp="1"/>
          </p:cNvSpPr>
          <p:nvPr>
            <p:ph type="body" sz="quarter" idx="13" hasCustomPrompt="1"/>
          </p:nvPr>
        </p:nvSpPr>
        <p:spPr>
          <a:xfrm>
            <a:off x="2" y="6397200"/>
            <a:ext cx="2295525" cy="365124"/>
          </a:xfrm>
          <a:prstGeom prst="rect">
            <a:avLst/>
          </a:prstGeom>
        </p:spPr>
        <p:txBody>
          <a:bodyPr anchor="b"/>
          <a:lstStyle>
            <a:lvl1pPr algn="l">
              <a:defRPr sz="1000" i="0">
                <a:latin typeface="Arial" panose="020B0604020202020204" pitchFamily="34" charset="0"/>
                <a:cs typeface="Arial" panose="020B0604020202020204" pitchFamily="34" charset="0"/>
              </a:defRPr>
            </a:lvl1pPr>
            <a:lvl2pPr>
              <a:defRPr sz="1000" i="1"/>
            </a:lvl2pPr>
            <a:lvl3pPr>
              <a:defRPr sz="1000" i="1"/>
            </a:lvl3pPr>
            <a:lvl4pPr>
              <a:defRPr sz="1000" i="1"/>
            </a:lvl4pPr>
            <a:lvl5pPr>
              <a:defRPr sz="1000" i="1"/>
            </a:lvl5pPr>
          </a:lstStyle>
          <a:p>
            <a:pPr lvl="0"/>
            <a:r>
              <a:rPr lang="lv-LV" dirty="0"/>
              <a:t>Ierakstīt avotu</a:t>
            </a:r>
          </a:p>
        </p:txBody>
      </p:sp>
      <p:sp>
        <p:nvSpPr>
          <p:cNvPr id="14" name="Diagrammas vietturis 13">
            <a:extLst>
              <a:ext uri="{FF2B5EF4-FFF2-40B4-BE49-F238E27FC236}">
                <a16:creationId xmlns="" xmlns:a16="http://schemas.microsoft.com/office/drawing/2014/main" id="{C0BD43A2-9242-400A-970B-580075916488}"/>
              </a:ext>
            </a:extLst>
          </p:cNvPr>
          <p:cNvSpPr>
            <a:spLocks noGrp="1"/>
          </p:cNvSpPr>
          <p:nvPr>
            <p:ph type="chart" sz="quarter" idx="14"/>
          </p:nvPr>
        </p:nvSpPr>
        <p:spPr>
          <a:xfrm>
            <a:off x="410766" y="2205038"/>
            <a:ext cx="4161234" cy="4103686"/>
          </a:xfrm>
          <a:prstGeom prst="rect">
            <a:avLst/>
          </a:prstGeom>
        </p:spPr>
        <p:txBody>
          <a:bodyPr/>
          <a:lstStyle>
            <a:lvl1pPr>
              <a:defRPr sz="1600">
                <a:latin typeface="Arial" panose="020B0604020202020204" pitchFamily="34" charset="0"/>
                <a:cs typeface="Arial" panose="020B0604020202020204" pitchFamily="34" charset="0"/>
              </a:defRPr>
            </a:lvl1pPr>
          </a:lstStyle>
          <a:p>
            <a:r>
              <a:rPr lang="lv-LV"/>
              <a:t>Lai pievienotu diagrammu, noklikšķiniet uz ikonas</a:t>
            </a:r>
            <a:endParaRPr lang="lv-LV" dirty="0"/>
          </a:p>
        </p:txBody>
      </p:sp>
      <p:sp>
        <p:nvSpPr>
          <p:cNvPr id="15" name="Diagrammas vietturis 13">
            <a:extLst>
              <a:ext uri="{FF2B5EF4-FFF2-40B4-BE49-F238E27FC236}">
                <a16:creationId xmlns="" xmlns:a16="http://schemas.microsoft.com/office/drawing/2014/main" id="{4490789E-478A-4F9C-99B3-F55A84B4C9EC}"/>
              </a:ext>
            </a:extLst>
          </p:cNvPr>
          <p:cNvSpPr>
            <a:spLocks noGrp="1"/>
          </p:cNvSpPr>
          <p:nvPr>
            <p:ph type="chart" sz="quarter" idx="15"/>
          </p:nvPr>
        </p:nvSpPr>
        <p:spPr>
          <a:xfrm>
            <a:off x="4572000" y="2205037"/>
            <a:ext cx="4161234" cy="4103686"/>
          </a:xfrm>
          <a:prstGeom prst="rect">
            <a:avLst/>
          </a:prstGeom>
        </p:spPr>
        <p:txBody>
          <a:bodyPr/>
          <a:lstStyle>
            <a:lvl1pPr>
              <a:defRPr sz="1600">
                <a:latin typeface="Arial" panose="020B0604020202020204" pitchFamily="34" charset="0"/>
                <a:cs typeface="Arial" panose="020B0604020202020204" pitchFamily="34" charset="0"/>
              </a:defRPr>
            </a:lvl1pPr>
          </a:lstStyle>
          <a:p>
            <a:r>
              <a:rPr lang="lv-LV"/>
              <a:t>Lai pievienotu diagrammu, noklikšķiniet uz ikonas</a:t>
            </a:r>
            <a:endParaRPr lang="lv-LV" dirty="0"/>
          </a:p>
        </p:txBody>
      </p:sp>
      <p:sp>
        <p:nvSpPr>
          <p:cNvPr id="16" name="Teksta vietturis 11">
            <a:extLst>
              <a:ext uri="{FF2B5EF4-FFF2-40B4-BE49-F238E27FC236}">
                <a16:creationId xmlns="" xmlns:a16="http://schemas.microsoft.com/office/drawing/2014/main" id="{2CC1B6C7-1B5E-4485-991C-8E55912B3A44}"/>
              </a:ext>
            </a:extLst>
          </p:cNvPr>
          <p:cNvSpPr>
            <a:spLocks noGrp="1"/>
          </p:cNvSpPr>
          <p:nvPr>
            <p:ph type="body" sz="quarter" idx="16" hasCustomPrompt="1"/>
          </p:nvPr>
        </p:nvSpPr>
        <p:spPr>
          <a:xfrm>
            <a:off x="409577" y="1779588"/>
            <a:ext cx="4162425" cy="425450"/>
          </a:xfrm>
          <a:prstGeom prst="rect">
            <a:avLst/>
          </a:prstGeom>
        </p:spPr>
        <p:txBody>
          <a:bodyPr/>
          <a:lstStyle>
            <a:lvl1pPr>
              <a:spcBef>
                <a:spcPts val="0"/>
              </a:spcBef>
              <a:defRPr>
                <a:latin typeface="Arial" panose="020B0604020202020204" pitchFamily="34" charset="0"/>
                <a:cs typeface="Arial" panose="020B0604020202020204" pitchFamily="34" charset="0"/>
              </a:defRPr>
            </a:lvl1pPr>
          </a:lstStyle>
          <a:p>
            <a:pPr lvl="0"/>
            <a:r>
              <a:rPr lang="lv-LV" dirty="0"/>
              <a:t>Apakšvirsraksts</a:t>
            </a:r>
          </a:p>
        </p:txBody>
      </p:sp>
      <p:sp>
        <p:nvSpPr>
          <p:cNvPr id="17" name="Teksta vietturis 11">
            <a:extLst>
              <a:ext uri="{FF2B5EF4-FFF2-40B4-BE49-F238E27FC236}">
                <a16:creationId xmlns="" xmlns:a16="http://schemas.microsoft.com/office/drawing/2014/main" id="{D422948E-F71E-47AE-9092-DC6DDE79F31B}"/>
              </a:ext>
            </a:extLst>
          </p:cNvPr>
          <p:cNvSpPr>
            <a:spLocks noGrp="1"/>
          </p:cNvSpPr>
          <p:nvPr>
            <p:ph type="body" sz="quarter" idx="17" hasCustomPrompt="1"/>
          </p:nvPr>
        </p:nvSpPr>
        <p:spPr>
          <a:xfrm>
            <a:off x="4568429" y="1779592"/>
            <a:ext cx="4162425" cy="425450"/>
          </a:xfrm>
          <a:prstGeom prst="rect">
            <a:avLst/>
          </a:prstGeom>
        </p:spPr>
        <p:txBody>
          <a:bodyPr/>
          <a:lstStyle>
            <a:lvl1pPr>
              <a:spcBef>
                <a:spcPts val="0"/>
              </a:spcBef>
              <a:defRPr>
                <a:latin typeface="Arial" panose="020B0604020202020204" pitchFamily="34" charset="0"/>
                <a:cs typeface="Arial" panose="020B0604020202020204" pitchFamily="34" charset="0"/>
              </a:defRPr>
            </a:lvl1pPr>
          </a:lstStyle>
          <a:p>
            <a:pPr lvl="0"/>
            <a:r>
              <a:rPr lang="lv-LV" dirty="0"/>
              <a:t>Apakšvirsraksts</a:t>
            </a:r>
          </a:p>
        </p:txBody>
      </p:sp>
      <p:sp>
        <p:nvSpPr>
          <p:cNvPr id="9" name="Slaida numura vietturis 5">
            <a:extLst>
              <a:ext uri="{FF2B5EF4-FFF2-40B4-BE49-F238E27FC236}">
                <a16:creationId xmlns="" xmlns:a16="http://schemas.microsoft.com/office/drawing/2014/main" id="{00827167-7DEF-481A-89AB-C518762CA760}"/>
              </a:ext>
            </a:extLst>
          </p:cNvPr>
          <p:cNvSpPr>
            <a:spLocks noGrp="1"/>
          </p:cNvSpPr>
          <p:nvPr>
            <p:ph type="sldNum" sz="quarter" idx="4"/>
          </p:nvPr>
        </p:nvSpPr>
        <p:spPr>
          <a:xfrm>
            <a:off x="8560678" y="63063"/>
            <a:ext cx="539333" cy="360000"/>
          </a:xfrm>
          <a:prstGeom prst="rect">
            <a:avLst/>
          </a:prstGeom>
        </p:spPr>
        <p:txBody>
          <a:bodyPr vert="horz" lIns="91440" tIns="45720" rIns="91440" bIns="45720" rtlCol="0" anchor="t"/>
          <a:lstStyle>
            <a:lvl1pPr algn="r">
              <a:defRPr sz="1600">
                <a:solidFill>
                  <a:schemeClr val="tx2"/>
                </a:solidFill>
              </a:defRPr>
            </a:lvl1pPr>
          </a:lstStyle>
          <a:p>
            <a:fld id="{A1106DDA-3C8D-43FA-BBFB-6FEFFEEF8EB7}" type="slidenum">
              <a:rPr lang="lv-LV" smtClean="0">
                <a:solidFill>
                  <a:srgbClr val="404040"/>
                </a:solidFill>
              </a:rPr>
              <a:pPr/>
              <a:t>‹#›</a:t>
            </a:fld>
            <a:endParaRPr lang="lv-LV">
              <a:solidFill>
                <a:srgbClr val="404040"/>
              </a:solidFill>
            </a:endParaRPr>
          </a:p>
        </p:txBody>
      </p:sp>
    </p:spTree>
    <p:extLst>
      <p:ext uri="{BB962C8B-B14F-4D97-AF65-F5344CB8AC3E}">
        <p14:creationId xmlns:p14="http://schemas.microsoft.com/office/powerpoint/2010/main" val="1189367727"/>
      </p:ext>
    </p:extLst>
  </p:cSld>
  <p:clrMapOvr>
    <a:masterClrMapping/>
  </p:clrMapOvr>
  <p:transition spd="slow">
    <p:cove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3_Teksts, uzskaitījum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6DC85E49-80B4-4F74-86B1-E1E84A64344F}"/>
              </a:ext>
            </a:extLst>
          </p:cNvPr>
          <p:cNvSpPr>
            <a:spLocks noGrp="1"/>
          </p:cNvSpPr>
          <p:nvPr>
            <p:ph type="title"/>
          </p:nvPr>
        </p:nvSpPr>
        <p:spPr/>
        <p:txBody>
          <a:bodyPr/>
          <a:lstStyle>
            <a:lvl1pPr>
              <a:defRPr b="0">
                <a:latin typeface="Arial" panose="020B0604020202020204" pitchFamily="34" charset="0"/>
                <a:cs typeface="Arial" panose="020B0604020202020204" pitchFamily="34" charset="0"/>
              </a:defRPr>
            </a:lvl1pPr>
          </a:lstStyle>
          <a:p>
            <a:r>
              <a:rPr lang="lv-LV"/>
              <a:t>Rediģēt šablona virsraksta stilu</a:t>
            </a:r>
            <a:endParaRPr lang="lv-LV" dirty="0"/>
          </a:p>
        </p:txBody>
      </p:sp>
      <p:sp>
        <p:nvSpPr>
          <p:cNvPr id="5" name="Teksta vietturis 4">
            <a:extLst>
              <a:ext uri="{FF2B5EF4-FFF2-40B4-BE49-F238E27FC236}">
                <a16:creationId xmlns="" xmlns:a16="http://schemas.microsoft.com/office/drawing/2014/main" id="{90D8AB58-6F72-4B6A-9A37-2B9304EDE113}"/>
              </a:ext>
            </a:extLst>
          </p:cNvPr>
          <p:cNvSpPr>
            <a:spLocks noGrp="1"/>
          </p:cNvSpPr>
          <p:nvPr>
            <p:ph type="body" sz="quarter" idx="12" hasCustomPrompt="1"/>
          </p:nvPr>
        </p:nvSpPr>
        <p:spPr>
          <a:xfrm>
            <a:off x="409577" y="2369377"/>
            <a:ext cx="8321279" cy="3937827"/>
          </a:xfrm>
          <a:prstGeom prst="rect">
            <a:avLst/>
          </a:prstGeom>
        </p:spPr>
        <p:txBody>
          <a:bodyPr/>
          <a:lstStyle>
            <a:lvl1pPr marL="342900" indent="-342900" algn="l">
              <a:lnSpc>
                <a:spcPct val="100000"/>
              </a:lnSpc>
              <a:spcAft>
                <a:spcPts val="1200"/>
              </a:spcAft>
              <a:buClr>
                <a:srgbClr val="F1B744"/>
              </a:buClr>
              <a:buFont typeface="Arial" panose="020B0604020202020204" pitchFamily="34" charset="0"/>
              <a:buChar char="►"/>
              <a:defRPr sz="1600">
                <a:latin typeface="Arial" panose="020B0604020202020204" pitchFamily="34" charset="0"/>
                <a:cs typeface="Arial" panose="020B0604020202020204" pitchFamily="34" charset="0"/>
              </a:defRPr>
            </a:lvl1pPr>
            <a:lvl2pPr marL="809625" indent="-352425">
              <a:lnSpc>
                <a:spcPct val="100000"/>
              </a:lnSpc>
              <a:spcAft>
                <a:spcPts val="1200"/>
              </a:spcAft>
              <a:buClr>
                <a:srgbClr val="F1B744"/>
              </a:buClr>
              <a:buFont typeface="Helvetica" panose="020B0604020202020204" pitchFamily="34" charset="0"/>
              <a:buChar char="►"/>
              <a:defRPr sz="1600">
                <a:latin typeface="Arial" panose="020B0604020202020204" pitchFamily="34" charset="0"/>
                <a:cs typeface="Arial" panose="020B0604020202020204" pitchFamily="34" charset="0"/>
              </a:defRPr>
            </a:lvl2pPr>
            <a:lvl3pPr marL="1250950" indent="-336550">
              <a:lnSpc>
                <a:spcPct val="100000"/>
              </a:lnSpc>
              <a:spcAft>
                <a:spcPts val="1200"/>
              </a:spcAft>
              <a:buClr>
                <a:srgbClr val="F1B744"/>
              </a:buClr>
              <a:buFont typeface="Helvetica" panose="020B0604020202020204" pitchFamily="34" charset="0"/>
              <a:buChar char="►"/>
              <a:defRPr sz="1600">
                <a:latin typeface="Arial" panose="020B0604020202020204" pitchFamily="34" charset="0"/>
                <a:cs typeface="Arial" panose="020B0604020202020204" pitchFamily="34" charset="0"/>
              </a:defRPr>
            </a:lvl3pPr>
            <a:lvl4pPr marL="1703388" indent="-331788">
              <a:lnSpc>
                <a:spcPct val="100000"/>
              </a:lnSpc>
              <a:spcAft>
                <a:spcPts val="1200"/>
              </a:spcAft>
              <a:buClr>
                <a:srgbClr val="F1B744"/>
              </a:buClr>
              <a:buFont typeface="Helvetica" panose="020B0604020202020204" pitchFamily="34" charset="0"/>
              <a:buChar char="►"/>
              <a:defRPr sz="1600">
                <a:latin typeface="Arial" panose="020B0604020202020204" pitchFamily="34" charset="0"/>
                <a:cs typeface="Arial" panose="020B0604020202020204" pitchFamily="34" charset="0"/>
              </a:defRPr>
            </a:lvl4pPr>
            <a:lvl5pPr marL="2238375" indent="-409575">
              <a:lnSpc>
                <a:spcPct val="100000"/>
              </a:lnSpc>
              <a:spcAft>
                <a:spcPts val="1200"/>
              </a:spcAft>
              <a:buClr>
                <a:srgbClr val="F1B744"/>
              </a:buClr>
              <a:buFont typeface="Helvetica" panose="020B0604020202020204" pitchFamily="34" charset="0"/>
              <a:buChar char="►"/>
              <a:defRPr sz="1600">
                <a:latin typeface="Arial" panose="020B0604020202020204" pitchFamily="34" charset="0"/>
                <a:cs typeface="Arial" panose="020B0604020202020204" pitchFamily="34" charset="0"/>
              </a:defRPr>
            </a:lvl5pPr>
          </a:lstStyle>
          <a:p>
            <a:pPr lvl="0"/>
            <a:r>
              <a:rPr lang="lv-LV" dirty="0"/>
              <a:t>Teksts</a:t>
            </a:r>
          </a:p>
          <a:p>
            <a:pPr lvl="1"/>
            <a:r>
              <a:rPr lang="lv-LV" dirty="0"/>
              <a:t>Otrais līmenis</a:t>
            </a:r>
          </a:p>
          <a:p>
            <a:pPr lvl="2"/>
            <a:r>
              <a:rPr lang="lv-LV" dirty="0"/>
              <a:t>Trešais līmenis</a:t>
            </a:r>
          </a:p>
          <a:p>
            <a:pPr lvl="3"/>
            <a:r>
              <a:rPr lang="lv-LV" dirty="0"/>
              <a:t>Ceturtais līmenis</a:t>
            </a:r>
          </a:p>
          <a:p>
            <a:pPr lvl="4"/>
            <a:r>
              <a:rPr lang="lv-LV" dirty="0"/>
              <a:t>Piektais līmenis</a:t>
            </a:r>
          </a:p>
        </p:txBody>
      </p:sp>
      <p:sp>
        <p:nvSpPr>
          <p:cNvPr id="12" name="Teksta vietturis 2">
            <a:extLst>
              <a:ext uri="{FF2B5EF4-FFF2-40B4-BE49-F238E27FC236}">
                <a16:creationId xmlns="" xmlns:a16="http://schemas.microsoft.com/office/drawing/2014/main" id="{220F8F37-59A1-4922-B707-2AE29ADFE1A7}"/>
              </a:ext>
            </a:extLst>
          </p:cNvPr>
          <p:cNvSpPr>
            <a:spLocks noGrp="1"/>
          </p:cNvSpPr>
          <p:nvPr>
            <p:ph type="body" sz="quarter" idx="14" hasCustomPrompt="1"/>
          </p:nvPr>
        </p:nvSpPr>
        <p:spPr>
          <a:xfrm>
            <a:off x="2" y="6397200"/>
            <a:ext cx="2295525" cy="365124"/>
          </a:xfrm>
          <a:prstGeom prst="rect">
            <a:avLst/>
          </a:prstGeom>
        </p:spPr>
        <p:txBody>
          <a:bodyPr anchor="b"/>
          <a:lstStyle>
            <a:lvl1pPr algn="l">
              <a:defRPr sz="1000" i="0">
                <a:latin typeface="Arial" panose="020B0604020202020204" pitchFamily="34" charset="0"/>
                <a:cs typeface="Arial" panose="020B0604020202020204" pitchFamily="34" charset="0"/>
              </a:defRPr>
            </a:lvl1pPr>
            <a:lvl2pPr>
              <a:defRPr sz="1000" i="1"/>
            </a:lvl2pPr>
            <a:lvl3pPr>
              <a:defRPr sz="1000" i="1"/>
            </a:lvl3pPr>
            <a:lvl4pPr>
              <a:defRPr sz="1000" i="1"/>
            </a:lvl4pPr>
            <a:lvl5pPr>
              <a:defRPr sz="1000" i="1"/>
            </a:lvl5pPr>
          </a:lstStyle>
          <a:p>
            <a:pPr lvl="0"/>
            <a:r>
              <a:rPr lang="lv-LV" dirty="0"/>
              <a:t>Ierakstīt avotu</a:t>
            </a:r>
          </a:p>
        </p:txBody>
      </p:sp>
      <p:sp>
        <p:nvSpPr>
          <p:cNvPr id="13" name="Teksta vietturis 11">
            <a:extLst>
              <a:ext uri="{FF2B5EF4-FFF2-40B4-BE49-F238E27FC236}">
                <a16:creationId xmlns="" xmlns:a16="http://schemas.microsoft.com/office/drawing/2014/main" id="{84147E72-6E79-4536-8083-639F37009E0C}"/>
              </a:ext>
            </a:extLst>
          </p:cNvPr>
          <p:cNvSpPr>
            <a:spLocks noGrp="1"/>
          </p:cNvSpPr>
          <p:nvPr>
            <p:ph type="body" sz="quarter" idx="16" hasCustomPrompt="1"/>
          </p:nvPr>
        </p:nvSpPr>
        <p:spPr>
          <a:xfrm>
            <a:off x="409577" y="1779588"/>
            <a:ext cx="8321279" cy="425450"/>
          </a:xfrm>
          <a:prstGeom prst="rect">
            <a:avLst/>
          </a:prstGeom>
        </p:spPr>
        <p:txBody>
          <a:bodyPr/>
          <a:lstStyle>
            <a:lvl1pPr>
              <a:spcBef>
                <a:spcPts val="0"/>
              </a:spcBef>
              <a:defRPr>
                <a:latin typeface="Arial" panose="020B0604020202020204" pitchFamily="34" charset="0"/>
                <a:cs typeface="Arial" panose="020B0604020202020204" pitchFamily="34" charset="0"/>
              </a:defRPr>
            </a:lvl1pPr>
          </a:lstStyle>
          <a:p>
            <a:pPr lvl="0"/>
            <a:r>
              <a:rPr lang="lv-LV" dirty="0"/>
              <a:t>Apakšvirsraksts</a:t>
            </a:r>
          </a:p>
        </p:txBody>
      </p:sp>
      <p:sp>
        <p:nvSpPr>
          <p:cNvPr id="8" name="Slaida numura vietturis 5">
            <a:extLst>
              <a:ext uri="{FF2B5EF4-FFF2-40B4-BE49-F238E27FC236}">
                <a16:creationId xmlns="" xmlns:a16="http://schemas.microsoft.com/office/drawing/2014/main" id="{6B41E7E6-98BF-4E66-BE27-6F2B2761BB40}"/>
              </a:ext>
            </a:extLst>
          </p:cNvPr>
          <p:cNvSpPr>
            <a:spLocks noGrp="1"/>
          </p:cNvSpPr>
          <p:nvPr>
            <p:ph type="sldNum" sz="quarter" idx="4"/>
          </p:nvPr>
        </p:nvSpPr>
        <p:spPr>
          <a:xfrm>
            <a:off x="8560678" y="63063"/>
            <a:ext cx="539333" cy="360000"/>
          </a:xfrm>
          <a:prstGeom prst="rect">
            <a:avLst/>
          </a:prstGeom>
        </p:spPr>
        <p:txBody>
          <a:bodyPr vert="horz" lIns="91440" tIns="45720" rIns="91440" bIns="45720" rtlCol="0" anchor="t"/>
          <a:lstStyle>
            <a:lvl1pPr algn="r">
              <a:defRPr sz="1600">
                <a:solidFill>
                  <a:schemeClr val="tx2"/>
                </a:solidFill>
              </a:defRPr>
            </a:lvl1pPr>
          </a:lstStyle>
          <a:p>
            <a:fld id="{A1106DDA-3C8D-43FA-BBFB-6FEFFEEF8EB7}" type="slidenum">
              <a:rPr lang="lv-LV" smtClean="0">
                <a:solidFill>
                  <a:srgbClr val="404040"/>
                </a:solidFill>
              </a:rPr>
              <a:pPr/>
              <a:t>‹#›</a:t>
            </a:fld>
            <a:endParaRPr lang="lv-LV">
              <a:solidFill>
                <a:srgbClr val="404040"/>
              </a:solidFill>
            </a:endParaRPr>
          </a:p>
        </p:txBody>
      </p:sp>
    </p:spTree>
    <p:extLst>
      <p:ext uri="{BB962C8B-B14F-4D97-AF65-F5344CB8AC3E}">
        <p14:creationId xmlns:p14="http://schemas.microsoft.com/office/powerpoint/2010/main" val="1844359500"/>
      </p:ext>
    </p:extLst>
  </p:cSld>
  <p:clrMapOvr>
    <a:masterClrMapping/>
  </p:clrMapOvr>
  <p:transition spd="slow">
    <p:cove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4_Teksts, uzskaitījum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6DC85E49-80B4-4F74-86B1-E1E84A64344F}"/>
              </a:ext>
            </a:extLst>
          </p:cNvPr>
          <p:cNvSpPr>
            <a:spLocks noGrp="1"/>
          </p:cNvSpPr>
          <p:nvPr>
            <p:ph type="title"/>
          </p:nvPr>
        </p:nvSpPr>
        <p:spPr/>
        <p:txBody>
          <a:bodyPr/>
          <a:lstStyle>
            <a:lvl1pPr>
              <a:defRPr b="0">
                <a:latin typeface="Arial" panose="020B0604020202020204" pitchFamily="34" charset="0"/>
                <a:cs typeface="Arial" panose="020B0604020202020204" pitchFamily="34" charset="0"/>
              </a:defRPr>
            </a:lvl1pPr>
          </a:lstStyle>
          <a:p>
            <a:r>
              <a:rPr lang="lv-LV"/>
              <a:t>Rediģēt šablona virsraksta stilu</a:t>
            </a:r>
            <a:endParaRPr lang="lv-LV" dirty="0"/>
          </a:p>
        </p:txBody>
      </p:sp>
      <p:sp>
        <p:nvSpPr>
          <p:cNvPr id="5" name="Teksta vietturis 4">
            <a:extLst>
              <a:ext uri="{FF2B5EF4-FFF2-40B4-BE49-F238E27FC236}">
                <a16:creationId xmlns="" xmlns:a16="http://schemas.microsoft.com/office/drawing/2014/main" id="{90D8AB58-6F72-4B6A-9A37-2B9304EDE113}"/>
              </a:ext>
            </a:extLst>
          </p:cNvPr>
          <p:cNvSpPr>
            <a:spLocks noGrp="1"/>
          </p:cNvSpPr>
          <p:nvPr>
            <p:ph type="body" sz="quarter" idx="12" hasCustomPrompt="1"/>
          </p:nvPr>
        </p:nvSpPr>
        <p:spPr>
          <a:xfrm>
            <a:off x="409577" y="2369377"/>
            <a:ext cx="8321279" cy="3937827"/>
          </a:xfrm>
          <a:prstGeom prst="rect">
            <a:avLst/>
          </a:prstGeom>
        </p:spPr>
        <p:txBody>
          <a:bodyPr/>
          <a:lstStyle>
            <a:lvl1pPr marL="342900" indent="-342900" algn="l">
              <a:lnSpc>
                <a:spcPct val="100000"/>
              </a:lnSpc>
              <a:spcAft>
                <a:spcPts val="1200"/>
              </a:spcAft>
              <a:buClr>
                <a:srgbClr val="F1B744"/>
              </a:buClr>
              <a:buFont typeface="Arial" panose="020B0604020202020204" pitchFamily="34" charset="0"/>
              <a:buChar char="►"/>
              <a:defRPr sz="1600">
                <a:latin typeface="Arial" panose="020B0604020202020204" pitchFamily="34" charset="0"/>
                <a:cs typeface="Arial" panose="020B0604020202020204" pitchFamily="34" charset="0"/>
              </a:defRPr>
            </a:lvl1pPr>
            <a:lvl2pPr marL="809625" indent="-352425">
              <a:lnSpc>
                <a:spcPct val="100000"/>
              </a:lnSpc>
              <a:spcAft>
                <a:spcPts val="1200"/>
              </a:spcAft>
              <a:buClr>
                <a:srgbClr val="F1B744"/>
              </a:buClr>
              <a:buFont typeface="Helvetica" panose="020B0604020202020204" pitchFamily="34" charset="0"/>
              <a:buChar char="►"/>
              <a:defRPr sz="1600">
                <a:latin typeface="Arial" panose="020B0604020202020204" pitchFamily="34" charset="0"/>
                <a:cs typeface="Arial" panose="020B0604020202020204" pitchFamily="34" charset="0"/>
              </a:defRPr>
            </a:lvl2pPr>
            <a:lvl3pPr marL="1250950" indent="-336550">
              <a:lnSpc>
                <a:spcPct val="100000"/>
              </a:lnSpc>
              <a:spcAft>
                <a:spcPts val="1200"/>
              </a:spcAft>
              <a:buClr>
                <a:srgbClr val="F1B744"/>
              </a:buClr>
              <a:buFont typeface="Helvetica" panose="020B0604020202020204" pitchFamily="34" charset="0"/>
              <a:buChar char="►"/>
              <a:defRPr sz="1600">
                <a:latin typeface="Arial" panose="020B0604020202020204" pitchFamily="34" charset="0"/>
                <a:cs typeface="Arial" panose="020B0604020202020204" pitchFamily="34" charset="0"/>
              </a:defRPr>
            </a:lvl3pPr>
            <a:lvl4pPr marL="1703388" indent="-331788">
              <a:lnSpc>
                <a:spcPct val="100000"/>
              </a:lnSpc>
              <a:spcAft>
                <a:spcPts val="1200"/>
              </a:spcAft>
              <a:buClr>
                <a:srgbClr val="F1B744"/>
              </a:buClr>
              <a:buFont typeface="Helvetica" panose="020B0604020202020204" pitchFamily="34" charset="0"/>
              <a:buChar char="►"/>
              <a:defRPr sz="1600">
                <a:latin typeface="Arial" panose="020B0604020202020204" pitchFamily="34" charset="0"/>
                <a:cs typeface="Arial" panose="020B0604020202020204" pitchFamily="34" charset="0"/>
              </a:defRPr>
            </a:lvl4pPr>
            <a:lvl5pPr marL="2238375" indent="-409575">
              <a:lnSpc>
                <a:spcPct val="100000"/>
              </a:lnSpc>
              <a:spcAft>
                <a:spcPts val="1200"/>
              </a:spcAft>
              <a:buClr>
                <a:srgbClr val="F1B744"/>
              </a:buClr>
              <a:buFont typeface="Helvetica" panose="020B0604020202020204" pitchFamily="34" charset="0"/>
              <a:buChar char="►"/>
              <a:defRPr sz="1600">
                <a:latin typeface="Arial" panose="020B0604020202020204" pitchFamily="34" charset="0"/>
                <a:cs typeface="Arial" panose="020B0604020202020204" pitchFamily="34" charset="0"/>
              </a:defRPr>
            </a:lvl5pPr>
          </a:lstStyle>
          <a:p>
            <a:pPr lvl="0"/>
            <a:r>
              <a:rPr lang="lv-LV" dirty="0"/>
              <a:t>Teksts</a:t>
            </a:r>
          </a:p>
          <a:p>
            <a:pPr lvl="1"/>
            <a:r>
              <a:rPr lang="lv-LV" dirty="0"/>
              <a:t>Otrais līmenis</a:t>
            </a:r>
          </a:p>
          <a:p>
            <a:pPr lvl="2"/>
            <a:r>
              <a:rPr lang="lv-LV" dirty="0"/>
              <a:t>Trešais līmenis</a:t>
            </a:r>
          </a:p>
          <a:p>
            <a:pPr lvl="3"/>
            <a:r>
              <a:rPr lang="lv-LV" dirty="0"/>
              <a:t>Ceturtais līmenis</a:t>
            </a:r>
          </a:p>
          <a:p>
            <a:pPr lvl="4"/>
            <a:r>
              <a:rPr lang="lv-LV" dirty="0"/>
              <a:t>Piektais līmenis</a:t>
            </a:r>
          </a:p>
        </p:txBody>
      </p:sp>
      <p:sp>
        <p:nvSpPr>
          <p:cNvPr id="12" name="Teksta vietturis 2">
            <a:extLst>
              <a:ext uri="{FF2B5EF4-FFF2-40B4-BE49-F238E27FC236}">
                <a16:creationId xmlns="" xmlns:a16="http://schemas.microsoft.com/office/drawing/2014/main" id="{220F8F37-59A1-4922-B707-2AE29ADFE1A7}"/>
              </a:ext>
            </a:extLst>
          </p:cNvPr>
          <p:cNvSpPr>
            <a:spLocks noGrp="1"/>
          </p:cNvSpPr>
          <p:nvPr>
            <p:ph type="body" sz="quarter" idx="14" hasCustomPrompt="1"/>
          </p:nvPr>
        </p:nvSpPr>
        <p:spPr>
          <a:xfrm>
            <a:off x="2" y="6397200"/>
            <a:ext cx="2295525" cy="365124"/>
          </a:xfrm>
          <a:prstGeom prst="rect">
            <a:avLst/>
          </a:prstGeom>
        </p:spPr>
        <p:txBody>
          <a:bodyPr anchor="b"/>
          <a:lstStyle>
            <a:lvl1pPr algn="l">
              <a:defRPr sz="1000" i="0">
                <a:latin typeface="Arial" panose="020B0604020202020204" pitchFamily="34" charset="0"/>
                <a:cs typeface="Arial" panose="020B0604020202020204" pitchFamily="34" charset="0"/>
              </a:defRPr>
            </a:lvl1pPr>
            <a:lvl2pPr>
              <a:defRPr sz="1000" i="1"/>
            </a:lvl2pPr>
            <a:lvl3pPr>
              <a:defRPr sz="1000" i="1"/>
            </a:lvl3pPr>
            <a:lvl4pPr>
              <a:defRPr sz="1000" i="1"/>
            </a:lvl4pPr>
            <a:lvl5pPr>
              <a:defRPr sz="1000" i="1"/>
            </a:lvl5pPr>
          </a:lstStyle>
          <a:p>
            <a:pPr lvl="0"/>
            <a:r>
              <a:rPr lang="lv-LV" dirty="0"/>
              <a:t>Ierakstīt avotu</a:t>
            </a:r>
          </a:p>
        </p:txBody>
      </p:sp>
      <p:sp>
        <p:nvSpPr>
          <p:cNvPr id="13" name="Teksta vietturis 11">
            <a:extLst>
              <a:ext uri="{FF2B5EF4-FFF2-40B4-BE49-F238E27FC236}">
                <a16:creationId xmlns="" xmlns:a16="http://schemas.microsoft.com/office/drawing/2014/main" id="{84147E72-6E79-4536-8083-639F37009E0C}"/>
              </a:ext>
            </a:extLst>
          </p:cNvPr>
          <p:cNvSpPr>
            <a:spLocks noGrp="1"/>
          </p:cNvSpPr>
          <p:nvPr>
            <p:ph type="body" sz="quarter" idx="16" hasCustomPrompt="1"/>
          </p:nvPr>
        </p:nvSpPr>
        <p:spPr>
          <a:xfrm>
            <a:off x="409577" y="1779588"/>
            <a:ext cx="8321279" cy="425450"/>
          </a:xfrm>
          <a:prstGeom prst="rect">
            <a:avLst/>
          </a:prstGeom>
        </p:spPr>
        <p:txBody>
          <a:bodyPr/>
          <a:lstStyle>
            <a:lvl1pPr>
              <a:spcBef>
                <a:spcPts val="0"/>
              </a:spcBef>
              <a:defRPr>
                <a:latin typeface="Arial" panose="020B0604020202020204" pitchFamily="34" charset="0"/>
                <a:cs typeface="Arial" panose="020B0604020202020204" pitchFamily="34" charset="0"/>
              </a:defRPr>
            </a:lvl1pPr>
          </a:lstStyle>
          <a:p>
            <a:pPr lvl="0"/>
            <a:r>
              <a:rPr lang="lv-LV" dirty="0"/>
              <a:t>Apakšvirsraksts</a:t>
            </a:r>
          </a:p>
        </p:txBody>
      </p:sp>
      <p:sp>
        <p:nvSpPr>
          <p:cNvPr id="8" name="Slaida numura vietturis 5">
            <a:extLst>
              <a:ext uri="{FF2B5EF4-FFF2-40B4-BE49-F238E27FC236}">
                <a16:creationId xmlns="" xmlns:a16="http://schemas.microsoft.com/office/drawing/2014/main" id="{6B41E7E6-98BF-4E66-BE27-6F2B2761BB40}"/>
              </a:ext>
            </a:extLst>
          </p:cNvPr>
          <p:cNvSpPr>
            <a:spLocks noGrp="1"/>
          </p:cNvSpPr>
          <p:nvPr>
            <p:ph type="sldNum" sz="quarter" idx="4"/>
          </p:nvPr>
        </p:nvSpPr>
        <p:spPr>
          <a:xfrm>
            <a:off x="8560678" y="63063"/>
            <a:ext cx="539333" cy="360000"/>
          </a:xfrm>
          <a:prstGeom prst="rect">
            <a:avLst/>
          </a:prstGeom>
        </p:spPr>
        <p:txBody>
          <a:bodyPr vert="horz" lIns="91440" tIns="45720" rIns="91440" bIns="45720" rtlCol="0" anchor="t"/>
          <a:lstStyle>
            <a:lvl1pPr algn="r">
              <a:defRPr sz="1600">
                <a:solidFill>
                  <a:schemeClr val="tx2"/>
                </a:solidFill>
              </a:defRPr>
            </a:lvl1pPr>
          </a:lstStyle>
          <a:p>
            <a:fld id="{A1106DDA-3C8D-43FA-BBFB-6FEFFEEF8EB7}" type="slidenum">
              <a:rPr lang="lv-LV" smtClean="0">
                <a:solidFill>
                  <a:srgbClr val="404040"/>
                </a:solidFill>
              </a:rPr>
              <a:pPr/>
              <a:t>‹#›</a:t>
            </a:fld>
            <a:endParaRPr lang="lv-LV">
              <a:solidFill>
                <a:srgbClr val="404040"/>
              </a:solidFill>
            </a:endParaRPr>
          </a:p>
        </p:txBody>
      </p:sp>
    </p:spTree>
    <p:extLst>
      <p:ext uri="{BB962C8B-B14F-4D97-AF65-F5344CB8AC3E}">
        <p14:creationId xmlns:p14="http://schemas.microsoft.com/office/powerpoint/2010/main" val="4119132739"/>
      </p:ext>
    </p:extLst>
  </p:cSld>
  <p:clrMapOvr>
    <a:masterClrMapping/>
  </p:clrMapOvr>
  <p:transition spd="slow">
    <p:cove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Viendaļīgs slaids">
    <p:spTree>
      <p:nvGrpSpPr>
        <p:cNvPr id="1" name=""/>
        <p:cNvGrpSpPr/>
        <p:nvPr/>
      </p:nvGrpSpPr>
      <p:grpSpPr>
        <a:xfrm>
          <a:off x="0" y="0"/>
          <a:ext cx="0" cy="0"/>
          <a:chOff x="0" y="0"/>
          <a:chExt cx="0" cy="0"/>
        </a:xfrm>
      </p:grpSpPr>
      <p:sp>
        <p:nvSpPr>
          <p:cNvPr id="2" name="Title 1"/>
          <p:cNvSpPr>
            <a:spLocks noGrp="1"/>
          </p:cNvSpPr>
          <p:nvPr>
            <p:ph type="title"/>
          </p:nvPr>
        </p:nvSpPr>
        <p:spPr>
          <a:xfrm>
            <a:off x="1925707" y="115888"/>
            <a:ext cx="7038907" cy="1225550"/>
          </a:xfrm>
          <a:prstGeom prst="rect">
            <a:avLst/>
          </a:prstGeom>
        </p:spPr>
        <p:txBody>
          <a:bodyPr/>
          <a:lstStyle>
            <a:lvl1pPr>
              <a:defRPr>
                <a:solidFill>
                  <a:srgbClr val="23405A"/>
                </a:solidFill>
                <a:latin typeface="Calibri" panose="020F0502020204030204" pitchFamily="34" charset="0"/>
                <a:cs typeface="Calibri" panose="020F0502020204030204" pitchFamily="34" charset="0"/>
              </a:defRPr>
            </a:lvl1pPr>
          </a:lstStyle>
          <a:p>
            <a:r>
              <a:rPr lang="en-US" noProof="0" dirty="0"/>
              <a:t>Click to edit Master title style</a:t>
            </a:r>
            <a:endParaRPr lang="lv-LV" noProof="0" dirty="0"/>
          </a:p>
        </p:txBody>
      </p:sp>
      <p:sp>
        <p:nvSpPr>
          <p:cNvPr id="3" name="Content Placeholder 2"/>
          <p:cNvSpPr>
            <a:spLocks noGrp="1"/>
          </p:cNvSpPr>
          <p:nvPr>
            <p:ph idx="1"/>
          </p:nvPr>
        </p:nvSpPr>
        <p:spPr>
          <a:xfrm>
            <a:off x="457200" y="2171999"/>
            <a:ext cx="8229600" cy="3993307"/>
          </a:xfrm>
        </p:spPr>
        <p:txBody>
          <a:bodyPr>
            <a:normAutofit/>
          </a:bodyPr>
          <a:lstStyle>
            <a:lvl1pPr>
              <a:defRPr sz="2400">
                <a:solidFill>
                  <a:srgbClr val="23405A"/>
                </a:solidFill>
              </a:defRPr>
            </a:lvl1pPr>
            <a:lvl2pPr>
              <a:buFont typeface="Courier New" pitchFamily="49" charset="0"/>
              <a:buChar char="o"/>
              <a:defRPr sz="2000">
                <a:solidFill>
                  <a:srgbClr val="23405A"/>
                </a:solidFill>
              </a:defRPr>
            </a:lvl2pPr>
          </a:lstStyle>
          <a:p>
            <a:pPr lvl="0"/>
            <a:r>
              <a:rPr lang="en-US" noProof="0" dirty="0"/>
              <a:t>Click to edit Master text styles</a:t>
            </a:r>
          </a:p>
          <a:p>
            <a:pPr lvl="1"/>
            <a:r>
              <a:rPr lang="en-US" noProof="0" dirty="0"/>
              <a:t>Second level</a:t>
            </a:r>
          </a:p>
        </p:txBody>
      </p:sp>
      <p:sp>
        <p:nvSpPr>
          <p:cNvPr id="8" name="Text Placeholder 2"/>
          <p:cNvSpPr>
            <a:spLocks noGrp="1"/>
          </p:cNvSpPr>
          <p:nvPr>
            <p:ph type="body" idx="13"/>
          </p:nvPr>
        </p:nvSpPr>
        <p:spPr>
          <a:xfrm>
            <a:off x="0" y="1484784"/>
            <a:ext cx="9144000" cy="504000"/>
          </a:xfrm>
        </p:spPr>
        <p:txBody>
          <a:bodyPr anchor="ctr">
            <a:normAutofit/>
          </a:bodyPr>
          <a:lstStyle>
            <a:lvl1pPr marL="0" indent="0" algn="ctr">
              <a:buNone/>
              <a:defRPr sz="2000" b="1">
                <a:solidFill>
                  <a:srgbClr val="23405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Footer Placeholder 4"/>
          <p:cNvSpPr>
            <a:spLocks noGrp="1"/>
          </p:cNvSpPr>
          <p:nvPr>
            <p:ph type="ftr" sz="quarter" idx="15"/>
          </p:nvPr>
        </p:nvSpPr>
        <p:spPr/>
        <p:txBody>
          <a:bodyPr/>
          <a:lstStyle>
            <a:lvl1pPr>
              <a:defRPr/>
            </a:lvl1pPr>
          </a:lstStyle>
          <a:p>
            <a:pPr>
              <a:defRPr/>
            </a:pPr>
            <a:endParaRPr lang="lv-LV">
              <a:solidFill>
                <a:srgbClr val="000000"/>
              </a:solidFill>
            </a:endParaRPr>
          </a:p>
        </p:txBody>
      </p:sp>
    </p:spTree>
    <p:extLst>
      <p:ext uri="{BB962C8B-B14F-4D97-AF65-F5344CB8AC3E}">
        <p14:creationId xmlns:p14="http://schemas.microsoft.com/office/powerpoint/2010/main" val="31173190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9BE88E97-0F55-4CBE-A166-3733B2866171}"/>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lv-LV"/>
          </a:p>
        </p:txBody>
      </p:sp>
      <p:sp>
        <p:nvSpPr>
          <p:cNvPr id="3" name="Apakšvirsraksts 2">
            <a:extLst>
              <a:ext uri="{FF2B5EF4-FFF2-40B4-BE49-F238E27FC236}">
                <a16:creationId xmlns="" xmlns:a16="http://schemas.microsoft.com/office/drawing/2014/main" id="{B4F74EA8-167D-40E6-B3FA-D82CFB1E404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uma vietturis 3">
            <a:extLst>
              <a:ext uri="{FF2B5EF4-FFF2-40B4-BE49-F238E27FC236}">
                <a16:creationId xmlns="" xmlns:a16="http://schemas.microsoft.com/office/drawing/2014/main" id="{318E1BDC-7450-4E07-B920-E343BB1AF8AC}"/>
              </a:ext>
            </a:extLst>
          </p:cNvPr>
          <p:cNvSpPr>
            <a:spLocks noGrp="1"/>
          </p:cNvSpPr>
          <p:nvPr>
            <p:ph type="dt" sz="half" idx="10"/>
          </p:nvPr>
        </p:nvSpPr>
        <p:spPr/>
        <p:txBody>
          <a:bodyPr/>
          <a:lstStyle/>
          <a:p>
            <a:fld id="{D5C2412F-7713-427E-8BE8-38437244781E}" type="datetimeFigureOut">
              <a:rPr lang="lv-LV" smtClean="0">
                <a:solidFill>
                  <a:prstClr val="black">
                    <a:tint val="75000"/>
                  </a:prstClr>
                </a:solidFill>
              </a:rPr>
              <a:pPr/>
              <a:t>2019.11.15.</a:t>
            </a:fld>
            <a:endParaRPr lang="lv-LV">
              <a:solidFill>
                <a:prstClr val="black">
                  <a:tint val="75000"/>
                </a:prstClr>
              </a:solidFill>
            </a:endParaRPr>
          </a:p>
        </p:txBody>
      </p:sp>
      <p:sp>
        <p:nvSpPr>
          <p:cNvPr id="5" name="Kājenes vietturis 4">
            <a:extLst>
              <a:ext uri="{FF2B5EF4-FFF2-40B4-BE49-F238E27FC236}">
                <a16:creationId xmlns="" xmlns:a16="http://schemas.microsoft.com/office/drawing/2014/main" id="{88B1C8D6-950F-4AB9-8597-2C063ED75ADA}"/>
              </a:ext>
            </a:extLst>
          </p:cNvPr>
          <p:cNvSpPr>
            <a:spLocks noGrp="1"/>
          </p:cNvSpPr>
          <p:nvPr>
            <p:ph type="ftr" sz="quarter" idx="11"/>
          </p:nvPr>
        </p:nvSpPr>
        <p:spPr/>
        <p:txBody>
          <a:bodyPr/>
          <a:lstStyle/>
          <a:p>
            <a:endParaRPr lang="lv-LV">
              <a:solidFill>
                <a:prstClr val="black">
                  <a:tint val="75000"/>
                </a:prstClr>
              </a:solidFill>
            </a:endParaRPr>
          </a:p>
        </p:txBody>
      </p:sp>
      <p:sp>
        <p:nvSpPr>
          <p:cNvPr id="6" name="Slaida numura vietturis 5">
            <a:extLst>
              <a:ext uri="{FF2B5EF4-FFF2-40B4-BE49-F238E27FC236}">
                <a16:creationId xmlns="" xmlns:a16="http://schemas.microsoft.com/office/drawing/2014/main" id="{F4A1CCEF-9A45-4D7F-9EF4-EA0C70AFD2ED}"/>
              </a:ext>
            </a:extLst>
          </p:cNvPr>
          <p:cNvSpPr>
            <a:spLocks noGrp="1"/>
          </p:cNvSpPr>
          <p:nvPr>
            <p:ph type="sldNum" sz="quarter" idx="12"/>
          </p:nvPr>
        </p:nvSpPr>
        <p:spPr/>
        <p:txBody>
          <a:bodyPr/>
          <a:lstStyle/>
          <a:p>
            <a:fld id="{6D2E0187-49D4-4DEB-9069-B22AC5B22EBB}" type="slidenum">
              <a:rPr lang="lv-LV" smtClean="0">
                <a:solidFill>
                  <a:prstClr val="black">
                    <a:tint val="75000"/>
                  </a:prstClr>
                </a:solidFill>
              </a:rPr>
              <a:pPr/>
              <a:t>‹#›</a:t>
            </a:fld>
            <a:endParaRPr lang="lv-LV">
              <a:solidFill>
                <a:prstClr val="black">
                  <a:tint val="75000"/>
                </a:prstClr>
              </a:solidFill>
            </a:endParaRPr>
          </a:p>
        </p:txBody>
      </p:sp>
    </p:spTree>
    <p:extLst>
      <p:ext uri="{BB962C8B-B14F-4D97-AF65-F5344CB8AC3E}">
        <p14:creationId xmlns:p14="http://schemas.microsoft.com/office/powerpoint/2010/main" val="40559385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EE53A164-7C7E-44A9-88D3-1EAF5CCEC294}"/>
              </a:ext>
            </a:extLst>
          </p:cNvPr>
          <p:cNvSpPr>
            <a:spLocks noGrp="1"/>
          </p:cNvSpPr>
          <p:nvPr>
            <p:ph type="title"/>
          </p:nvPr>
        </p:nvSpPr>
        <p:spPr/>
        <p:txBody>
          <a:bodyPr/>
          <a:lstStyle/>
          <a:p>
            <a:r>
              <a:rPr lang="en-US"/>
              <a:t>Click to edit Master title style</a:t>
            </a:r>
            <a:endParaRPr lang="lv-LV"/>
          </a:p>
        </p:txBody>
      </p:sp>
      <p:sp>
        <p:nvSpPr>
          <p:cNvPr id="3" name="Satura vietturis 2">
            <a:extLst>
              <a:ext uri="{FF2B5EF4-FFF2-40B4-BE49-F238E27FC236}">
                <a16:creationId xmlns="" xmlns:a16="http://schemas.microsoft.com/office/drawing/2014/main" id="{9392081B-9878-4FFF-8EA8-C9B5FDFA86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uma vietturis 3">
            <a:extLst>
              <a:ext uri="{FF2B5EF4-FFF2-40B4-BE49-F238E27FC236}">
                <a16:creationId xmlns="" xmlns:a16="http://schemas.microsoft.com/office/drawing/2014/main" id="{780C68FF-B48B-46A4-AC91-E5437B8F8BDB}"/>
              </a:ext>
            </a:extLst>
          </p:cNvPr>
          <p:cNvSpPr>
            <a:spLocks noGrp="1"/>
          </p:cNvSpPr>
          <p:nvPr>
            <p:ph type="dt" sz="half" idx="10"/>
          </p:nvPr>
        </p:nvSpPr>
        <p:spPr/>
        <p:txBody>
          <a:bodyPr/>
          <a:lstStyle/>
          <a:p>
            <a:fld id="{D5C2412F-7713-427E-8BE8-38437244781E}" type="datetimeFigureOut">
              <a:rPr lang="lv-LV" smtClean="0">
                <a:solidFill>
                  <a:prstClr val="black">
                    <a:tint val="75000"/>
                  </a:prstClr>
                </a:solidFill>
              </a:rPr>
              <a:pPr/>
              <a:t>2019.11.15.</a:t>
            </a:fld>
            <a:endParaRPr lang="lv-LV">
              <a:solidFill>
                <a:prstClr val="black">
                  <a:tint val="75000"/>
                </a:prstClr>
              </a:solidFill>
            </a:endParaRPr>
          </a:p>
        </p:txBody>
      </p:sp>
      <p:sp>
        <p:nvSpPr>
          <p:cNvPr id="5" name="Kājenes vietturis 4">
            <a:extLst>
              <a:ext uri="{FF2B5EF4-FFF2-40B4-BE49-F238E27FC236}">
                <a16:creationId xmlns="" xmlns:a16="http://schemas.microsoft.com/office/drawing/2014/main" id="{22F72FB2-826F-40B7-8C66-D27004CEB77E}"/>
              </a:ext>
            </a:extLst>
          </p:cNvPr>
          <p:cNvSpPr>
            <a:spLocks noGrp="1"/>
          </p:cNvSpPr>
          <p:nvPr>
            <p:ph type="ftr" sz="quarter" idx="11"/>
          </p:nvPr>
        </p:nvSpPr>
        <p:spPr/>
        <p:txBody>
          <a:bodyPr/>
          <a:lstStyle/>
          <a:p>
            <a:endParaRPr lang="lv-LV">
              <a:solidFill>
                <a:prstClr val="black">
                  <a:tint val="75000"/>
                </a:prstClr>
              </a:solidFill>
            </a:endParaRPr>
          </a:p>
        </p:txBody>
      </p:sp>
      <p:sp>
        <p:nvSpPr>
          <p:cNvPr id="6" name="Slaida numura vietturis 5">
            <a:extLst>
              <a:ext uri="{FF2B5EF4-FFF2-40B4-BE49-F238E27FC236}">
                <a16:creationId xmlns="" xmlns:a16="http://schemas.microsoft.com/office/drawing/2014/main" id="{3ADE6ACF-ADB6-4BD8-8A41-13618A8EEAE2}"/>
              </a:ext>
            </a:extLst>
          </p:cNvPr>
          <p:cNvSpPr>
            <a:spLocks noGrp="1"/>
          </p:cNvSpPr>
          <p:nvPr>
            <p:ph type="sldNum" sz="quarter" idx="12"/>
          </p:nvPr>
        </p:nvSpPr>
        <p:spPr/>
        <p:txBody>
          <a:bodyPr/>
          <a:lstStyle/>
          <a:p>
            <a:fld id="{6D2E0187-49D4-4DEB-9069-B22AC5B22EBB}" type="slidenum">
              <a:rPr lang="lv-LV" smtClean="0">
                <a:solidFill>
                  <a:prstClr val="black">
                    <a:tint val="75000"/>
                  </a:prstClr>
                </a:solidFill>
              </a:rPr>
              <a:pPr/>
              <a:t>‹#›</a:t>
            </a:fld>
            <a:endParaRPr lang="lv-LV">
              <a:solidFill>
                <a:prstClr val="black">
                  <a:tint val="75000"/>
                </a:prstClr>
              </a:solidFill>
            </a:endParaRPr>
          </a:p>
        </p:txBody>
      </p:sp>
    </p:spTree>
    <p:extLst>
      <p:ext uri="{BB962C8B-B14F-4D97-AF65-F5344CB8AC3E}">
        <p14:creationId xmlns:p14="http://schemas.microsoft.com/office/powerpoint/2010/main" val="16046761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D3436BAA-D3CC-4A7D-9ECD-3639E7B78B58}"/>
              </a:ext>
            </a:extLst>
          </p:cNvPr>
          <p:cNvSpPr>
            <a:spLocks noGrp="1"/>
          </p:cNvSpPr>
          <p:nvPr>
            <p:ph type="title"/>
          </p:nvPr>
        </p:nvSpPr>
        <p:spPr>
          <a:xfrm>
            <a:off x="623887" y="1709738"/>
            <a:ext cx="7886700" cy="2852737"/>
          </a:xfrm>
        </p:spPr>
        <p:txBody>
          <a:bodyPr anchor="b"/>
          <a:lstStyle>
            <a:lvl1pPr>
              <a:defRPr sz="6000"/>
            </a:lvl1pPr>
          </a:lstStyle>
          <a:p>
            <a:r>
              <a:rPr lang="en-US"/>
              <a:t>Click to edit Master title style</a:t>
            </a:r>
            <a:endParaRPr lang="lv-LV"/>
          </a:p>
        </p:txBody>
      </p:sp>
      <p:sp>
        <p:nvSpPr>
          <p:cNvPr id="3" name="Teksta vietturis 2">
            <a:extLst>
              <a:ext uri="{FF2B5EF4-FFF2-40B4-BE49-F238E27FC236}">
                <a16:creationId xmlns="" xmlns:a16="http://schemas.microsoft.com/office/drawing/2014/main" id="{9D9509E0-2DAD-40D7-A2BF-3170673FF54F}"/>
              </a:ext>
            </a:extLst>
          </p:cNvPr>
          <p:cNvSpPr>
            <a:spLocks noGrp="1"/>
          </p:cNvSpPr>
          <p:nvPr>
            <p:ph type="body" idx="1"/>
          </p:nvPr>
        </p:nvSpPr>
        <p:spPr>
          <a:xfrm>
            <a:off x="623887"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uma vietturis 3">
            <a:extLst>
              <a:ext uri="{FF2B5EF4-FFF2-40B4-BE49-F238E27FC236}">
                <a16:creationId xmlns="" xmlns:a16="http://schemas.microsoft.com/office/drawing/2014/main" id="{5C736D3D-8E35-4666-86FB-4B653438A720}"/>
              </a:ext>
            </a:extLst>
          </p:cNvPr>
          <p:cNvSpPr>
            <a:spLocks noGrp="1"/>
          </p:cNvSpPr>
          <p:nvPr>
            <p:ph type="dt" sz="half" idx="10"/>
          </p:nvPr>
        </p:nvSpPr>
        <p:spPr/>
        <p:txBody>
          <a:bodyPr/>
          <a:lstStyle/>
          <a:p>
            <a:fld id="{D5C2412F-7713-427E-8BE8-38437244781E}" type="datetimeFigureOut">
              <a:rPr lang="lv-LV" smtClean="0">
                <a:solidFill>
                  <a:prstClr val="black">
                    <a:tint val="75000"/>
                  </a:prstClr>
                </a:solidFill>
              </a:rPr>
              <a:pPr/>
              <a:t>2019.11.15.</a:t>
            </a:fld>
            <a:endParaRPr lang="lv-LV">
              <a:solidFill>
                <a:prstClr val="black">
                  <a:tint val="75000"/>
                </a:prstClr>
              </a:solidFill>
            </a:endParaRPr>
          </a:p>
        </p:txBody>
      </p:sp>
      <p:sp>
        <p:nvSpPr>
          <p:cNvPr id="5" name="Kājenes vietturis 4">
            <a:extLst>
              <a:ext uri="{FF2B5EF4-FFF2-40B4-BE49-F238E27FC236}">
                <a16:creationId xmlns="" xmlns:a16="http://schemas.microsoft.com/office/drawing/2014/main" id="{E6F59C07-DE62-436D-9B87-9A14B3E6A90B}"/>
              </a:ext>
            </a:extLst>
          </p:cNvPr>
          <p:cNvSpPr>
            <a:spLocks noGrp="1"/>
          </p:cNvSpPr>
          <p:nvPr>
            <p:ph type="ftr" sz="quarter" idx="11"/>
          </p:nvPr>
        </p:nvSpPr>
        <p:spPr/>
        <p:txBody>
          <a:bodyPr/>
          <a:lstStyle/>
          <a:p>
            <a:endParaRPr lang="lv-LV">
              <a:solidFill>
                <a:prstClr val="black">
                  <a:tint val="75000"/>
                </a:prstClr>
              </a:solidFill>
            </a:endParaRPr>
          </a:p>
        </p:txBody>
      </p:sp>
      <p:sp>
        <p:nvSpPr>
          <p:cNvPr id="6" name="Slaida numura vietturis 5">
            <a:extLst>
              <a:ext uri="{FF2B5EF4-FFF2-40B4-BE49-F238E27FC236}">
                <a16:creationId xmlns="" xmlns:a16="http://schemas.microsoft.com/office/drawing/2014/main" id="{F5DE5028-9055-483F-8A15-3EB5614E1676}"/>
              </a:ext>
            </a:extLst>
          </p:cNvPr>
          <p:cNvSpPr>
            <a:spLocks noGrp="1"/>
          </p:cNvSpPr>
          <p:nvPr>
            <p:ph type="sldNum" sz="quarter" idx="12"/>
          </p:nvPr>
        </p:nvSpPr>
        <p:spPr/>
        <p:txBody>
          <a:bodyPr/>
          <a:lstStyle/>
          <a:p>
            <a:fld id="{6D2E0187-49D4-4DEB-9069-B22AC5B22EBB}" type="slidenum">
              <a:rPr lang="lv-LV" smtClean="0">
                <a:solidFill>
                  <a:prstClr val="black">
                    <a:tint val="75000"/>
                  </a:prstClr>
                </a:solidFill>
              </a:rPr>
              <a:pPr/>
              <a:t>‹#›</a:t>
            </a:fld>
            <a:endParaRPr lang="lv-LV">
              <a:solidFill>
                <a:prstClr val="black">
                  <a:tint val="75000"/>
                </a:prstClr>
              </a:solidFill>
            </a:endParaRPr>
          </a:p>
        </p:txBody>
      </p:sp>
    </p:spTree>
    <p:extLst>
      <p:ext uri="{BB962C8B-B14F-4D97-AF65-F5344CB8AC3E}">
        <p14:creationId xmlns:p14="http://schemas.microsoft.com/office/powerpoint/2010/main" val="2050044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8"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6"/>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7" y="1444296"/>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BF9111E-7A4B-4ADC-9244-E35D435AAADD}" type="datetimeFigureOut">
              <a:rPr lang="en-US" smtClean="0"/>
              <a:t>11/15/2019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A49281F-7F4F-47D4-A341-C57584A2DDD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B320A0B7-71EB-45DE-A0F6-711A5252C0FF}"/>
              </a:ext>
            </a:extLst>
          </p:cNvPr>
          <p:cNvSpPr>
            <a:spLocks noGrp="1"/>
          </p:cNvSpPr>
          <p:nvPr>
            <p:ph type="title"/>
          </p:nvPr>
        </p:nvSpPr>
        <p:spPr/>
        <p:txBody>
          <a:bodyPr/>
          <a:lstStyle/>
          <a:p>
            <a:r>
              <a:rPr lang="en-US"/>
              <a:t>Click to edit Master title style</a:t>
            </a:r>
            <a:endParaRPr lang="lv-LV"/>
          </a:p>
        </p:txBody>
      </p:sp>
      <p:sp>
        <p:nvSpPr>
          <p:cNvPr id="3" name="Satura vietturis 2">
            <a:extLst>
              <a:ext uri="{FF2B5EF4-FFF2-40B4-BE49-F238E27FC236}">
                <a16:creationId xmlns="" xmlns:a16="http://schemas.microsoft.com/office/drawing/2014/main" id="{8D1F54EB-3EBD-44EA-A4CF-8E99FEA625C7}"/>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Satura vietturis 3">
            <a:extLst>
              <a:ext uri="{FF2B5EF4-FFF2-40B4-BE49-F238E27FC236}">
                <a16:creationId xmlns="" xmlns:a16="http://schemas.microsoft.com/office/drawing/2014/main" id="{98F74751-CCB0-4F4B-93D3-255D9ED6DF43}"/>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uma vietturis 4">
            <a:extLst>
              <a:ext uri="{FF2B5EF4-FFF2-40B4-BE49-F238E27FC236}">
                <a16:creationId xmlns="" xmlns:a16="http://schemas.microsoft.com/office/drawing/2014/main" id="{5A33B0BF-1A44-4A12-B6DB-4572EADDD55E}"/>
              </a:ext>
            </a:extLst>
          </p:cNvPr>
          <p:cNvSpPr>
            <a:spLocks noGrp="1"/>
          </p:cNvSpPr>
          <p:nvPr>
            <p:ph type="dt" sz="half" idx="10"/>
          </p:nvPr>
        </p:nvSpPr>
        <p:spPr/>
        <p:txBody>
          <a:bodyPr/>
          <a:lstStyle/>
          <a:p>
            <a:fld id="{D5C2412F-7713-427E-8BE8-38437244781E}" type="datetimeFigureOut">
              <a:rPr lang="lv-LV" smtClean="0">
                <a:solidFill>
                  <a:prstClr val="black">
                    <a:tint val="75000"/>
                  </a:prstClr>
                </a:solidFill>
              </a:rPr>
              <a:pPr/>
              <a:t>2019.11.15.</a:t>
            </a:fld>
            <a:endParaRPr lang="lv-LV">
              <a:solidFill>
                <a:prstClr val="black">
                  <a:tint val="75000"/>
                </a:prstClr>
              </a:solidFill>
            </a:endParaRPr>
          </a:p>
        </p:txBody>
      </p:sp>
      <p:sp>
        <p:nvSpPr>
          <p:cNvPr id="6" name="Kājenes vietturis 5">
            <a:extLst>
              <a:ext uri="{FF2B5EF4-FFF2-40B4-BE49-F238E27FC236}">
                <a16:creationId xmlns="" xmlns:a16="http://schemas.microsoft.com/office/drawing/2014/main" id="{0A9507AF-4151-40D1-B069-7C6FEC41E6AF}"/>
              </a:ext>
            </a:extLst>
          </p:cNvPr>
          <p:cNvSpPr>
            <a:spLocks noGrp="1"/>
          </p:cNvSpPr>
          <p:nvPr>
            <p:ph type="ftr" sz="quarter" idx="11"/>
          </p:nvPr>
        </p:nvSpPr>
        <p:spPr/>
        <p:txBody>
          <a:bodyPr/>
          <a:lstStyle/>
          <a:p>
            <a:endParaRPr lang="lv-LV">
              <a:solidFill>
                <a:prstClr val="black">
                  <a:tint val="75000"/>
                </a:prstClr>
              </a:solidFill>
            </a:endParaRPr>
          </a:p>
        </p:txBody>
      </p:sp>
      <p:sp>
        <p:nvSpPr>
          <p:cNvPr id="7" name="Slaida numura vietturis 6">
            <a:extLst>
              <a:ext uri="{FF2B5EF4-FFF2-40B4-BE49-F238E27FC236}">
                <a16:creationId xmlns="" xmlns:a16="http://schemas.microsoft.com/office/drawing/2014/main" id="{AB93D808-071C-4D26-93A2-737D373B4DB7}"/>
              </a:ext>
            </a:extLst>
          </p:cNvPr>
          <p:cNvSpPr>
            <a:spLocks noGrp="1"/>
          </p:cNvSpPr>
          <p:nvPr>
            <p:ph type="sldNum" sz="quarter" idx="12"/>
          </p:nvPr>
        </p:nvSpPr>
        <p:spPr/>
        <p:txBody>
          <a:bodyPr/>
          <a:lstStyle/>
          <a:p>
            <a:fld id="{6D2E0187-49D4-4DEB-9069-B22AC5B22EBB}" type="slidenum">
              <a:rPr lang="lv-LV" smtClean="0">
                <a:solidFill>
                  <a:prstClr val="black">
                    <a:tint val="75000"/>
                  </a:prstClr>
                </a:solidFill>
              </a:rPr>
              <a:pPr/>
              <a:t>‹#›</a:t>
            </a:fld>
            <a:endParaRPr lang="lv-LV">
              <a:solidFill>
                <a:prstClr val="black">
                  <a:tint val="75000"/>
                </a:prstClr>
              </a:solidFill>
            </a:endParaRPr>
          </a:p>
        </p:txBody>
      </p:sp>
    </p:spTree>
    <p:extLst>
      <p:ext uri="{BB962C8B-B14F-4D97-AF65-F5344CB8AC3E}">
        <p14:creationId xmlns:p14="http://schemas.microsoft.com/office/powerpoint/2010/main" val="17770961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C72D55FF-4FA7-453A-AE31-63F712F7BA9F}"/>
              </a:ext>
            </a:extLst>
          </p:cNvPr>
          <p:cNvSpPr>
            <a:spLocks noGrp="1"/>
          </p:cNvSpPr>
          <p:nvPr>
            <p:ph type="title"/>
          </p:nvPr>
        </p:nvSpPr>
        <p:spPr>
          <a:xfrm>
            <a:off x="629841" y="365126"/>
            <a:ext cx="7886700" cy="1325563"/>
          </a:xfrm>
        </p:spPr>
        <p:txBody>
          <a:bodyPr/>
          <a:lstStyle/>
          <a:p>
            <a:r>
              <a:rPr lang="en-US"/>
              <a:t>Click to edit Master title style</a:t>
            </a:r>
            <a:endParaRPr lang="lv-LV"/>
          </a:p>
        </p:txBody>
      </p:sp>
      <p:sp>
        <p:nvSpPr>
          <p:cNvPr id="3" name="Teksta vietturis 2">
            <a:extLst>
              <a:ext uri="{FF2B5EF4-FFF2-40B4-BE49-F238E27FC236}">
                <a16:creationId xmlns="" xmlns:a16="http://schemas.microsoft.com/office/drawing/2014/main" id="{64548A4E-39C1-41BC-B905-B7E437C6DCFD}"/>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Satura vietturis 3">
            <a:extLst>
              <a:ext uri="{FF2B5EF4-FFF2-40B4-BE49-F238E27FC236}">
                <a16:creationId xmlns="" xmlns:a16="http://schemas.microsoft.com/office/drawing/2014/main" id="{8A98D8E9-1F60-4CB7-BD71-1F7FFDB02FCF}"/>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ksta vietturis 4">
            <a:extLst>
              <a:ext uri="{FF2B5EF4-FFF2-40B4-BE49-F238E27FC236}">
                <a16:creationId xmlns="" xmlns:a16="http://schemas.microsoft.com/office/drawing/2014/main" id="{D1FCA5B6-DC45-4C24-B7AA-697BF4F28805}"/>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Satura vietturis 5">
            <a:extLst>
              <a:ext uri="{FF2B5EF4-FFF2-40B4-BE49-F238E27FC236}">
                <a16:creationId xmlns="" xmlns:a16="http://schemas.microsoft.com/office/drawing/2014/main" id="{07D67E05-EDE9-4C57-96B1-323B17551660}"/>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uma vietturis 6">
            <a:extLst>
              <a:ext uri="{FF2B5EF4-FFF2-40B4-BE49-F238E27FC236}">
                <a16:creationId xmlns="" xmlns:a16="http://schemas.microsoft.com/office/drawing/2014/main" id="{18B07B28-49D0-48C3-9DBD-E3DA84C67CF8}"/>
              </a:ext>
            </a:extLst>
          </p:cNvPr>
          <p:cNvSpPr>
            <a:spLocks noGrp="1"/>
          </p:cNvSpPr>
          <p:nvPr>
            <p:ph type="dt" sz="half" idx="10"/>
          </p:nvPr>
        </p:nvSpPr>
        <p:spPr/>
        <p:txBody>
          <a:bodyPr/>
          <a:lstStyle/>
          <a:p>
            <a:fld id="{D5C2412F-7713-427E-8BE8-38437244781E}" type="datetimeFigureOut">
              <a:rPr lang="lv-LV" smtClean="0">
                <a:solidFill>
                  <a:prstClr val="black">
                    <a:tint val="75000"/>
                  </a:prstClr>
                </a:solidFill>
              </a:rPr>
              <a:pPr/>
              <a:t>2019.11.15.</a:t>
            </a:fld>
            <a:endParaRPr lang="lv-LV">
              <a:solidFill>
                <a:prstClr val="black">
                  <a:tint val="75000"/>
                </a:prstClr>
              </a:solidFill>
            </a:endParaRPr>
          </a:p>
        </p:txBody>
      </p:sp>
      <p:sp>
        <p:nvSpPr>
          <p:cNvPr id="8" name="Kājenes vietturis 7">
            <a:extLst>
              <a:ext uri="{FF2B5EF4-FFF2-40B4-BE49-F238E27FC236}">
                <a16:creationId xmlns="" xmlns:a16="http://schemas.microsoft.com/office/drawing/2014/main" id="{47AE4805-7A1D-4870-BB3A-011AB360E227}"/>
              </a:ext>
            </a:extLst>
          </p:cNvPr>
          <p:cNvSpPr>
            <a:spLocks noGrp="1"/>
          </p:cNvSpPr>
          <p:nvPr>
            <p:ph type="ftr" sz="quarter" idx="11"/>
          </p:nvPr>
        </p:nvSpPr>
        <p:spPr/>
        <p:txBody>
          <a:bodyPr/>
          <a:lstStyle/>
          <a:p>
            <a:endParaRPr lang="lv-LV">
              <a:solidFill>
                <a:prstClr val="black">
                  <a:tint val="75000"/>
                </a:prstClr>
              </a:solidFill>
            </a:endParaRPr>
          </a:p>
        </p:txBody>
      </p:sp>
      <p:sp>
        <p:nvSpPr>
          <p:cNvPr id="9" name="Slaida numura vietturis 8">
            <a:extLst>
              <a:ext uri="{FF2B5EF4-FFF2-40B4-BE49-F238E27FC236}">
                <a16:creationId xmlns="" xmlns:a16="http://schemas.microsoft.com/office/drawing/2014/main" id="{5FAF9165-B279-4EFB-8F1E-D1FCD1AA571C}"/>
              </a:ext>
            </a:extLst>
          </p:cNvPr>
          <p:cNvSpPr>
            <a:spLocks noGrp="1"/>
          </p:cNvSpPr>
          <p:nvPr>
            <p:ph type="sldNum" sz="quarter" idx="12"/>
          </p:nvPr>
        </p:nvSpPr>
        <p:spPr/>
        <p:txBody>
          <a:bodyPr/>
          <a:lstStyle/>
          <a:p>
            <a:fld id="{6D2E0187-49D4-4DEB-9069-B22AC5B22EBB}" type="slidenum">
              <a:rPr lang="lv-LV" smtClean="0">
                <a:solidFill>
                  <a:prstClr val="black">
                    <a:tint val="75000"/>
                  </a:prstClr>
                </a:solidFill>
              </a:rPr>
              <a:pPr/>
              <a:t>‹#›</a:t>
            </a:fld>
            <a:endParaRPr lang="lv-LV">
              <a:solidFill>
                <a:prstClr val="black">
                  <a:tint val="75000"/>
                </a:prstClr>
              </a:solidFill>
            </a:endParaRPr>
          </a:p>
        </p:txBody>
      </p:sp>
    </p:spTree>
    <p:extLst>
      <p:ext uri="{BB962C8B-B14F-4D97-AF65-F5344CB8AC3E}">
        <p14:creationId xmlns:p14="http://schemas.microsoft.com/office/powerpoint/2010/main" val="39803214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23B1F9DB-CE17-4064-A3E9-838B45EF8FBB}"/>
              </a:ext>
            </a:extLst>
          </p:cNvPr>
          <p:cNvSpPr>
            <a:spLocks noGrp="1"/>
          </p:cNvSpPr>
          <p:nvPr>
            <p:ph type="title"/>
          </p:nvPr>
        </p:nvSpPr>
        <p:spPr/>
        <p:txBody>
          <a:bodyPr/>
          <a:lstStyle/>
          <a:p>
            <a:r>
              <a:rPr lang="en-US"/>
              <a:t>Click to edit Master title style</a:t>
            </a:r>
            <a:endParaRPr lang="lv-LV"/>
          </a:p>
        </p:txBody>
      </p:sp>
      <p:sp>
        <p:nvSpPr>
          <p:cNvPr id="3" name="Datuma vietturis 2">
            <a:extLst>
              <a:ext uri="{FF2B5EF4-FFF2-40B4-BE49-F238E27FC236}">
                <a16:creationId xmlns="" xmlns:a16="http://schemas.microsoft.com/office/drawing/2014/main" id="{655D50AE-099F-492A-AFC4-FA1FCE011854}"/>
              </a:ext>
            </a:extLst>
          </p:cNvPr>
          <p:cNvSpPr>
            <a:spLocks noGrp="1"/>
          </p:cNvSpPr>
          <p:nvPr>
            <p:ph type="dt" sz="half" idx="10"/>
          </p:nvPr>
        </p:nvSpPr>
        <p:spPr/>
        <p:txBody>
          <a:bodyPr/>
          <a:lstStyle/>
          <a:p>
            <a:fld id="{D5C2412F-7713-427E-8BE8-38437244781E}" type="datetimeFigureOut">
              <a:rPr lang="lv-LV" smtClean="0">
                <a:solidFill>
                  <a:prstClr val="black">
                    <a:tint val="75000"/>
                  </a:prstClr>
                </a:solidFill>
              </a:rPr>
              <a:pPr/>
              <a:t>2019.11.15.</a:t>
            </a:fld>
            <a:endParaRPr lang="lv-LV">
              <a:solidFill>
                <a:prstClr val="black">
                  <a:tint val="75000"/>
                </a:prstClr>
              </a:solidFill>
            </a:endParaRPr>
          </a:p>
        </p:txBody>
      </p:sp>
      <p:sp>
        <p:nvSpPr>
          <p:cNvPr id="4" name="Kājenes vietturis 3">
            <a:extLst>
              <a:ext uri="{FF2B5EF4-FFF2-40B4-BE49-F238E27FC236}">
                <a16:creationId xmlns="" xmlns:a16="http://schemas.microsoft.com/office/drawing/2014/main" id="{4152B00A-AB26-40AC-A608-96B5E20AFAB2}"/>
              </a:ext>
            </a:extLst>
          </p:cNvPr>
          <p:cNvSpPr>
            <a:spLocks noGrp="1"/>
          </p:cNvSpPr>
          <p:nvPr>
            <p:ph type="ftr" sz="quarter" idx="11"/>
          </p:nvPr>
        </p:nvSpPr>
        <p:spPr/>
        <p:txBody>
          <a:bodyPr/>
          <a:lstStyle/>
          <a:p>
            <a:endParaRPr lang="lv-LV">
              <a:solidFill>
                <a:prstClr val="black">
                  <a:tint val="75000"/>
                </a:prstClr>
              </a:solidFill>
            </a:endParaRPr>
          </a:p>
        </p:txBody>
      </p:sp>
      <p:sp>
        <p:nvSpPr>
          <p:cNvPr id="5" name="Slaida numura vietturis 4">
            <a:extLst>
              <a:ext uri="{FF2B5EF4-FFF2-40B4-BE49-F238E27FC236}">
                <a16:creationId xmlns="" xmlns:a16="http://schemas.microsoft.com/office/drawing/2014/main" id="{62877C1D-9AD5-4776-9721-94744D715BFC}"/>
              </a:ext>
            </a:extLst>
          </p:cNvPr>
          <p:cNvSpPr>
            <a:spLocks noGrp="1"/>
          </p:cNvSpPr>
          <p:nvPr>
            <p:ph type="sldNum" sz="quarter" idx="12"/>
          </p:nvPr>
        </p:nvSpPr>
        <p:spPr/>
        <p:txBody>
          <a:bodyPr/>
          <a:lstStyle/>
          <a:p>
            <a:fld id="{6D2E0187-49D4-4DEB-9069-B22AC5B22EBB}" type="slidenum">
              <a:rPr lang="lv-LV" smtClean="0">
                <a:solidFill>
                  <a:prstClr val="black">
                    <a:tint val="75000"/>
                  </a:prstClr>
                </a:solidFill>
              </a:rPr>
              <a:pPr/>
              <a:t>‹#›</a:t>
            </a:fld>
            <a:endParaRPr lang="lv-LV">
              <a:solidFill>
                <a:prstClr val="black">
                  <a:tint val="75000"/>
                </a:prstClr>
              </a:solidFill>
            </a:endParaRPr>
          </a:p>
        </p:txBody>
      </p:sp>
    </p:spTree>
    <p:extLst>
      <p:ext uri="{BB962C8B-B14F-4D97-AF65-F5344CB8AC3E}">
        <p14:creationId xmlns:p14="http://schemas.microsoft.com/office/powerpoint/2010/main" val="20508762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 xmlns:a16="http://schemas.microsoft.com/office/drawing/2014/main" id="{1AA492F8-05C7-4FA3-871B-19A8696F0508}"/>
              </a:ext>
            </a:extLst>
          </p:cNvPr>
          <p:cNvSpPr>
            <a:spLocks noGrp="1"/>
          </p:cNvSpPr>
          <p:nvPr>
            <p:ph type="dt" sz="half" idx="10"/>
          </p:nvPr>
        </p:nvSpPr>
        <p:spPr/>
        <p:txBody>
          <a:bodyPr/>
          <a:lstStyle/>
          <a:p>
            <a:fld id="{D5C2412F-7713-427E-8BE8-38437244781E}" type="datetimeFigureOut">
              <a:rPr lang="lv-LV" smtClean="0">
                <a:solidFill>
                  <a:prstClr val="black">
                    <a:tint val="75000"/>
                  </a:prstClr>
                </a:solidFill>
              </a:rPr>
              <a:pPr/>
              <a:t>2019.11.15.</a:t>
            </a:fld>
            <a:endParaRPr lang="lv-LV">
              <a:solidFill>
                <a:prstClr val="black">
                  <a:tint val="75000"/>
                </a:prstClr>
              </a:solidFill>
            </a:endParaRPr>
          </a:p>
        </p:txBody>
      </p:sp>
      <p:sp>
        <p:nvSpPr>
          <p:cNvPr id="3" name="Kājenes vietturis 2">
            <a:extLst>
              <a:ext uri="{FF2B5EF4-FFF2-40B4-BE49-F238E27FC236}">
                <a16:creationId xmlns="" xmlns:a16="http://schemas.microsoft.com/office/drawing/2014/main" id="{DC308C16-2F83-4535-AC60-2934BAF0AD98}"/>
              </a:ext>
            </a:extLst>
          </p:cNvPr>
          <p:cNvSpPr>
            <a:spLocks noGrp="1"/>
          </p:cNvSpPr>
          <p:nvPr>
            <p:ph type="ftr" sz="quarter" idx="11"/>
          </p:nvPr>
        </p:nvSpPr>
        <p:spPr/>
        <p:txBody>
          <a:bodyPr/>
          <a:lstStyle/>
          <a:p>
            <a:endParaRPr lang="lv-LV">
              <a:solidFill>
                <a:prstClr val="black">
                  <a:tint val="75000"/>
                </a:prstClr>
              </a:solidFill>
            </a:endParaRPr>
          </a:p>
        </p:txBody>
      </p:sp>
      <p:sp>
        <p:nvSpPr>
          <p:cNvPr id="4" name="Slaida numura vietturis 3">
            <a:extLst>
              <a:ext uri="{FF2B5EF4-FFF2-40B4-BE49-F238E27FC236}">
                <a16:creationId xmlns="" xmlns:a16="http://schemas.microsoft.com/office/drawing/2014/main" id="{46A2636B-7C3B-4CD2-8C80-AC27B663AC84}"/>
              </a:ext>
            </a:extLst>
          </p:cNvPr>
          <p:cNvSpPr>
            <a:spLocks noGrp="1"/>
          </p:cNvSpPr>
          <p:nvPr>
            <p:ph type="sldNum" sz="quarter" idx="12"/>
          </p:nvPr>
        </p:nvSpPr>
        <p:spPr/>
        <p:txBody>
          <a:bodyPr/>
          <a:lstStyle/>
          <a:p>
            <a:fld id="{6D2E0187-49D4-4DEB-9069-B22AC5B22EBB}" type="slidenum">
              <a:rPr lang="lv-LV" smtClean="0">
                <a:solidFill>
                  <a:prstClr val="black">
                    <a:tint val="75000"/>
                  </a:prstClr>
                </a:solidFill>
              </a:rPr>
              <a:pPr/>
              <a:t>‹#›</a:t>
            </a:fld>
            <a:endParaRPr lang="lv-LV">
              <a:solidFill>
                <a:prstClr val="black">
                  <a:tint val="75000"/>
                </a:prstClr>
              </a:solidFill>
            </a:endParaRPr>
          </a:p>
        </p:txBody>
      </p:sp>
    </p:spTree>
    <p:extLst>
      <p:ext uri="{BB962C8B-B14F-4D97-AF65-F5344CB8AC3E}">
        <p14:creationId xmlns:p14="http://schemas.microsoft.com/office/powerpoint/2010/main" val="30884652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C7F43D7C-0E0C-4145-949C-D5F92E46489F}"/>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lv-LV"/>
          </a:p>
        </p:txBody>
      </p:sp>
      <p:sp>
        <p:nvSpPr>
          <p:cNvPr id="3" name="Satura vietturis 2">
            <a:extLst>
              <a:ext uri="{FF2B5EF4-FFF2-40B4-BE49-F238E27FC236}">
                <a16:creationId xmlns="" xmlns:a16="http://schemas.microsoft.com/office/drawing/2014/main" id="{5BFCE934-2B00-408A-B8FF-996E2330CD59}"/>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ksta vietturis 3">
            <a:extLst>
              <a:ext uri="{FF2B5EF4-FFF2-40B4-BE49-F238E27FC236}">
                <a16:creationId xmlns="" xmlns:a16="http://schemas.microsoft.com/office/drawing/2014/main" id="{9E8D986F-12D6-4026-BC2B-1AFFE88166CE}"/>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uma vietturis 4">
            <a:extLst>
              <a:ext uri="{FF2B5EF4-FFF2-40B4-BE49-F238E27FC236}">
                <a16:creationId xmlns="" xmlns:a16="http://schemas.microsoft.com/office/drawing/2014/main" id="{0F2B85D0-47E5-490E-BFCB-DE9472D44CCE}"/>
              </a:ext>
            </a:extLst>
          </p:cNvPr>
          <p:cNvSpPr>
            <a:spLocks noGrp="1"/>
          </p:cNvSpPr>
          <p:nvPr>
            <p:ph type="dt" sz="half" idx="10"/>
          </p:nvPr>
        </p:nvSpPr>
        <p:spPr/>
        <p:txBody>
          <a:bodyPr/>
          <a:lstStyle/>
          <a:p>
            <a:fld id="{D5C2412F-7713-427E-8BE8-38437244781E}" type="datetimeFigureOut">
              <a:rPr lang="lv-LV" smtClean="0">
                <a:solidFill>
                  <a:prstClr val="black">
                    <a:tint val="75000"/>
                  </a:prstClr>
                </a:solidFill>
              </a:rPr>
              <a:pPr/>
              <a:t>2019.11.15.</a:t>
            </a:fld>
            <a:endParaRPr lang="lv-LV">
              <a:solidFill>
                <a:prstClr val="black">
                  <a:tint val="75000"/>
                </a:prstClr>
              </a:solidFill>
            </a:endParaRPr>
          </a:p>
        </p:txBody>
      </p:sp>
      <p:sp>
        <p:nvSpPr>
          <p:cNvPr id="6" name="Kājenes vietturis 5">
            <a:extLst>
              <a:ext uri="{FF2B5EF4-FFF2-40B4-BE49-F238E27FC236}">
                <a16:creationId xmlns="" xmlns:a16="http://schemas.microsoft.com/office/drawing/2014/main" id="{F4ADC3C3-EC56-42D3-8C98-96CC76D81626}"/>
              </a:ext>
            </a:extLst>
          </p:cNvPr>
          <p:cNvSpPr>
            <a:spLocks noGrp="1"/>
          </p:cNvSpPr>
          <p:nvPr>
            <p:ph type="ftr" sz="quarter" idx="11"/>
          </p:nvPr>
        </p:nvSpPr>
        <p:spPr/>
        <p:txBody>
          <a:bodyPr/>
          <a:lstStyle/>
          <a:p>
            <a:endParaRPr lang="lv-LV">
              <a:solidFill>
                <a:prstClr val="black">
                  <a:tint val="75000"/>
                </a:prstClr>
              </a:solidFill>
            </a:endParaRPr>
          </a:p>
        </p:txBody>
      </p:sp>
      <p:sp>
        <p:nvSpPr>
          <p:cNvPr id="7" name="Slaida numura vietturis 6">
            <a:extLst>
              <a:ext uri="{FF2B5EF4-FFF2-40B4-BE49-F238E27FC236}">
                <a16:creationId xmlns="" xmlns:a16="http://schemas.microsoft.com/office/drawing/2014/main" id="{A85FD5A8-D930-4F23-B2C6-673E2F523E98}"/>
              </a:ext>
            </a:extLst>
          </p:cNvPr>
          <p:cNvSpPr>
            <a:spLocks noGrp="1"/>
          </p:cNvSpPr>
          <p:nvPr>
            <p:ph type="sldNum" sz="quarter" idx="12"/>
          </p:nvPr>
        </p:nvSpPr>
        <p:spPr/>
        <p:txBody>
          <a:bodyPr/>
          <a:lstStyle/>
          <a:p>
            <a:fld id="{6D2E0187-49D4-4DEB-9069-B22AC5B22EBB}" type="slidenum">
              <a:rPr lang="lv-LV" smtClean="0">
                <a:solidFill>
                  <a:prstClr val="black">
                    <a:tint val="75000"/>
                  </a:prstClr>
                </a:solidFill>
              </a:rPr>
              <a:pPr/>
              <a:t>‹#›</a:t>
            </a:fld>
            <a:endParaRPr lang="lv-LV">
              <a:solidFill>
                <a:prstClr val="black">
                  <a:tint val="75000"/>
                </a:prstClr>
              </a:solidFill>
            </a:endParaRPr>
          </a:p>
        </p:txBody>
      </p:sp>
    </p:spTree>
    <p:extLst>
      <p:ext uri="{BB962C8B-B14F-4D97-AF65-F5344CB8AC3E}">
        <p14:creationId xmlns:p14="http://schemas.microsoft.com/office/powerpoint/2010/main" val="36518211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1F55BD9A-BDAE-4D4B-83C7-73869B954305}"/>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lv-LV"/>
          </a:p>
        </p:txBody>
      </p:sp>
      <p:sp>
        <p:nvSpPr>
          <p:cNvPr id="3" name="Attēla vietturis 2">
            <a:extLst>
              <a:ext uri="{FF2B5EF4-FFF2-40B4-BE49-F238E27FC236}">
                <a16:creationId xmlns="" xmlns:a16="http://schemas.microsoft.com/office/drawing/2014/main" id="{34F26EE7-38EA-467E-B3B2-E72A3255C63A}"/>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lv-LV"/>
          </a:p>
        </p:txBody>
      </p:sp>
      <p:sp>
        <p:nvSpPr>
          <p:cNvPr id="4" name="Teksta vietturis 3">
            <a:extLst>
              <a:ext uri="{FF2B5EF4-FFF2-40B4-BE49-F238E27FC236}">
                <a16:creationId xmlns="" xmlns:a16="http://schemas.microsoft.com/office/drawing/2014/main" id="{C28BD50C-B525-4E53-9241-ADA0953EBD96}"/>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uma vietturis 4">
            <a:extLst>
              <a:ext uri="{FF2B5EF4-FFF2-40B4-BE49-F238E27FC236}">
                <a16:creationId xmlns="" xmlns:a16="http://schemas.microsoft.com/office/drawing/2014/main" id="{E67C61D7-8C7F-4847-A312-9278549BFBF0}"/>
              </a:ext>
            </a:extLst>
          </p:cNvPr>
          <p:cNvSpPr>
            <a:spLocks noGrp="1"/>
          </p:cNvSpPr>
          <p:nvPr>
            <p:ph type="dt" sz="half" idx="10"/>
          </p:nvPr>
        </p:nvSpPr>
        <p:spPr/>
        <p:txBody>
          <a:bodyPr/>
          <a:lstStyle/>
          <a:p>
            <a:fld id="{D5C2412F-7713-427E-8BE8-38437244781E}" type="datetimeFigureOut">
              <a:rPr lang="lv-LV" smtClean="0">
                <a:solidFill>
                  <a:prstClr val="black">
                    <a:tint val="75000"/>
                  </a:prstClr>
                </a:solidFill>
              </a:rPr>
              <a:pPr/>
              <a:t>2019.11.15.</a:t>
            </a:fld>
            <a:endParaRPr lang="lv-LV">
              <a:solidFill>
                <a:prstClr val="black">
                  <a:tint val="75000"/>
                </a:prstClr>
              </a:solidFill>
            </a:endParaRPr>
          </a:p>
        </p:txBody>
      </p:sp>
      <p:sp>
        <p:nvSpPr>
          <p:cNvPr id="6" name="Kājenes vietturis 5">
            <a:extLst>
              <a:ext uri="{FF2B5EF4-FFF2-40B4-BE49-F238E27FC236}">
                <a16:creationId xmlns="" xmlns:a16="http://schemas.microsoft.com/office/drawing/2014/main" id="{0B49D7ED-14F0-4DD8-B7CE-5BCDA64E2632}"/>
              </a:ext>
            </a:extLst>
          </p:cNvPr>
          <p:cNvSpPr>
            <a:spLocks noGrp="1"/>
          </p:cNvSpPr>
          <p:nvPr>
            <p:ph type="ftr" sz="quarter" idx="11"/>
          </p:nvPr>
        </p:nvSpPr>
        <p:spPr/>
        <p:txBody>
          <a:bodyPr/>
          <a:lstStyle/>
          <a:p>
            <a:endParaRPr lang="lv-LV">
              <a:solidFill>
                <a:prstClr val="black">
                  <a:tint val="75000"/>
                </a:prstClr>
              </a:solidFill>
            </a:endParaRPr>
          </a:p>
        </p:txBody>
      </p:sp>
      <p:sp>
        <p:nvSpPr>
          <p:cNvPr id="7" name="Slaida numura vietturis 6">
            <a:extLst>
              <a:ext uri="{FF2B5EF4-FFF2-40B4-BE49-F238E27FC236}">
                <a16:creationId xmlns="" xmlns:a16="http://schemas.microsoft.com/office/drawing/2014/main" id="{F61451C2-3956-4B4A-B90A-40FD0793A125}"/>
              </a:ext>
            </a:extLst>
          </p:cNvPr>
          <p:cNvSpPr>
            <a:spLocks noGrp="1"/>
          </p:cNvSpPr>
          <p:nvPr>
            <p:ph type="sldNum" sz="quarter" idx="12"/>
          </p:nvPr>
        </p:nvSpPr>
        <p:spPr/>
        <p:txBody>
          <a:bodyPr/>
          <a:lstStyle/>
          <a:p>
            <a:fld id="{6D2E0187-49D4-4DEB-9069-B22AC5B22EBB}" type="slidenum">
              <a:rPr lang="lv-LV" smtClean="0">
                <a:solidFill>
                  <a:prstClr val="black">
                    <a:tint val="75000"/>
                  </a:prstClr>
                </a:solidFill>
              </a:rPr>
              <a:pPr/>
              <a:t>‹#›</a:t>
            </a:fld>
            <a:endParaRPr lang="lv-LV">
              <a:solidFill>
                <a:prstClr val="black">
                  <a:tint val="75000"/>
                </a:prstClr>
              </a:solidFill>
            </a:endParaRPr>
          </a:p>
        </p:txBody>
      </p:sp>
    </p:spTree>
    <p:extLst>
      <p:ext uri="{BB962C8B-B14F-4D97-AF65-F5344CB8AC3E}">
        <p14:creationId xmlns:p14="http://schemas.microsoft.com/office/powerpoint/2010/main" val="39631691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AAF6176D-13AD-44B3-BD56-D64996F9855B}"/>
              </a:ext>
            </a:extLst>
          </p:cNvPr>
          <p:cNvSpPr>
            <a:spLocks noGrp="1"/>
          </p:cNvSpPr>
          <p:nvPr>
            <p:ph type="title"/>
          </p:nvPr>
        </p:nvSpPr>
        <p:spPr/>
        <p:txBody>
          <a:bodyPr/>
          <a:lstStyle/>
          <a:p>
            <a:r>
              <a:rPr lang="en-US"/>
              <a:t>Click to edit Master title style</a:t>
            </a:r>
            <a:endParaRPr lang="lv-LV"/>
          </a:p>
        </p:txBody>
      </p:sp>
      <p:sp>
        <p:nvSpPr>
          <p:cNvPr id="3" name="Vertikāls teksta vietturis 2">
            <a:extLst>
              <a:ext uri="{FF2B5EF4-FFF2-40B4-BE49-F238E27FC236}">
                <a16:creationId xmlns="" xmlns:a16="http://schemas.microsoft.com/office/drawing/2014/main" id="{BFD0D07B-FDD1-464D-BBA7-FD664A159CE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uma vietturis 3">
            <a:extLst>
              <a:ext uri="{FF2B5EF4-FFF2-40B4-BE49-F238E27FC236}">
                <a16:creationId xmlns="" xmlns:a16="http://schemas.microsoft.com/office/drawing/2014/main" id="{B5479E7B-9855-4D27-84D5-FC8CB0653D70}"/>
              </a:ext>
            </a:extLst>
          </p:cNvPr>
          <p:cNvSpPr>
            <a:spLocks noGrp="1"/>
          </p:cNvSpPr>
          <p:nvPr>
            <p:ph type="dt" sz="half" idx="10"/>
          </p:nvPr>
        </p:nvSpPr>
        <p:spPr/>
        <p:txBody>
          <a:bodyPr/>
          <a:lstStyle/>
          <a:p>
            <a:fld id="{D5C2412F-7713-427E-8BE8-38437244781E}" type="datetimeFigureOut">
              <a:rPr lang="lv-LV" smtClean="0">
                <a:solidFill>
                  <a:prstClr val="black">
                    <a:tint val="75000"/>
                  </a:prstClr>
                </a:solidFill>
              </a:rPr>
              <a:pPr/>
              <a:t>2019.11.15.</a:t>
            </a:fld>
            <a:endParaRPr lang="lv-LV">
              <a:solidFill>
                <a:prstClr val="black">
                  <a:tint val="75000"/>
                </a:prstClr>
              </a:solidFill>
            </a:endParaRPr>
          </a:p>
        </p:txBody>
      </p:sp>
      <p:sp>
        <p:nvSpPr>
          <p:cNvPr id="5" name="Kājenes vietturis 4">
            <a:extLst>
              <a:ext uri="{FF2B5EF4-FFF2-40B4-BE49-F238E27FC236}">
                <a16:creationId xmlns="" xmlns:a16="http://schemas.microsoft.com/office/drawing/2014/main" id="{7384AF9D-FC51-4E06-AA53-B7315E0B459F}"/>
              </a:ext>
            </a:extLst>
          </p:cNvPr>
          <p:cNvSpPr>
            <a:spLocks noGrp="1"/>
          </p:cNvSpPr>
          <p:nvPr>
            <p:ph type="ftr" sz="quarter" idx="11"/>
          </p:nvPr>
        </p:nvSpPr>
        <p:spPr/>
        <p:txBody>
          <a:bodyPr/>
          <a:lstStyle/>
          <a:p>
            <a:endParaRPr lang="lv-LV">
              <a:solidFill>
                <a:prstClr val="black">
                  <a:tint val="75000"/>
                </a:prstClr>
              </a:solidFill>
            </a:endParaRPr>
          </a:p>
        </p:txBody>
      </p:sp>
      <p:sp>
        <p:nvSpPr>
          <p:cNvPr id="6" name="Slaida numura vietturis 5">
            <a:extLst>
              <a:ext uri="{FF2B5EF4-FFF2-40B4-BE49-F238E27FC236}">
                <a16:creationId xmlns="" xmlns:a16="http://schemas.microsoft.com/office/drawing/2014/main" id="{DB994F16-8D14-4CAE-B79F-969A67BB2FFD}"/>
              </a:ext>
            </a:extLst>
          </p:cNvPr>
          <p:cNvSpPr>
            <a:spLocks noGrp="1"/>
          </p:cNvSpPr>
          <p:nvPr>
            <p:ph type="sldNum" sz="quarter" idx="12"/>
          </p:nvPr>
        </p:nvSpPr>
        <p:spPr/>
        <p:txBody>
          <a:bodyPr/>
          <a:lstStyle/>
          <a:p>
            <a:fld id="{6D2E0187-49D4-4DEB-9069-B22AC5B22EBB}" type="slidenum">
              <a:rPr lang="lv-LV" smtClean="0">
                <a:solidFill>
                  <a:prstClr val="black">
                    <a:tint val="75000"/>
                  </a:prstClr>
                </a:solidFill>
              </a:rPr>
              <a:pPr/>
              <a:t>‹#›</a:t>
            </a:fld>
            <a:endParaRPr lang="lv-LV">
              <a:solidFill>
                <a:prstClr val="black">
                  <a:tint val="75000"/>
                </a:prstClr>
              </a:solidFill>
            </a:endParaRPr>
          </a:p>
        </p:txBody>
      </p:sp>
    </p:spTree>
    <p:extLst>
      <p:ext uri="{BB962C8B-B14F-4D97-AF65-F5344CB8AC3E}">
        <p14:creationId xmlns:p14="http://schemas.microsoft.com/office/powerpoint/2010/main" val="38656913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 xmlns:a16="http://schemas.microsoft.com/office/drawing/2014/main" id="{EDEE5A1A-57F5-4482-A61E-1F2258277F2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lv-LV"/>
          </a:p>
        </p:txBody>
      </p:sp>
      <p:sp>
        <p:nvSpPr>
          <p:cNvPr id="3" name="Vertikāls teksta vietturis 2">
            <a:extLst>
              <a:ext uri="{FF2B5EF4-FFF2-40B4-BE49-F238E27FC236}">
                <a16:creationId xmlns="" xmlns:a16="http://schemas.microsoft.com/office/drawing/2014/main" id="{07E275FF-D0EE-4391-920A-CE4399188BB7}"/>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uma vietturis 3">
            <a:extLst>
              <a:ext uri="{FF2B5EF4-FFF2-40B4-BE49-F238E27FC236}">
                <a16:creationId xmlns="" xmlns:a16="http://schemas.microsoft.com/office/drawing/2014/main" id="{23FE75A5-C322-44BC-8C32-A96173E149CC}"/>
              </a:ext>
            </a:extLst>
          </p:cNvPr>
          <p:cNvSpPr>
            <a:spLocks noGrp="1"/>
          </p:cNvSpPr>
          <p:nvPr>
            <p:ph type="dt" sz="half" idx="10"/>
          </p:nvPr>
        </p:nvSpPr>
        <p:spPr/>
        <p:txBody>
          <a:bodyPr/>
          <a:lstStyle/>
          <a:p>
            <a:fld id="{D5C2412F-7713-427E-8BE8-38437244781E}" type="datetimeFigureOut">
              <a:rPr lang="lv-LV" smtClean="0">
                <a:solidFill>
                  <a:prstClr val="black">
                    <a:tint val="75000"/>
                  </a:prstClr>
                </a:solidFill>
              </a:rPr>
              <a:pPr/>
              <a:t>2019.11.15.</a:t>
            </a:fld>
            <a:endParaRPr lang="lv-LV">
              <a:solidFill>
                <a:prstClr val="black">
                  <a:tint val="75000"/>
                </a:prstClr>
              </a:solidFill>
            </a:endParaRPr>
          </a:p>
        </p:txBody>
      </p:sp>
      <p:sp>
        <p:nvSpPr>
          <p:cNvPr id="5" name="Kājenes vietturis 4">
            <a:extLst>
              <a:ext uri="{FF2B5EF4-FFF2-40B4-BE49-F238E27FC236}">
                <a16:creationId xmlns="" xmlns:a16="http://schemas.microsoft.com/office/drawing/2014/main" id="{25924E3A-80C7-46AA-988B-9B8151342ED5}"/>
              </a:ext>
            </a:extLst>
          </p:cNvPr>
          <p:cNvSpPr>
            <a:spLocks noGrp="1"/>
          </p:cNvSpPr>
          <p:nvPr>
            <p:ph type="ftr" sz="quarter" idx="11"/>
          </p:nvPr>
        </p:nvSpPr>
        <p:spPr/>
        <p:txBody>
          <a:bodyPr/>
          <a:lstStyle/>
          <a:p>
            <a:endParaRPr lang="lv-LV">
              <a:solidFill>
                <a:prstClr val="black">
                  <a:tint val="75000"/>
                </a:prstClr>
              </a:solidFill>
            </a:endParaRPr>
          </a:p>
        </p:txBody>
      </p:sp>
      <p:sp>
        <p:nvSpPr>
          <p:cNvPr id="6" name="Slaida numura vietturis 5">
            <a:extLst>
              <a:ext uri="{FF2B5EF4-FFF2-40B4-BE49-F238E27FC236}">
                <a16:creationId xmlns="" xmlns:a16="http://schemas.microsoft.com/office/drawing/2014/main" id="{73B0CA19-5281-497F-96E2-CCCA73AE7BD0}"/>
              </a:ext>
            </a:extLst>
          </p:cNvPr>
          <p:cNvSpPr>
            <a:spLocks noGrp="1"/>
          </p:cNvSpPr>
          <p:nvPr>
            <p:ph type="sldNum" sz="quarter" idx="12"/>
          </p:nvPr>
        </p:nvSpPr>
        <p:spPr/>
        <p:txBody>
          <a:bodyPr/>
          <a:lstStyle/>
          <a:p>
            <a:fld id="{6D2E0187-49D4-4DEB-9069-B22AC5B22EBB}" type="slidenum">
              <a:rPr lang="lv-LV" smtClean="0">
                <a:solidFill>
                  <a:prstClr val="black">
                    <a:tint val="75000"/>
                  </a:prstClr>
                </a:solidFill>
              </a:rPr>
              <a:pPr/>
              <a:t>‹#›</a:t>
            </a:fld>
            <a:endParaRPr lang="lv-LV">
              <a:solidFill>
                <a:prstClr val="black">
                  <a:tint val="75000"/>
                </a:prstClr>
              </a:solidFill>
            </a:endParaRPr>
          </a:p>
        </p:txBody>
      </p:sp>
    </p:spTree>
    <p:extLst>
      <p:ext uri="{BB962C8B-B14F-4D97-AF65-F5344CB8AC3E}">
        <p14:creationId xmlns:p14="http://schemas.microsoft.com/office/powerpoint/2010/main" val="1623951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3"/>
            <a:ext cx="7772400" cy="1470026"/>
          </a:xfrm>
        </p:spPr>
        <p:txBody>
          <a:bodyPr/>
          <a:lstStyle>
            <a:lvl1pPr>
              <a:defRPr/>
            </a:lvl1pPr>
          </a:lstStyle>
          <a:p>
            <a:pPr lvl="0"/>
            <a:r>
              <a:rPr lang="en-US"/>
              <a:t>Click to edit Master title style</a:t>
            </a:r>
          </a:p>
        </p:txBody>
      </p:sp>
      <p:sp>
        <p:nvSpPr>
          <p:cNvPr id="3" name="Subtitle 2"/>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en-US"/>
              <a:t>Click to edit Master subtitle style</a:t>
            </a:r>
          </a:p>
        </p:txBody>
      </p:sp>
      <p:sp>
        <p:nvSpPr>
          <p:cNvPr id="4" name="Date Placeholder 3"/>
          <p:cNvSpPr txBox="1">
            <a:spLocks noGrp="1"/>
          </p:cNvSpPr>
          <p:nvPr>
            <p:ph type="dt" sz="half" idx="7"/>
          </p:nvPr>
        </p:nvSpPr>
        <p:spPr/>
        <p:txBody>
          <a:bodyPr/>
          <a:lstStyle>
            <a:lvl1pPr>
              <a:defRPr/>
            </a:lvl1pPr>
          </a:lstStyle>
          <a:p>
            <a:fld id="{96F21C60-25B4-4C71-ABA3-51BFE13D463E}" type="datetime1">
              <a:rPr/>
              <a:pPr/>
              <a:t>11/15/2019</a:t>
            </a:fld>
            <a:endParaRPr/>
          </a:p>
        </p:txBody>
      </p:sp>
      <p:sp>
        <p:nvSpPr>
          <p:cNvPr id="5" name="Footer Placeholder 4"/>
          <p:cNvSpPr txBox="1">
            <a:spLocks noGrp="1"/>
          </p:cNvSpPr>
          <p:nvPr>
            <p:ph type="ftr" sz="quarter" idx="9"/>
          </p:nvPr>
        </p:nvSpPr>
        <p:spPr/>
        <p:txBody>
          <a:bodyPr/>
          <a:lstStyle>
            <a:lvl1pPr>
              <a:defRPr/>
            </a:lvl1pPr>
          </a:lstStyle>
          <a:p>
            <a:endParaRPr/>
          </a:p>
        </p:txBody>
      </p:sp>
      <p:sp>
        <p:nvSpPr>
          <p:cNvPr id="6" name="Slide Number Placeholder 5"/>
          <p:cNvSpPr txBox="1">
            <a:spLocks noGrp="1"/>
          </p:cNvSpPr>
          <p:nvPr>
            <p:ph type="sldNum" sz="quarter" idx="8"/>
          </p:nvPr>
        </p:nvSpPr>
        <p:spPr/>
        <p:txBody>
          <a:bodyPr/>
          <a:lstStyle>
            <a:lvl1pPr>
              <a:defRPr/>
            </a:lvl1pPr>
          </a:lstStyle>
          <a:p>
            <a:fld id="{D7065B38-6555-4D23-8359-DF48E6A05BCA}" type="slidenum">
              <a:rPr/>
              <a:pPr/>
              <a:t>‹#›</a:t>
            </a:fld>
            <a:endParaRPr/>
          </a:p>
        </p:txBody>
      </p:sp>
    </p:spTree>
    <p:extLst>
      <p:ext uri="{BB962C8B-B14F-4D97-AF65-F5344CB8AC3E}">
        <p14:creationId xmlns:p14="http://schemas.microsoft.com/office/powerpoint/2010/main" val="10127896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fld id="{68D3339A-65B3-4D40-8A9B-C2480D467675}" type="datetime1">
              <a:rPr/>
              <a:pPr/>
              <a:t>11/15/2019</a:t>
            </a:fld>
            <a:endParaRPr/>
          </a:p>
        </p:txBody>
      </p:sp>
      <p:sp>
        <p:nvSpPr>
          <p:cNvPr id="5" name="Footer Placeholder 4"/>
          <p:cNvSpPr txBox="1">
            <a:spLocks noGrp="1"/>
          </p:cNvSpPr>
          <p:nvPr>
            <p:ph type="ftr" sz="quarter" idx="9"/>
          </p:nvPr>
        </p:nvSpPr>
        <p:spPr/>
        <p:txBody>
          <a:bodyPr/>
          <a:lstStyle>
            <a:lvl1pPr>
              <a:defRPr/>
            </a:lvl1pPr>
          </a:lstStyle>
          <a:p>
            <a:endParaRPr/>
          </a:p>
        </p:txBody>
      </p:sp>
      <p:sp>
        <p:nvSpPr>
          <p:cNvPr id="6" name="Slide Number Placeholder 5"/>
          <p:cNvSpPr txBox="1">
            <a:spLocks noGrp="1"/>
          </p:cNvSpPr>
          <p:nvPr>
            <p:ph type="sldNum" sz="quarter" idx="8"/>
          </p:nvPr>
        </p:nvSpPr>
        <p:spPr/>
        <p:txBody>
          <a:bodyPr/>
          <a:lstStyle>
            <a:lvl1pPr>
              <a:defRPr/>
            </a:lvl1pPr>
          </a:lstStyle>
          <a:p>
            <a:fld id="{05C12307-7F9F-4738-8D93-4FD4723EA318}" type="slidenum">
              <a:rPr/>
              <a:pPr/>
              <a:t>‹#›</a:t>
            </a:fld>
            <a:endParaRPr/>
          </a:p>
        </p:txBody>
      </p:sp>
    </p:spTree>
    <p:extLst>
      <p:ext uri="{BB962C8B-B14F-4D97-AF65-F5344CB8AC3E}">
        <p14:creationId xmlns:p14="http://schemas.microsoft.com/office/powerpoint/2010/main" val="8936265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BF9111E-7A4B-4ADC-9244-E35D435AAADD}" type="datetimeFigureOut">
              <a:rPr lang="en-US" smtClean="0"/>
              <a:t>11/15/2019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A49281F-7F4F-47D4-A341-C57584A2DDD7}"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311" y="4406895"/>
            <a:ext cx="7772400" cy="1362071"/>
          </a:xfrm>
        </p:spPr>
        <p:txBody>
          <a:bodyPr anchor="t" anchorCtr="0"/>
          <a:lstStyle>
            <a:lvl1pPr algn="l">
              <a:defRPr sz="4000" b="1" cap="all"/>
            </a:lvl1pPr>
          </a:lstStyle>
          <a:p>
            <a:pPr lvl="0"/>
            <a:r>
              <a:rPr lang="en-US"/>
              <a:t>Click to edit Master title style</a:t>
            </a:r>
          </a:p>
        </p:txBody>
      </p:sp>
      <p:sp>
        <p:nvSpPr>
          <p:cNvPr id="3" name="Text Placeholder 2"/>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fld id="{5B2FF99E-46B5-4E44-8818-40746EF526AD}" type="datetime1">
              <a:rPr/>
              <a:pPr/>
              <a:t>11/15/2019</a:t>
            </a:fld>
            <a:endParaRPr/>
          </a:p>
        </p:txBody>
      </p:sp>
      <p:sp>
        <p:nvSpPr>
          <p:cNvPr id="5" name="Footer Placeholder 4"/>
          <p:cNvSpPr txBox="1">
            <a:spLocks noGrp="1"/>
          </p:cNvSpPr>
          <p:nvPr>
            <p:ph type="ftr" sz="quarter" idx="9"/>
          </p:nvPr>
        </p:nvSpPr>
        <p:spPr/>
        <p:txBody>
          <a:bodyPr/>
          <a:lstStyle>
            <a:lvl1pPr>
              <a:defRPr/>
            </a:lvl1pPr>
          </a:lstStyle>
          <a:p>
            <a:endParaRPr/>
          </a:p>
        </p:txBody>
      </p:sp>
      <p:sp>
        <p:nvSpPr>
          <p:cNvPr id="6" name="Slide Number Placeholder 5"/>
          <p:cNvSpPr txBox="1">
            <a:spLocks noGrp="1"/>
          </p:cNvSpPr>
          <p:nvPr>
            <p:ph type="sldNum" sz="quarter" idx="8"/>
          </p:nvPr>
        </p:nvSpPr>
        <p:spPr/>
        <p:txBody>
          <a:bodyPr/>
          <a:lstStyle>
            <a:lvl1pPr>
              <a:defRPr/>
            </a:lvl1pPr>
          </a:lstStyle>
          <a:p>
            <a:fld id="{B2B9996B-E4C4-4D69-B4D4-9AB06968698C}" type="slidenum">
              <a:rPr/>
              <a:pPr/>
              <a:t>‹#›</a:t>
            </a:fld>
            <a:endParaRPr/>
          </a:p>
        </p:txBody>
      </p:sp>
    </p:spTree>
    <p:extLst>
      <p:ext uri="{BB962C8B-B14F-4D97-AF65-F5344CB8AC3E}">
        <p14:creationId xmlns:p14="http://schemas.microsoft.com/office/powerpoint/2010/main" val="35821698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txBox="1">
            <a:spLocks noGrp="1"/>
          </p:cNvSpPr>
          <p:nvPr>
            <p:ph type="dt" sz="half" idx="7"/>
          </p:nvPr>
        </p:nvSpPr>
        <p:spPr/>
        <p:txBody>
          <a:bodyPr/>
          <a:lstStyle>
            <a:lvl1pPr>
              <a:defRPr/>
            </a:lvl1pPr>
          </a:lstStyle>
          <a:p>
            <a:fld id="{FBC0815E-7F7B-4E09-B0B8-99264E265DE0}" type="datetime1">
              <a:rPr/>
              <a:pPr/>
              <a:t>11/15/2019</a:t>
            </a:fld>
            <a:endParaRPr/>
          </a:p>
        </p:txBody>
      </p:sp>
      <p:sp>
        <p:nvSpPr>
          <p:cNvPr id="6" name="Footer Placeholder 5"/>
          <p:cNvSpPr txBox="1">
            <a:spLocks noGrp="1"/>
          </p:cNvSpPr>
          <p:nvPr>
            <p:ph type="ftr" sz="quarter" idx="9"/>
          </p:nvPr>
        </p:nvSpPr>
        <p:spPr/>
        <p:txBody>
          <a:bodyPr/>
          <a:lstStyle>
            <a:lvl1pPr>
              <a:defRPr/>
            </a:lvl1pPr>
          </a:lstStyle>
          <a:p>
            <a:endParaRPr/>
          </a:p>
        </p:txBody>
      </p:sp>
      <p:sp>
        <p:nvSpPr>
          <p:cNvPr id="7" name="Slide Number Placeholder 6"/>
          <p:cNvSpPr txBox="1">
            <a:spLocks noGrp="1"/>
          </p:cNvSpPr>
          <p:nvPr>
            <p:ph type="sldNum" sz="quarter" idx="8"/>
          </p:nvPr>
        </p:nvSpPr>
        <p:spPr/>
        <p:txBody>
          <a:bodyPr/>
          <a:lstStyle>
            <a:lvl1pPr>
              <a:defRPr/>
            </a:lvl1pPr>
          </a:lstStyle>
          <a:p>
            <a:fld id="{5EF59146-DFE3-4E83-806F-8469CD5E3010}" type="slidenum">
              <a:rPr/>
              <a:pPr/>
              <a:t>‹#›</a:t>
            </a:fld>
            <a:endParaRPr/>
          </a:p>
        </p:txBody>
      </p:sp>
    </p:spTree>
    <p:extLst>
      <p:ext uri="{BB962C8B-B14F-4D97-AF65-F5344CB8AC3E}">
        <p14:creationId xmlns:p14="http://schemas.microsoft.com/office/powerpoint/2010/main" val="25164286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en-US"/>
              <a:t>Click to edit Master text styles</a:t>
            </a:r>
          </a:p>
        </p:txBody>
      </p:sp>
      <p:sp>
        <p:nvSpPr>
          <p:cNvPr id="4" name="Content Placeholder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en-US"/>
              <a:t>Click to edit Master text styles</a:t>
            </a:r>
          </a:p>
        </p:txBody>
      </p:sp>
      <p:sp>
        <p:nvSpPr>
          <p:cNvPr id="6" name="Content Placeholder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txBox="1">
            <a:spLocks noGrp="1"/>
          </p:cNvSpPr>
          <p:nvPr>
            <p:ph type="dt" sz="half" idx="7"/>
          </p:nvPr>
        </p:nvSpPr>
        <p:spPr/>
        <p:txBody>
          <a:bodyPr/>
          <a:lstStyle>
            <a:lvl1pPr>
              <a:defRPr/>
            </a:lvl1pPr>
          </a:lstStyle>
          <a:p>
            <a:fld id="{6FA257C9-8E2E-490F-9054-55D5E53FD5DB}" type="datetime1">
              <a:rPr/>
              <a:pPr/>
              <a:t>11/15/2019</a:t>
            </a:fld>
            <a:endParaRPr/>
          </a:p>
        </p:txBody>
      </p:sp>
      <p:sp>
        <p:nvSpPr>
          <p:cNvPr id="8" name="Footer Placeholder 7"/>
          <p:cNvSpPr txBox="1">
            <a:spLocks noGrp="1"/>
          </p:cNvSpPr>
          <p:nvPr>
            <p:ph type="ftr" sz="quarter" idx="9"/>
          </p:nvPr>
        </p:nvSpPr>
        <p:spPr/>
        <p:txBody>
          <a:bodyPr/>
          <a:lstStyle>
            <a:lvl1pPr>
              <a:defRPr/>
            </a:lvl1pPr>
          </a:lstStyle>
          <a:p>
            <a:endParaRPr/>
          </a:p>
        </p:txBody>
      </p:sp>
      <p:sp>
        <p:nvSpPr>
          <p:cNvPr id="9" name="Slide Number Placeholder 8"/>
          <p:cNvSpPr txBox="1">
            <a:spLocks noGrp="1"/>
          </p:cNvSpPr>
          <p:nvPr>
            <p:ph type="sldNum" sz="quarter" idx="8"/>
          </p:nvPr>
        </p:nvSpPr>
        <p:spPr/>
        <p:txBody>
          <a:bodyPr/>
          <a:lstStyle>
            <a:lvl1pPr>
              <a:defRPr/>
            </a:lvl1pPr>
          </a:lstStyle>
          <a:p>
            <a:fld id="{4E5F1456-631F-476C-BD28-12FDC7C7D845}" type="slidenum">
              <a:rPr/>
              <a:pPr/>
              <a:t>‹#›</a:t>
            </a:fld>
            <a:endParaRPr/>
          </a:p>
        </p:txBody>
      </p:sp>
    </p:spTree>
    <p:extLst>
      <p:ext uri="{BB962C8B-B14F-4D97-AF65-F5344CB8AC3E}">
        <p14:creationId xmlns:p14="http://schemas.microsoft.com/office/powerpoint/2010/main" val="22378676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Date Placeholder 2"/>
          <p:cNvSpPr txBox="1">
            <a:spLocks noGrp="1"/>
          </p:cNvSpPr>
          <p:nvPr>
            <p:ph type="dt" sz="half" idx="7"/>
          </p:nvPr>
        </p:nvSpPr>
        <p:spPr/>
        <p:txBody>
          <a:bodyPr/>
          <a:lstStyle>
            <a:lvl1pPr>
              <a:defRPr/>
            </a:lvl1pPr>
          </a:lstStyle>
          <a:p>
            <a:fld id="{D21E5AEE-9767-4375-9709-46A62BDD3771}" type="datetime1">
              <a:rPr/>
              <a:pPr/>
              <a:t>11/15/2019</a:t>
            </a:fld>
            <a:endParaRPr/>
          </a:p>
        </p:txBody>
      </p:sp>
      <p:sp>
        <p:nvSpPr>
          <p:cNvPr id="4" name="Footer Placeholder 3"/>
          <p:cNvSpPr txBox="1">
            <a:spLocks noGrp="1"/>
          </p:cNvSpPr>
          <p:nvPr>
            <p:ph type="ftr" sz="quarter" idx="9"/>
          </p:nvPr>
        </p:nvSpPr>
        <p:spPr/>
        <p:txBody>
          <a:bodyPr/>
          <a:lstStyle>
            <a:lvl1pPr>
              <a:defRPr/>
            </a:lvl1pPr>
          </a:lstStyle>
          <a:p>
            <a:endParaRPr/>
          </a:p>
        </p:txBody>
      </p:sp>
      <p:sp>
        <p:nvSpPr>
          <p:cNvPr id="5" name="Slide Number Placeholder 4"/>
          <p:cNvSpPr txBox="1">
            <a:spLocks noGrp="1"/>
          </p:cNvSpPr>
          <p:nvPr>
            <p:ph type="sldNum" sz="quarter" idx="8"/>
          </p:nvPr>
        </p:nvSpPr>
        <p:spPr/>
        <p:txBody>
          <a:bodyPr/>
          <a:lstStyle>
            <a:lvl1pPr>
              <a:defRPr/>
            </a:lvl1pPr>
          </a:lstStyle>
          <a:p>
            <a:fld id="{B7129260-380D-41C8-818D-12CA6B3BC131}" type="slidenum">
              <a:rPr/>
              <a:pPr/>
              <a:t>‹#›</a:t>
            </a:fld>
            <a:endParaRPr/>
          </a:p>
        </p:txBody>
      </p:sp>
    </p:spTree>
    <p:extLst>
      <p:ext uri="{BB962C8B-B14F-4D97-AF65-F5344CB8AC3E}">
        <p14:creationId xmlns:p14="http://schemas.microsoft.com/office/powerpoint/2010/main" val="39909833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fld id="{D0E33203-76B9-45C3-938F-C276544A9293}" type="datetime1">
              <a:rPr/>
              <a:pPr/>
              <a:t>11/15/2019</a:t>
            </a:fld>
            <a:endParaRPr/>
          </a:p>
        </p:txBody>
      </p:sp>
      <p:sp>
        <p:nvSpPr>
          <p:cNvPr id="3" name="Footer Placeholder 2"/>
          <p:cNvSpPr txBox="1">
            <a:spLocks noGrp="1"/>
          </p:cNvSpPr>
          <p:nvPr>
            <p:ph type="ftr" sz="quarter" idx="9"/>
          </p:nvPr>
        </p:nvSpPr>
        <p:spPr/>
        <p:txBody>
          <a:bodyPr/>
          <a:lstStyle>
            <a:lvl1pPr>
              <a:defRPr/>
            </a:lvl1pPr>
          </a:lstStyle>
          <a:p>
            <a:endParaRPr/>
          </a:p>
        </p:txBody>
      </p:sp>
      <p:sp>
        <p:nvSpPr>
          <p:cNvPr id="4" name="Slide Number Placeholder 3"/>
          <p:cNvSpPr txBox="1">
            <a:spLocks noGrp="1"/>
          </p:cNvSpPr>
          <p:nvPr>
            <p:ph type="sldNum" sz="quarter" idx="8"/>
          </p:nvPr>
        </p:nvSpPr>
        <p:spPr/>
        <p:txBody>
          <a:bodyPr/>
          <a:lstStyle>
            <a:lvl1pPr>
              <a:defRPr/>
            </a:lvl1pPr>
          </a:lstStyle>
          <a:p>
            <a:fld id="{A7AAAEFC-DD3D-4397-B7EF-97824839F819}" type="slidenum">
              <a:rPr/>
              <a:pPr/>
              <a:t>‹#›</a:t>
            </a:fld>
            <a:endParaRPr/>
          </a:p>
        </p:txBody>
      </p:sp>
    </p:spTree>
    <p:extLst>
      <p:ext uri="{BB962C8B-B14F-4D97-AF65-F5344CB8AC3E}">
        <p14:creationId xmlns:p14="http://schemas.microsoft.com/office/powerpoint/2010/main" val="39799788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48"/>
            <a:ext cx="3008311" cy="1162046"/>
          </a:xfrm>
        </p:spPr>
        <p:txBody>
          <a:bodyPr anchor="b" anchorCtr="0"/>
          <a:lstStyle>
            <a:lvl1pPr algn="l">
              <a:defRPr sz="2000" b="1"/>
            </a:lvl1pPr>
          </a:lstStyle>
          <a:p>
            <a:pPr lvl="0"/>
            <a:r>
              <a:rPr lang="en-US"/>
              <a:t>Click to edit Master title style</a:t>
            </a:r>
          </a:p>
        </p:txBody>
      </p:sp>
      <p:sp>
        <p:nvSpPr>
          <p:cNvPr id="3" name="Content Placeholder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fld id="{23609E94-72AF-489F-8DDB-AF8736EAF235}" type="datetime1">
              <a:rPr/>
              <a:pPr/>
              <a:t>11/15/2019</a:t>
            </a:fld>
            <a:endParaRPr/>
          </a:p>
        </p:txBody>
      </p:sp>
      <p:sp>
        <p:nvSpPr>
          <p:cNvPr id="6" name="Footer Placeholder 5"/>
          <p:cNvSpPr txBox="1">
            <a:spLocks noGrp="1"/>
          </p:cNvSpPr>
          <p:nvPr>
            <p:ph type="ftr" sz="quarter" idx="9"/>
          </p:nvPr>
        </p:nvSpPr>
        <p:spPr/>
        <p:txBody>
          <a:bodyPr/>
          <a:lstStyle>
            <a:lvl1pPr>
              <a:defRPr/>
            </a:lvl1pPr>
          </a:lstStyle>
          <a:p>
            <a:endParaRPr/>
          </a:p>
        </p:txBody>
      </p:sp>
      <p:sp>
        <p:nvSpPr>
          <p:cNvPr id="7" name="Slide Number Placeholder 6"/>
          <p:cNvSpPr txBox="1">
            <a:spLocks noGrp="1"/>
          </p:cNvSpPr>
          <p:nvPr>
            <p:ph type="sldNum" sz="quarter" idx="8"/>
          </p:nvPr>
        </p:nvSpPr>
        <p:spPr/>
        <p:txBody>
          <a:bodyPr/>
          <a:lstStyle>
            <a:lvl1pPr>
              <a:defRPr/>
            </a:lvl1pPr>
          </a:lstStyle>
          <a:p>
            <a:fld id="{328019DF-554B-4A3B-9486-132E63FF82CB}" type="slidenum">
              <a:rPr/>
              <a:pPr/>
              <a:t>‹#›</a:t>
            </a:fld>
            <a:endParaRPr/>
          </a:p>
        </p:txBody>
      </p:sp>
    </p:spTree>
    <p:extLst>
      <p:ext uri="{BB962C8B-B14F-4D97-AF65-F5344CB8AC3E}">
        <p14:creationId xmlns:p14="http://schemas.microsoft.com/office/powerpoint/2010/main" val="18944977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288" y="4800600"/>
            <a:ext cx="5486400" cy="566735"/>
          </a:xfrm>
        </p:spPr>
        <p:txBody>
          <a:bodyPr anchor="b" anchorCtr="0"/>
          <a:lstStyle>
            <a:lvl1pPr algn="l">
              <a:defRPr sz="2000" b="1"/>
            </a:lvl1pPr>
          </a:lstStyle>
          <a:p>
            <a:pPr lvl="0"/>
            <a:r>
              <a:rPr lang="en-US"/>
              <a:t>Click to edit Master title style</a:t>
            </a:r>
          </a:p>
        </p:txBody>
      </p:sp>
      <p:sp>
        <p:nvSpPr>
          <p:cNvPr id="3" name="Picture Placeholder 2"/>
          <p:cNvSpPr txBox="1">
            <a:spLocks noGrp="1"/>
          </p:cNvSpPr>
          <p:nvPr>
            <p:ph type="pic" idx="1"/>
          </p:nvPr>
        </p:nvSpPr>
        <p:spPr>
          <a:xfrm>
            <a:off x="1792288" y="612776"/>
            <a:ext cx="5486400" cy="4114800"/>
          </a:xfrm>
        </p:spPr>
        <p:txBody>
          <a:bodyPr/>
          <a:lstStyle>
            <a:lvl1pPr marL="0" indent="0">
              <a:buNone/>
              <a:defRPr/>
            </a:lvl1pPr>
          </a:lstStyle>
          <a:p>
            <a:pPr lvl="0"/>
            <a:endParaRPr lang="en-US"/>
          </a:p>
        </p:txBody>
      </p:sp>
      <p:sp>
        <p:nvSpPr>
          <p:cNvPr id="4" name="Text Placeholder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fld id="{58AD3464-5D40-4B2E-857C-3CC2CA9A3DD5}" type="datetime1">
              <a:rPr/>
              <a:pPr/>
              <a:t>11/15/2019</a:t>
            </a:fld>
            <a:endParaRPr/>
          </a:p>
        </p:txBody>
      </p:sp>
      <p:sp>
        <p:nvSpPr>
          <p:cNvPr id="6" name="Footer Placeholder 5"/>
          <p:cNvSpPr txBox="1">
            <a:spLocks noGrp="1"/>
          </p:cNvSpPr>
          <p:nvPr>
            <p:ph type="ftr" sz="quarter" idx="9"/>
          </p:nvPr>
        </p:nvSpPr>
        <p:spPr/>
        <p:txBody>
          <a:bodyPr/>
          <a:lstStyle>
            <a:lvl1pPr>
              <a:defRPr/>
            </a:lvl1pPr>
          </a:lstStyle>
          <a:p>
            <a:endParaRPr/>
          </a:p>
        </p:txBody>
      </p:sp>
      <p:sp>
        <p:nvSpPr>
          <p:cNvPr id="7" name="Slide Number Placeholder 6"/>
          <p:cNvSpPr txBox="1">
            <a:spLocks noGrp="1"/>
          </p:cNvSpPr>
          <p:nvPr>
            <p:ph type="sldNum" sz="quarter" idx="8"/>
          </p:nvPr>
        </p:nvSpPr>
        <p:spPr/>
        <p:txBody>
          <a:bodyPr/>
          <a:lstStyle>
            <a:lvl1pPr>
              <a:defRPr/>
            </a:lvl1pPr>
          </a:lstStyle>
          <a:p>
            <a:fld id="{06FD19FF-ECD8-48B4-B2AA-E81EE20A8955}" type="slidenum">
              <a:rPr/>
              <a:pPr/>
              <a:t>‹#›</a:t>
            </a:fld>
            <a:endParaRPr/>
          </a:p>
        </p:txBody>
      </p:sp>
    </p:spTree>
    <p:extLst>
      <p:ext uri="{BB962C8B-B14F-4D97-AF65-F5344CB8AC3E}">
        <p14:creationId xmlns:p14="http://schemas.microsoft.com/office/powerpoint/2010/main" val="31048710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fld id="{9CA59638-294D-47DB-9C72-74AF867ECEA7}" type="datetime1">
              <a:rPr/>
              <a:pPr/>
              <a:t>11/15/2019</a:t>
            </a:fld>
            <a:endParaRPr/>
          </a:p>
        </p:txBody>
      </p:sp>
      <p:sp>
        <p:nvSpPr>
          <p:cNvPr id="5" name="Footer Placeholder 4"/>
          <p:cNvSpPr txBox="1">
            <a:spLocks noGrp="1"/>
          </p:cNvSpPr>
          <p:nvPr>
            <p:ph type="ftr" sz="quarter" idx="9"/>
          </p:nvPr>
        </p:nvSpPr>
        <p:spPr/>
        <p:txBody>
          <a:bodyPr/>
          <a:lstStyle>
            <a:lvl1pPr>
              <a:defRPr/>
            </a:lvl1pPr>
          </a:lstStyle>
          <a:p>
            <a:endParaRPr/>
          </a:p>
        </p:txBody>
      </p:sp>
      <p:sp>
        <p:nvSpPr>
          <p:cNvPr id="6" name="Slide Number Placeholder 5"/>
          <p:cNvSpPr txBox="1">
            <a:spLocks noGrp="1"/>
          </p:cNvSpPr>
          <p:nvPr>
            <p:ph type="sldNum" sz="quarter" idx="8"/>
          </p:nvPr>
        </p:nvSpPr>
        <p:spPr/>
        <p:txBody>
          <a:bodyPr/>
          <a:lstStyle>
            <a:lvl1pPr>
              <a:defRPr/>
            </a:lvl1pPr>
          </a:lstStyle>
          <a:p>
            <a:fld id="{0FAD229D-8EA4-4D32-BADE-A6E6656E9095}" type="slidenum">
              <a:rPr/>
              <a:pPr/>
              <a:t>‹#›</a:t>
            </a:fld>
            <a:endParaRPr/>
          </a:p>
        </p:txBody>
      </p:sp>
    </p:spTree>
    <p:extLst>
      <p:ext uri="{BB962C8B-B14F-4D97-AF65-F5344CB8AC3E}">
        <p14:creationId xmlns:p14="http://schemas.microsoft.com/office/powerpoint/2010/main" val="11096620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274640"/>
            <a:ext cx="2057400" cy="5851529"/>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fld id="{B3405106-8401-4550-A3A1-D06D024E1602}" type="datetime1">
              <a:rPr/>
              <a:pPr/>
              <a:t>11/15/2019</a:t>
            </a:fld>
            <a:endParaRPr/>
          </a:p>
        </p:txBody>
      </p:sp>
      <p:sp>
        <p:nvSpPr>
          <p:cNvPr id="5" name="Footer Placeholder 4"/>
          <p:cNvSpPr txBox="1">
            <a:spLocks noGrp="1"/>
          </p:cNvSpPr>
          <p:nvPr>
            <p:ph type="ftr" sz="quarter" idx="9"/>
          </p:nvPr>
        </p:nvSpPr>
        <p:spPr/>
        <p:txBody>
          <a:bodyPr/>
          <a:lstStyle>
            <a:lvl1pPr>
              <a:defRPr/>
            </a:lvl1pPr>
          </a:lstStyle>
          <a:p>
            <a:endParaRPr/>
          </a:p>
        </p:txBody>
      </p:sp>
      <p:sp>
        <p:nvSpPr>
          <p:cNvPr id="6" name="Slide Number Placeholder 5"/>
          <p:cNvSpPr txBox="1">
            <a:spLocks noGrp="1"/>
          </p:cNvSpPr>
          <p:nvPr>
            <p:ph type="sldNum" sz="quarter" idx="8"/>
          </p:nvPr>
        </p:nvSpPr>
        <p:spPr/>
        <p:txBody>
          <a:bodyPr/>
          <a:lstStyle>
            <a:lvl1pPr>
              <a:defRPr/>
            </a:lvl1pPr>
          </a:lstStyle>
          <a:p>
            <a:fld id="{538A9A74-EA59-43FF-A340-48C6B20A70DE}" type="slidenum">
              <a:rPr/>
              <a:pPr/>
              <a:t>‹#›</a:t>
            </a:fld>
            <a:endParaRPr/>
          </a:p>
        </p:txBody>
      </p:sp>
    </p:spTree>
    <p:extLst>
      <p:ext uri="{BB962C8B-B14F-4D97-AF65-F5344CB8AC3E}">
        <p14:creationId xmlns:p14="http://schemas.microsoft.com/office/powerpoint/2010/main" val="4766283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BF9111E-7A4B-4ADC-9244-E35D435AAADD}" type="datetimeFigureOut">
              <a:rPr lang="en-US" smtClean="0"/>
              <a:t>11/15/2019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A49281F-7F4F-47D4-A341-C57584A2DDD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BF9111E-7A4B-4ADC-9244-E35D435AAADD}" type="datetimeFigureOut">
              <a:rPr lang="en-US" smtClean="0"/>
              <a:t>11/15/2019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A49281F-7F4F-47D4-A341-C57584A2DDD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BF9111E-7A4B-4ADC-9244-E35D435AAADD}" type="datetimeFigureOut">
              <a:rPr lang="en-US" smtClean="0"/>
              <a:t>11/15/2019</a:t>
            </a:fld>
            <a:endParaRPr lang="en-US"/>
          </a:p>
        </p:txBody>
      </p:sp>
      <p:sp>
        <p:nvSpPr>
          <p:cNvPr id="6" name="Footer Placeholder 5"/>
          <p:cNvSpPr>
            <a:spLocks noGrp="1"/>
          </p:cNvSpPr>
          <p:nvPr>
            <p:ph type="ftr" sz="quarter" idx="11"/>
          </p:nvPr>
        </p:nvSpPr>
        <p:spPr>
          <a:xfrm>
            <a:off x="4380074" y="6407948"/>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A49281F-7F4F-47D4-A341-C57584A2DDD7}" type="slidenum">
              <a:rPr lang="en-US" smtClean="0"/>
              <a:t>‹#›</a:t>
            </a:fld>
            <a:endParaRPr lang="en-US"/>
          </a:p>
        </p:txBody>
      </p:sp>
      <p:sp>
        <p:nvSpPr>
          <p:cNvPr id="2" name="Title 1"/>
          <p:cNvSpPr>
            <a:spLocks noGrp="1"/>
          </p:cNvSpPr>
          <p:nvPr>
            <p:ph type="title"/>
          </p:nvPr>
        </p:nvSpPr>
        <p:spPr>
          <a:xfrm>
            <a:off x="228601"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1"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5" y="5787742"/>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4.png"/><Relationship Id="rId4" Type="http://schemas.openxmlformats.org/officeDocument/2006/relationships/slideLayout" Target="../slideLayouts/slideLayout2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theme" Target="../theme/theme3.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4.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5.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1" y="5791253"/>
            <a:ext cx="3402314" cy="1080868"/>
          </a:xfrm>
          <a:prstGeom prst="rtTriangle">
            <a:avLst/>
          </a:prstGeom>
          <a:blipFill>
            <a:blip r:embed="rId18">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5" y="5787742"/>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32"/>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BF9111E-7A4B-4ADC-9244-E35D435AAADD}" type="datetimeFigureOut">
              <a:rPr lang="en-US" smtClean="0"/>
              <a:t>11/15/2019</a:t>
            </a:fld>
            <a:endParaRPr lang="en-US"/>
          </a:p>
        </p:txBody>
      </p:sp>
      <p:sp>
        <p:nvSpPr>
          <p:cNvPr id="22" name="Footer Placeholder 21"/>
          <p:cNvSpPr>
            <a:spLocks noGrp="1"/>
          </p:cNvSpPr>
          <p:nvPr>
            <p:ph type="ftr" sz="quarter" idx="3"/>
          </p:nvPr>
        </p:nvSpPr>
        <p:spPr>
          <a:xfrm>
            <a:off x="4380074" y="6407948"/>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8"/>
            <a:ext cx="365760" cy="365125"/>
          </a:xfrm>
          <a:prstGeom prst="rect">
            <a:avLst/>
          </a:prstGeom>
        </p:spPr>
        <p:txBody>
          <a:bodyPr vert="horz" anchor="b"/>
          <a:lstStyle>
            <a:lvl1pPr algn="r" eaLnBrk="1" latinLnBrk="0" hangingPunct="1">
              <a:defRPr kumimoji="0" sz="1000" b="0">
                <a:solidFill>
                  <a:schemeClr val="tx1"/>
                </a:solidFill>
              </a:defRPr>
            </a:lvl1pPr>
            <a:extLst/>
          </a:lstStyle>
          <a:p>
            <a:fld id="{BA49281F-7F4F-47D4-A341-C57584A2DDD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1" r:id="rId12"/>
    <p:sldLayoutId id="2147483682" r:id="rId13"/>
    <p:sldLayoutId id="2147483683" r:id="rId14"/>
    <p:sldLayoutId id="2147483684" r:id="rId15"/>
    <p:sldLayoutId id="2147483685" r:id="rId16"/>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p:cNvSpPr>
            <a:spLocks noGrp="1"/>
          </p:cNvSpPr>
          <p:nvPr>
            <p:ph type="title"/>
          </p:nvPr>
        </p:nvSpPr>
        <p:spPr>
          <a:xfrm>
            <a:off x="1642311" y="365125"/>
            <a:ext cx="6873040" cy="1019175"/>
          </a:xfrm>
          <a:prstGeom prst="rect">
            <a:avLst/>
          </a:prstGeom>
        </p:spPr>
        <p:txBody>
          <a:bodyPr vert="horz" lIns="91440" tIns="45720" rIns="91440" bIns="45720" rtlCol="0" anchor="ctr">
            <a:normAutofit/>
          </a:bodyPr>
          <a:lstStyle/>
          <a:p>
            <a:r>
              <a:rPr lang="lv-LV" dirty="0"/>
              <a:t>Rediģēt šablona virsraksta stilu</a:t>
            </a:r>
          </a:p>
        </p:txBody>
      </p:sp>
      <p:sp>
        <p:nvSpPr>
          <p:cNvPr id="3" name="Teksta vietturis 2"/>
          <p:cNvSpPr>
            <a:spLocks noGrp="1"/>
          </p:cNvSpPr>
          <p:nvPr>
            <p:ph type="body" idx="1"/>
          </p:nvPr>
        </p:nvSpPr>
        <p:spPr>
          <a:xfrm>
            <a:off x="1642311" y="1604211"/>
            <a:ext cx="6873040" cy="4572752"/>
          </a:xfrm>
          <a:prstGeom prst="rect">
            <a:avLst/>
          </a:prstGeom>
        </p:spPr>
        <p:txBody>
          <a:bodyPr vert="horz" lIns="91440" tIns="45720" rIns="91440" bIns="45720" rtlCol="0">
            <a:normAutofit/>
          </a:bodyPr>
          <a:lstStyle/>
          <a:p>
            <a:pPr lvl="0"/>
            <a:r>
              <a:rPr lang="lv-LV" dirty="0"/>
              <a:t>Rediģēt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p>
        </p:txBody>
      </p:sp>
      <p:sp>
        <p:nvSpPr>
          <p:cNvPr id="4" name="Datuma vietturis 3"/>
          <p:cNvSpPr>
            <a:spLocks noGrp="1"/>
          </p:cNvSpPr>
          <p:nvPr>
            <p:ph type="dt" sz="half" idx="2"/>
          </p:nvPr>
        </p:nvSpPr>
        <p:spPr>
          <a:xfrm>
            <a:off x="1642312" y="6356355"/>
            <a:ext cx="112495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6C06C7-1AD2-4D8E-B4FE-15663E8BFD42}" type="datetime1">
              <a:rPr lang="lv-LV" smtClean="0">
                <a:solidFill>
                  <a:prstClr val="black">
                    <a:tint val="75000"/>
                  </a:prstClr>
                </a:solidFill>
              </a:rPr>
              <a:pPr/>
              <a:t>2019.11.15.</a:t>
            </a:fld>
            <a:endParaRPr lang="lv-LV" dirty="0">
              <a:solidFill>
                <a:prstClr val="black">
                  <a:tint val="75000"/>
                </a:prstClr>
              </a:solidFill>
            </a:endParaRPr>
          </a:p>
        </p:txBody>
      </p:sp>
      <p:sp>
        <p:nvSpPr>
          <p:cNvPr id="5" name="Kājenes vietturis 4"/>
          <p:cNvSpPr>
            <a:spLocks noGrp="1"/>
          </p:cNvSpPr>
          <p:nvPr>
            <p:ph type="ftr" sz="quarter" idx="3"/>
          </p:nvPr>
        </p:nvSpPr>
        <p:spPr>
          <a:xfrm>
            <a:off x="2953754" y="6356355"/>
            <a:ext cx="4824663" cy="365125"/>
          </a:xfrm>
          <a:prstGeom prst="rect">
            <a:avLst/>
          </a:prstGeom>
        </p:spPr>
        <p:txBody>
          <a:bodyPr vert="horz" lIns="91440" tIns="45720" rIns="91440" bIns="45720" rtlCol="0" anchor="ctr"/>
          <a:lstStyle>
            <a:lvl1pPr algn="ctr">
              <a:defRPr sz="1050">
                <a:solidFill>
                  <a:schemeClr val="tx1">
                    <a:tint val="75000"/>
                  </a:schemeClr>
                </a:solidFill>
              </a:defRPr>
            </a:lvl1pPr>
          </a:lstStyle>
          <a:p>
            <a:endParaRPr lang="lv-LV" dirty="0">
              <a:solidFill>
                <a:prstClr val="black">
                  <a:tint val="75000"/>
                </a:prstClr>
              </a:solidFill>
            </a:endParaRPr>
          </a:p>
        </p:txBody>
      </p:sp>
      <p:sp>
        <p:nvSpPr>
          <p:cNvPr id="6" name="Slaida numura vietturis 5"/>
          <p:cNvSpPr>
            <a:spLocks noGrp="1"/>
          </p:cNvSpPr>
          <p:nvPr>
            <p:ph type="sldNum" sz="quarter" idx="4"/>
          </p:nvPr>
        </p:nvSpPr>
        <p:spPr>
          <a:xfrm>
            <a:off x="7970923" y="6356355"/>
            <a:ext cx="54442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12C14F-654A-48BF-A324-8B07BD5B5F7F}" type="slidenum">
              <a:rPr lang="lv-LV" smtClean="0">
                <a:solidFill>
                  <a:prstClr val="black">
                    <a:tint val="75000"/>
                  </a:prstClr>
                </a:solidFill>
              </a:rPr>
              <a:pPr/>
              <a:t>‹#›</a:t>
            </a:fld>
            <a:endParaRPr lang="lv-LV" dirty="0">
              <a:solidFill>
                <a:prstClr val="black">
                  <a:tint val="75000"/>
                </a:prstClr>
              </a:solidFill>
            </a:endParaRPr>
          </a:p>
        </p:txBody>
      </p:sp>
      <p:pic>
        <p:nvPicPr>
          <p:cNvPr id="9" name="Attēls 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13853" y="1"/>
            <a:ext cx="1176974" cy="1384300"/>
          </a:xfrm>
          <a:prstGeom prst="rect">
            <a:avLst/>
          </a:prstGeom>
        </p:spPr>
      </p:pic>
    </p:spTree>
    <p:extLst>
      <p:ext uri="{BB962C8B-B14F-4D97-AF65-F5344CB8AC3E}">
        <p14:creationId xmlns:p14="http://schemas.microsoft.com/office/powerpoint/2010/main" val="22586343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hdr="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Virsraksta vietturis 1">
            <a:extLst>
              <a:ext uri="{FF2B5EF4-FFF2-40B4-BE49-F238E27FC236}">
                <a16:creationId xmlns="" xmlns:a16="http://schemas.microsoft.com/office/drawing/2014/main" id="{978C096A-6562-43CF-8AD7-3F27036950B9}"/>
              </a:ext>
            </a:extLst>
          </p:cNvPr>
          <p:cNvSpPr>
            <a:spLocks noGrp="1"/>
          </p:cNvSpPr>
          <p:nvPr>
            <p:ph type="title"/>
          </p:nvPr>
        </p:nvSpPr>
        <p:spPr>
          <a:xfrm>
            <a:off x="258420" y="214763"/>
            <a:ext cx="8627165" cy="1047508"/>
          </a:xfrm>
          <a:prstGeom prst="rect">
            <a:avLst/>
          </a:prstGeom>
        </p:spPr>
        <p:txBody>
          <a:bodyPr vert="horz" lIns="91440" tIns="45720" rIns="91440" bIns="45720" rtlCol="0" anchor="ctr">
            <a:normAutofit/>
          </a:bodyPr>
          <a:lstStyle/>
          <a:p>
            <a:r>
              <a:rPr lang="lv-LV" dirty="0"/>
              <a:t>Plašākai publikai paredzēti slaidi</a:t>
            </a:r>
          </a:p>
        </p:txBody>
      </p:sp>
      <p:cxnSp>
        <p:nvCxnSpPr>
          <p:cNvPr id="7" name="Taisns savienotājs 6">
            <a:extLst>
              <a:ext uri="{FF2B5EF4-FFF2-40B4-BE49-F238E27FC236}">
                <a16:creationId xmlns="" xmlns:a16="http://schemas.microsoft.com/office/drawing/2014/main" id="{1DB9B874-3A37-4BD9-B3ED-73987A589C83}"/>
              </a:ext>
            </a:extLst>
          </p:cNvPr>
          <p:cNvCxnSpPr>
            <a:cxnSpLocks/>
          </p:cNvCxnSpPr>
          <p:nvPr/>
        </p:nvCxnSpPr>
        <p:spPr>
          <a:xfrm>
            <a:off x="252206" y="192314"/>
            <a:ext cx="8639589" cy="0"/>
          </a:xfrm>
          <a:prstGeom prst="line">
            <a:avLst/>
          </a:prstGeom>
          <a:ln w="38100">
            <a:solidFill>
              <a:srgbClr val="F1B744"/>
            </a:solidFill>
          </a:ln>
          <a:effectLst/>
        </p:spPr>
        <p:style>
          <a:lnRef idx="2">
            <a:schemeClr val="accent1"/>
          </a:lnRef>
          <a:fillRef idx="0">
            <a:schemeClr val="accent1"/>
          </a:fillRef>
          <a:effectRef idx="1">
            <a:schemeClr val="accent1"/>
          </a:effectRef>
          <a:fontRef idx="minor">
            <a:schemeClr val="tx1"/>
          </a:fontRef>
        </p:style>
      </p:cxnSp>
      <p:cxnSp>
        <p:nvCxnSpPr>
          <p:cNvPr id="8" name="Taisns savienotājs 7">
            <a:extLst>
              <a:ext uri="{FF2B5EF4-FFF2-40B4-BE49-F238E27FC236}">
                <a16:creationId xmlns="" xmlns:a16="http://schemas.microsoft.com/office/drawing/2014/main" id="{6AF64A9A-D503-4FC2-A335-D88716E5299F}"/>
              </a:ext>
            </a:extLst>
          </p:cNvPr>
          <p:cNvCxnSpPr>
            <a:cxnSpLocks/>
          </p:cNvCxnSpPr>
          <p:nvPr/>
        </p:nvCxnSpPr>
        <p:spPr>
          <a:xfrm>
            <a:off x="252206" y="1287263"/>
            <a:ext cx="8639589" cy="0"/>
          </a:xfrm>
          <a:prstGeom prst="line">
            <a:avLst/>
          </a:prstGeom>
          <a:ln w="38100">
            <a:solidFill>
              <a:srgbClr val="F1B74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77584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Lst>
  <p:transition spd="slow">
    <p:cover/>
  </p:transition>
  <p:hf hdr="0" ftr="0" dt="0"/>
  <p:txStyles>
    <p:titleStyle>
      <a:lvl1pPr algn="ctr" defTabSz="914400" rtl="0" eaLnBrk="1" latinLnBrk="0" hangingPunct="1">
        <a:lnSpc>
          <a:spcPct val="90000"/>
        </a:lnSpc>
        <a:spcBef>
          <a:spcPct val="0"/>
        </a:spcBef>
        <a:buNone/>
        <a:defRPr sz="3200" b="0" kern="1200">
          <a:solidFill>
            <a:srgbClr val="414141"/>
          </a:solidFill>
          <a:latin typeface="Arial" panose="020B0604020202020204" pitchFamily="34" charset="0"/>
          <a:ea typeface="+mj-ea"/>
          <a:cs typeface="Arial" panose="020B0604020202020204" pitchFamily="34" charset="0"/>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3974">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a:extLst>
              <a:ext uri="{FF2B5EF4-FFF2-40B4-BE49-F238E27FC236}">
                <a16:creationId xmlns="" xmlns:a16="http://schemas.microsoft.com/office/drawing/2014/main" id="{3D5507CC-C80C-4E83-947D-349D58A7896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a:extLst>
              <a:ext uri="{FF2B5EF4-FFF2-40B4-BE49-F238E27FC236}">
                <a16:creationId xmlns="" xmlns:a16="http://schemas.microsoft.com/office/drawing/2014/main" id="{65C5F732-336D-4252-ADB5-79C64870AE8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319F4863-C0CA-46A8-B91F-EC97F3A97F7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C2412F-7713-427E-8BE8-38437244781E}" type="datetimeFigureOut">
              <a:rPr lang="lv-LV" smtClean="0">
                <a:solidFill>
                  <a:prstClr val="black">
                    <a:tint val="75000"/>
                  </a:prstClr>
                </a:solidFill>
              </a:rPr>
              <a:pPr/>
              <a:t>2019.11.15.</a:t>
            </a:fld>
            <a:endParaRPr lang="lv-LV">
              <a:solidFill>
                <a:prstClr val="black">
                  <a:tint val="75000"/>
                </a:prstClr>
              </a:solidFill>
            </a:endParaRPr>
          </a:p>
        </p:txBody>
      </p:sp>
      <p:sp>
        <p:nvSpPr>
          <p:cNvPr id="5" name="Kājenes vietturis 4">
            <a:extLst>
              <a:ext uri="{FF2B5EF4-FFF2-40B4-BE49-F238E27FC236}">
                <a16:creationId xmlns="" xmlns:a16="http://schemas.microsoft.com/office/drawing/2014/main" id="{50DD3B1C-ED7C-4606-B82A-FA38336223A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solidFill>
                <a:prstClr val="black">
                  <a:tint val="75000"/>
                </a:prstClr>
              </a:solidFill>
            </a:endParaRPr>
          </a:p>
        </p:txBody>
      </p:sp>
      <p:sp>
        <p:nvSpPr>
          <p:cNvPr id="6" name="Slaida numura vietturis 5">
            <a:extLst>
              <a:ext uri="{FF2B5EF4-FFF2-40B4-BE49-F238E27FC236}">
                <a16:creationId xmlns="" xmlns:a16="http://schemas.microsoft.com/office/drawing/2014/main" id="{4A919216-7CF5-48BC-9F30-AB92C85320C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E0187-49D4-4DEB-9069-B22AC5B22EBB}" type="slidenum">
              <a:rPr lang="lv-LV" smtClean="0">
                <a:solidFill>
                  <a:prstClr val="black">
                    <a:tint val="75000"/>
                  </a:prstClr>
                </a:solidFill>
              </a:rPr>
              <a:pPr/>
              <a:t>‹#›</a:t>
            </a:fld>
            <a:endParaRPr lang="lv-LV">
              <a:solidFill>
                <a:prstClr val="black">
                  <a:tint val="75000"/>
                </a:prstClr>
              </a:solidFill>
            </a:endParaRPr>
          </a:p>
        </p:txBody>
      </p:sp>
    </p:spTree>
    <p:extLst>
      <p:ext uri="{BB962C8B-B14F-4D97-AF65-F5344CB8AC3E}">
        <p14:creationId xmlns:p14="http://schemas.microsoft.com/office/powerpoint/2010/main" val="324158292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lstStyle/>
          <a:p>
            <a:pPr lvl="0"/>
            <a:r>
              <a:rPr lang="en-US"/>
              <a:t>Click to edit Master title style</a:t>
            </a:r>
          </a:p>
        </p:txBody>
      </p:sp>
      <p:sp>
        <p:nvSpPr>
          <p:cNvPr id="3" name="Text Placeholder 2"/>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fld id="{17B2DF2A-B231-4B37-AA54-BD41AB421C5F}" type="datetime1">
              <a:rPr smtClean="0"/>
              <a:pPr/>
              <a:t>11/15/2019</a:t>
            </a:fld>
            <a:endParaRPr smtClean="0"/>
          </a:p>
        </p:txBody>
      </p:sp>
      <p:sp>
        <p:nvSpPr>
          <p:cNvPr id="5" name="Footer Placeholder 4"/>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endParaRPr smtClean="0"/>
          </a:p>
        </p:txBody>
      </p:sp>
      <p:sp>
        <p:nvSpPr>
          <p:cNvPr id="6" name="Slide Number Placeholder 5"/>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fld id="{87EFF70B-3EA3-4B82-9639-A8DB3F72B79A}" type="slidenum">
              <a:rPr smtClean="0"/>
              <a:pPr/>
              <a:t>‹#›</a:t>
            </a:fld>
            <a:endParaRPr smtClean="0"/>
          </a:p>
        </p:txBody>
      </p:sp>
    </p:spTree>
    <p:extLst>
      <p:ext uri="{BB962C8B-B14F-4D97-AF65-F5344CB8AC3E}">
        <p14:creationId xmlns:p14="http://schemas.microsoft.com/office/powerpoint/2010/main" val="360775957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marL="0" marR="0" lvl="0" indent="0" algn="ctr" defTabSz="914400" rtl="0" fontAlgn="auto" hangingPunct="1">
        <a:lnSpc>
          <a:spcPct val="100000"/>
        </a:lnSpc>
        <a:spcBef>
          <a:spcPts val="0"/>
        </a:spcBef>
        <a:spcAft>
          <a:spcPts val="0"/>
        </a:spcAft>
        <a:buNone/>
        <a:tabLst/>
        <a:defRPr lang="en-US" sz="4400" b="0" i="0" u="none" strike="noStrike" kern="1200" cap="none" spc="0" baseline="0">
          <a:solidFill>
            <a:srgbClr val="000000"/>
          </a:solidFill>
          <a:uFillTx/>
          <a:latin typeface="Calibri"/>
        </a:defRPr>
      </a:lvl1pPr>
    </p:titleStyle>
    <p:body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en-US" sz="3200" b="0" i="0" u="none" strike="noStrike" kern="1200" cap="none" spc="0" baseline="0">
          <a:solidFill>
            <a:srgbClr val="000000"/>
          </a:solidFill>
          <a:uFillTx/>
          <a:latin typeface="Calibri"/>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5pPr>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9.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9.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50.xml"/><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51.xml"/><Relationship Id="rId5" Type="http://schemas.openxmlformats.org/officeDocument/2006/relationships/chart" Target="../charts/chart2.xml"/><Relationship Id="rId4" Type="http://schemas.openxmlformats.org/officeDocument/2006/relationships/chart" Target="../charts/chart1.xml"/></Relationships>
</file>

<file path=ppt/slides/_rels/slide3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3.png"/><Relationship Id="rId1" Type="http://schemas.openxmlformats.org/officeDocument/2006/relationships/slideLayout" Target="../slideLayouts/slideLayout4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3.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53.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3.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3.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48.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48.xml"/></Relationships>
</file>

<file path=ppt/slides/_rels/slide4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3.png"/><Relationship Id="rId1" Type="http://schemas.openxmlformats.org/officeDocument/2006/relationships/slideLayout" Target="../slideLayouts/slideLayout48.xml"/><Relationship Id="rId4" Type="http://schemas.openxmlformats.org/officeDocument/2006/relationships/image" Target="../media/image24.jpeg"/></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48.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48.xml"/><Relationship Id="rId4" Type="http://schemas.openxmlformats.org/officeDocument/2006/relationships/chart" Target="../charts/chart4.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48.xml"/><Relationship Id="rId4" Type="http://schemas.openxmlformats.org/officeDocument/2006/relationships/chart" Target="../charts/chart5.xml"/></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48.xml"/><Relationship Id="rId4" Type="http://schemas.openxmlformats.org/officeDocument/2006/relationships/chart" Target="../charts/chart6.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48.xml"/><Relationship Id="rId4" Type="http://schemas.openxmlformats.org/officeDocument/2006/relationships/chart" Target="../charts/chart7.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48.xml"/><Relationship Id="rId4" Type="http://schemas.openxmlformats.org/officeDocument/2006/relationships/chart" Target="../charts/char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chart" Target="../charts/chart10.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5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5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33.png"/><Relationship Id="rId4" Type="http://schemas.openxmlformats.org/officeDocument/2006/relationships/diagramLayout" Target="../diagrams/layout3.xml"/><Relationship Id="rId9" Type="http://schemas.openxmlformats.org/officeDocument/2006/relationships/image" Target="../media/image3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lv-LV" b="1" dirty="0"/>
              <a:t>LR nodokļu sistēmas aktualitātes skolēnu zinātniski pētniecisko </a:t>
            </a:r>
            <a:r>
              <a:rPr lang="lv-LV" b="1"/>
              <a:t>darbu </a:t>
            </a:r>
            <a:r>
              <a:rPr lang="lv-LV" b="1" smtClean="0"/>
              <a:t>vadīšanas kontekstā </a:t>
            </a:r>
            <a:endParaRPr lang="en-US" dirty="0"/>
          </a:p>
        </p:txBody>
      </p:sp>
      <p:sp>
        <p:nvSpPr>
          <p:cNvPr id="3" name="Subtitle 2"/>
          <p:cNvSpPr>
            <a:spLocks noGrp="1"/>
          </p:cNvSpPr>
          <p:nvPr>
            <p:ph type="subTitle" idx="1"/>
          </p:nvPr>
        </p:nvSpPr>
        <p:spPr/>
        <p:txBody>
          <a:bodyPr>
            <a:normAutofit lnSpcReduction="10000"/>
          </a:bodyPr>
          <a:lstStyle/>
          <a:p>
            <a:endParaRPr lang="lv-LV" sz="2400" b="1" dirty="0" smtClean="0">
              <a:solidFill>
                <a:schemeClr val="tx1"/>
              </a:solidFill>
              <a:latin typeface="Times New Roman" pitchFamily="18" charset="0"/>
              <a:cs typeface="Times New Roman" pitchFamily="18" charset="0"/>
            </a:endParaRPr>
          </a:p>
          <a:p>
            <a:r>
              <a:rPr lang="lv-LV" sz="2400" b="1" dirty="0" smtClean="0">
                <a:solidFill>
                  <a:schemeClr val="tx1"/>
                </a:solidFill>
                <a:latin typeface="Times New Roman" pitchFamily="18" charset="0"/>
                <a:cs typeface="Times New Roman" pitchFamily="18" charset="0"/>
              </a:rPr>
              <a:t>LU Biznesa, ekonomikas un vadības fakultātes </a:t>
            </a:r>
          </a:p>
          <a:p>
            <a:r>
              <a:rPr lang="lv-LV" sz="2400" b="1" dirty="0" smtClean="0">
                <a:solidFill>
                  <a:schemeClr val="tx1"/>
                </a:solidFill>
                <a:latin typeface="Times New Roman" pitchFamily="18" charset="0"/>
                <a:cs typeface="Times New Roman" pitchFamily="18" charset="0"/>
              </a:rPr>
              <a:t>lektore </a:t>
            </a:r>
            <a:r>
              <a:rPr lang="lv-LV" sz="2400" b="1" dirty="0" err="1" smtClean="0">
                <a:solidFill>
                  <a:schemeClr val="tx1"/>
                </a:solidFill>
                <a:latin typeface="Times New Roman" pitchFamily="18" charset="0"/>
                <a:cs typeface="Times New Roman" pitchFamily="18" charset="0"/>
              </a:rPr>
              <a:t>Mg.oec</a:t>
            </a:r>
            <a:r>
              <a:rPr lang="lv-LV" sz="2400" b="1" dirty="0" smtClean="0">
                <a:solidFill>
                  <a:schemeClr val="tx1"/>
                </a:solidFill>
                <a:latin typeface="Times New Roman" pitchFamily="18" charset="0"/>
                <a:cs typeface="Times New Roman" pitchFamily="18" charset="0"/>
              </a:rPr>
              <a:t>. </a:t>
            </a:r>
            <a:r>
              <a:rPr lang="lv-LV" sz="2400" b="1" dirty="0" err="1" smtClean="0">
                <a:solidFill>
                  <a:schemeClr val="tx1"/>
                </a:solidFill>
                <a:latin typeface="Times New Roman" pitchFamily="18" charset="0"/>
                <a:cs typeface="Times New Roman" pitchFamily="18" charset="0"/>
              </a:rPr>
              <a:t>Mg.iur.Līga</a:t>
            </a:r>
            <a:r>
              <a:rPr lang="lv-LV" sz="2400" b="1" dirty="0" smtClean="0">
                <a:solidFill>
                  <a:schemeClr val="tx1"/>
                </a:solidFill>
                <a:latin typeface="Times New Roman" pitchFamily="18" charset="0"/>
                <a:cs typeface="Times New Roman" pitchFamily="18" charset="0"/>
              </a:rPr>
              <a:t> </a:t>
            </a:r>
            <a:r>
              <a:rPr lang="lv-LV" sz="2400" b="1" dirty="0" smtClean="0">
                <a:solidFill>
                  <a:schemeClr val="tx1"/>
                </a:solidFill>
                <a:latin typeface="Times New Roman" pitchFamily="18" charset="0"/>
                <a:cs typeface="Times New Roman" pitchFamily="18" charset="0"/>
              </a:rPr>
              <a:t>Leitāne</a:t>
            </a:r>
            <a:endParaRPr lang="en-US" sz="2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159027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lv-LV"/>
              <a:t>Principu ievērošanas novērtējums</a:t>
            </a:r>
            <a:endParaRPr lang="en-US"/>
          </a:p>
        </p:txBody>
      </p:sp>
      <p:sp>
        <p:nvSpPr>
          <p:cNvPr id="3" name="Content Placeholder 2"/>
          <p:cNvSpPr txBox="1">
            <a:spLocks noGrp="1"/>
          </p:cNvSpPr>
          <p:nvPr>
            <p:ph idx="1"/>
          </p:nvPr>
        </p:nvSpPr>
        <p:spPr/>
        <p:txBody>
          <a:bodyPr/>
          <a:lstStyle/>
          <a:p>
            <a:pPr lvl="0"/>
            <a:r>
              <a:rPr lang="lv-LV"/>
              <a:t>Netiek nodrošināts taisnīguma  princips .</a:t>
            </a:r>
          </a:p>
          <a:p>
            <a:pPr lvl="0"/>
            <a:r>
              <a:rPr lang="lv-LV"/>
              <a:t>Netiek nodrošināta pārdales principa ievērošana;</a:t>
            </a:r>
          </a:p>
          <a:p>
            <a:pPr lvl="0"/>
            <a:r>
              <a:rPr lang="lv-LV"/>
              <a:t>Nodokļa neitralitātes princips neizpildās.</a:t>
            </a:r>
            <a:endParaRPr lang="en-US"/>
          </a:p>
        </p:txBody>
      </p:sp>
    </p:spTree>
    <p:extLst>
      <p:ext uri="{BB962C8B-B14F-4D97-AF65-F5344CB8AC3E}">
        <p14:creationId xmlns:p14="http://schemas.microsoft.com/office/powerpoint/2010/main" val="28519271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Izpētes process</a:t>
            </a:r>
            <a:endParaRPr lang="en-US" dirty="0"/>
          </a:p>
        </p:txBody>
      </p:sp>
      <p:sp>
        <p:nvSpPr>
          <p:cNvPr id="3" name="Content Placeholder 2"/>
          <p:cNvSpPr>
            <a:spLocks noGrp="1"/>
          </p:cNvSpPr>
          <p:nvPr>
            <p:ph idx="1"/>
          </p:nvPr>
        </p:nvSpPr>
        <p:spPr/>
        <p:txBody>
          <a:bodyPr/>
          <a:lstStyle/>
          <a:p>
            <a:endParaRPr lang="en-US"/>
          </a:p>
        </p:txBody>
      </p:sp>
      <p:graphicFrame>
        <p:nvGraphicFramePr>
          <p:cNvPr id="4" name="Content Placeholder 1">
            <a:extLst>
              <a:ext uri="{FF2B5EF4-FFF2-40B4-BE49-F238E27FC236}">
                <a16:creationId xmlns="" xmlns:a16="http://schemas.microsoft.com/office/drawing/2014/main" id="{43C2BC23-AEBC-4080-A638-E1247BB7EB76}"/>
              </a:ext>
            </a:extLst>
          </p:cNvPr>
          <p:cNvGraphicFramePr>
            <a:graphicFrameLocks/>
          </p:cNvGraphicFramePr>
          <p:nvPr>
            <p:extLst>
              <p:ext uri="{D42A27DB-BD31-4B8C-83A1-F6EECF244321}">
                <p14:modId xmlns:p14="http://schemas.microsoft.com/office/powerpoint/2010/main" val="245293201"/>
              </p:ext>
            </p:extLst>
          </p:nvPr>
        </p:nvGraphicFramePr>
        <p:xfrm>
          <a:off x="237827" y="718857"/>
          <a:ext cx="8668349" cy="5420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98748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lv-LV" sz="4000"/>
              <a:t>Nodokļu maksātāju aptaujas rezultāti par darbaspēka nodokļu sistēmu </a:t>
            </a:r>
            <a:endParaRPr lang="en-US" sz="4000"/>
          </a:p>
        </p:txBody>
      </p:sp>
      <p:sp>
        <p:nvSpPr>
          <p:cNvPr id="3" name="Content Placeholder 2"/>
          <p:cNvSpPr txBox="1">
            <a:spLocks noGrp="1"/>
          </p:cNvSpPr>
          <p:nvPr>
            <p:ph idx="1"/>
          </p:nvPr>
        </p:nvSpPr>
        <p:spPr/>
        <p:txBody>
          <a:bodyPr/>
          <a:lstStyle/>
          <a:p>
            <a:pPr lvl="1">
              <a:lnSpc>
                <a:spcPct val="90000"/>
              </a:lnSpc>
            </a:pPr>
            <a:r>
              <a:rPr lang="lv-LV" b="1"/>
              <a:t>81%</a:t>
            </a:r>
            <a:r>
              <a:rPr lang="lv-LV"/>
              <a:t> respondentu uzskata, ka sistēma būtu jāpilnveido </a:t>
            </a:r>
          </a:p>
          <a:p>
            <a:pPr lvl="1">
              <a:lnSpc>
                <a:spcPct val="90000"/>
              </a:lnSpc>
            </a:pPr>
            <a:r>
              <a:rPr lang="lv-LV"/>
              <a:t>Par sociāli taisnīgu to uzskata tikai </a:t>
            </a:r>
            <a:r>
              <a:rPr lang="lv-LV" b="1"/>
              <a:t>29%</a:t>
            </a:r>
            <a:r>
              <a:rPr lang="lv-LV"/>
              <a:t> respondentu </a:t>
            </a:r>
          </a:p>
          <a:p>
            <a:pPr lvl="1">
              <a:lnSpc>
                <a:spcPct val="90000"/>
              </a:lnSpc>
            </a:pPr>
            <a:r>
              <a:rPr lang="lv-LV" b="1"/>
              <a:t>39%</a:t>
            </a:r>
            <a:r>
              <a:rPr lang="lv-LV"/>
              <a:t> respondentiem nepietiek informācijas, lai varētu tikt vērtēts, vai esošā sistēma ir sarežģīti administrējama</a:t>
            </a:r>
          </a:p>
          <a:p>
            <a:pPr lvl="1">
              <a:lnSpc>
                <a:spcPct val="90000"/>
              </a:lnSpc>
            </a:pPr>
            <a:r>
              <a:rPr lang="lv-LV" b="1"/>
              <a:t>79.2%</a:t>
            </a:r>
            <a:r>
              <a:rPr lang="lv-LV"/>
              <a:t> respondenti uzskata, ka jāveido vienkāršāka kārtība IIN piemērošana, 12.3% procenti uzskata, ka jāatgriežas  pie iepriekšējās kārtības.</a:t>
            </a:r>
          </a:p>
          <a:p>
            <a:pPr lvl="0">
              <a:lnSpc>
                <a:spcPct val="90000"/>
              </a:lnSpc>
            </a:pPr>
            <a:endParaRPr lang="en-US"/>
          </a:p>
        </p:txBody>
      </p:sp>
    </p:spTree>
    <p:extLst>
      <p:ext uri="{BB962C8B-B14F-4D97-AF65-F5344CB8AC3E}">
        <p14:creationId xmlns:p14="http://schemas.microsoft.com/office/powerpoint/2010/main" val="11909354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p:txBody>
          <a:bodyPr/>
          <a:lstStyle/>
          <a:p>
            <a:pPr lvl="0"/>
            <a:r>
              <a:rPr lang="lv-LV" b="1"/>
              <a:t>Reformas izpausmju vērtējums </a:t>
            </a:r>
            <a:endParaRPr lang="en-US" b="1"/>
          </a:p>
        </p:txBody>
      </p:sp>
      <p:sp>
        <p:nvSpPr>
          <p:cNvPr id="3" name="Subtitle 2"/>
          <p:cNvSpPr txBox="1">
            <a:spLocks noGrp="1"/>
          </p:cNvSpPr>
          <p:nvPr>
            <p:ph type="subTitle" idx="1"/>
          </p:nvPr>
        </p:nvSpPr>
        <p:spPr/>
        <p:txBody>
          <a:bodyPr/>
          <a:lstStyle/>
          <a:p>
            <a:endParaRPr lang="en-US"/>
          </a:p>
        </p:txBody>
      </p:sp>
    </p:spTree>
    <p:extLst>
      <p:ext uri="{BB962C8B-B14F-4D97-AF65-F5344CB8AC3E}">
        <p14:creationId xmlns:p14="http://schemas.microsoft.com/office/powerpoint/2010/main" val="12935026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67541" y="188640"/>
            <a:ext cx="8229600" cy="1600200"/>
          </a:xfrm>
        </p:spPr>
        <p:txBody>
          <a:bodyPr/>
          <a:lstStyle/>
          <a:p>
            <a:pPr lvl="0"/>
            <a:r>
              <a:rPr lang="lv-LV"/>
              <a:t>Reformas rezultātu vērtējums</a:t>
            </a:r>
            <a:endParaRPr lang="en-US"/>
          </a:p>
        </p:txBody>
      </p:sp>
      <p:sp>
        <p:nvSpPr>
          <p:cNvPr id="3" name="Content Placeholder 2"/>
          <p:cNvSpPr txBox="1">
            <a:spLocks noGrp="1"/>
          </p:cNvSpPr>
          <p:nvPr>
            <p:ph idx="1"/>
          </p:nvPr>
        </p:nvSpPr>
        <p:spPr>
          <a:xfrm>
            <a:off x="611559" y="1412775"/>
            <a:ext cx="8085582" cy="5102022"/>
          </a:xfrm>
        </p:spPr>
        <p:txBody>
          <a:bodyPr/>
          <a:lstStyle/>
          <a:p>
            <a:pPr lvl="0">
              <a:spcBef>
                <a:spcPts val="700"/>
              </a:spcBef>
            </a:pPr>
            <a:r>
              <a:rPr lang="lv-LV" sz="3000"/>
              <a:t>Sistēma potenciāli jau paredz situācijas, kurās nodokļu maksātājs, godprātīgi maksājot nodokļus, var kļūt par nodokļu parādnieku;</a:t>
            </a:r>
          </a:p>
          <a:p>
            <a:pPr lvl="0">
              <a:spcBef>
                <a:spcPts val="700"/>
              </a:spcBef>
            </a:pPr>
            <a:r>
              <a:rPr lang="lv-LV" sz="3000"/>
              <a:t>neapliekamā minimuma aprēķināšanas un piemērošanas kārtība rada nesamērīgu slogu sociāli mazaizsargātiem nodokļu maksātājiem,</a:t>
            </a:r>
          </a:p>
          <a:p>
            <a:pPr lvl="0">
              <a:spcBef>
                <a:spcPts val="700"/>
              </a:spcBef>
            </a:pPr>
            <a:r>
              <a:rPr lang="lv-LV" sz="3000"/>
              <a:t>Latvijas nodokļu sistēmā daļai sabiedrības faktiski nav tiesību saņemt nodokļu pārmaksu par attaisnotajiem izdevumiem (medicīnas pakalpojumi, izglītība u.c.) un atvieglojumiem;</a:t>
            </a:r>
            <a:endParaRPr lang="en-US" sz="3000"/>
          </a:p>
        </p:txBody>
      </p:sp>
    </p:spTree>
    <p:extLst>
      <p:ext uri="{BB962C8B-B14F-4D97-AF65-F5344CB8AC3E}">
        <p14:creationId xmlns:p14="http://schemas.microsoft.com/office/powerpoint/2010/main" val="6855452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2800" dirty="0" smtClean="0">
                <a:latin typeface="Times New Roman" pitchFamily="18" charset="0"/>
                <a:cs typeface="Times New Roman" pitchFamily="18" charset="0"/>
              </a:rPr>
              <a:t>Neapliekamā minimuma piemērošanas laikā gadā iespējamā iedzīvotāju ienākuma nodokļa parāda un pārmaksas diapazons</a:t>
            </a:r>
            <a:endParaRPr lang="en-US" sz="2800"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70920841"/>
              </p:ext>
            </p:extLst>
          </p:nvPr>
        </p:nvGraphicFramePr>
        <p:xfrm>
          <a:off x="457200" y="1600200"/>
          <a:ext cx="8229600" cy="402336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endParaRPr lang="en-US" sz="2800" dirty="0"/>
                    </a:p>
                  </a:txBody>
                  <a:tcPr/>
                </a:tc>
                <a:tc>
                  <a:txBody>
                    <a:bodyPr/>
                    <a:lstStyle/>
                    <a:p>
                      <a:r>
                        <a:rPr lang="lv-LV" sz="2800" dirty="0" smtClean="0"/>
                        <a:t>2018</a:t>
                      </a:r>
                      <a:endParaRPr lang="en-US" sz="2800" dirty="0"/>
                    </a:p>
                  </a:txBody>
                  <a:tcPr/>
                </a:tc>
                <a:tc>
                  <a:txBody>
                    <a:bodyPr/>
                    <a:lstStyle/>
                    <a:p>
                      <a:r>
                        <a:rPr lang="lv-LV" sz="2800" dirty="0" smtClean="0"/>
                        <a:t>2019</a:t>
                      </a:r>
                      <a:endParaRPr lang="en-US" sz="2800" dirty="0"/>
                    </a:p>
                  </a:txBody>
                  <a:tcPr/>
                </a:tc>
                <a:tc>
                  <a:txBody>
                    <a:bodyPr/>
                    <a:lstStyle/>
                    <a:p>
                      <a:r>
                        <a:rPr lang="lv-LV" sz="2800" dirty="0" smtClean="0"/>
                        <a:t>2020</a:t>
                      </a:r>
                      <a:endParaRPr lang="en-US" sz="2800" dirty="0"/>
                    </a:p>
                  </a:txBody>
                  <a:tcPr/>
                </a:tc>
              </a:tr>
              <a:tr h="370840">
                <a:tc>
                  <a:txBody>
                    <a:bodyPr/>
                    <a:lstStyle/>
                    <a:p>
                      <a:r>
                        <a:rPr lang="lv-LV" sz="2800" dirty="0" smtClean="0"/>
                        <a:t>Iedzīvotāju ienākuma nodokļa parāda vai pārmaksas iespējamais diapazons gadā </a:t>
                      </a:r>
                      <a:endParaRPr lang="en-US" sz="2800" dirty="0"/>
                    </a:p>
                  </a:txBody>
                  <a:tcPr/>
                </a:tc>
                <a:tc>
                  <a:txBody>
                    <a:bodyPr/>
                    <a:lstStyle/>
                    <a:p>
                      <a:r>
                        <a:rPr lang="lv-LV" sz="2800" dirty="0" smtClean="0"/>
                        <a:t>No 480 EUR pārmaksas līdz 480 EUR</a:t>
                      </a:r>
                      <a:r>
                        <a:rPr lang="lv-LV" sz="2800" baseline="0" dirty="0" smtClean="0"/>
                        <a:t> parāda pret valsti </a:t>
                      </a:r>
                      <a:endParaRPr lang="en-US" sz="2800" dirty="0"/>
                    </a:p>
                  </a:txBody>
                  <a:tcPr/>
                </a:tc>
                <a:tc>
                  <a:txBody>
                    <a:bodyPr/>
                    <a:lstStyle/>
                    <a:p>
                      <a:r>
                        <a:rPr lang="lv-LV" sz="2800" dirty="0" smtClean="0"/>
                        <a:t>No 552 EUR pārmaksas līdz 552 EUR parāda pret valsti</a:t>
                      </a:r>
                      <a:endParaRPr lang="en-US" sz="2800" dirty="0"/>
                    </a:p>
                  </a:txBody>
                  <a:tcPr/>
                </a:tc>
                <a:tc>
                  <a:txBody>
                    <a:bodyPr/>
                    <a:lstStyle/>
                    <a:p>
                      <a:r>
                        <a:rPr lang="lv-LV" sz="2800" dirty="0" smtClean="0"/>
                        <a:t>No 720 EUR pārmaksas līdz 720 EUR parāda pret valsti</a:t>
                      </a:r>
                      <a:endParaRPr lang="en-US" sz="2800" dirty="0"/>
                    </a:p>
                  </a:txBody>
                  <a:tcPr/>
                </a:tc>
              </a:tr>
            </a:tbl>
          </a:graphicData>
        </a:graphic>
      </p:graphicFrame>
    </p:spTree>
    <p:extLst>
      <p:ext uri="{BB962C8B-B14F-4D97-AF65-F5344CB8AC3E}">
        <p14:creationId xmlns:p14="http://schemas.microsoft.com/office/powerpoint/2010/main" val="33823817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n-US"/>
          </a:p>
        </p:txBody>
      </p:sp>
      <p:sp>
        <p:nvSpPr>
          <p:cNvPr id="3" name="Content Placeholder 2"/>
          <p:cNvSpPr txBox="1">
            <a:spLocks noGrp="1"/>
          </p:cNvSpPr>
          <p:nvPr>
            <p:ph idx="1"/>
          </p:nvPr>
        </p:nvSpPr>
        <p:spPr/>
        <p:txBody>
          <a:bodyPr/>
          <a:lstStyle/>
          <a:p>
            <a:pPr lvl="0"/>
            <a:r>
              <a:rPr lang="lv-LV" b="1"/>
              <a:t>Reforma nav  samazinājusi pēcdeklarācijas pārrēķina  pārmaksas summas, tieši pretēji, summas ir palielinājušās .</a:t>
            </a:r>
            <a:endParaRPr lang="en-US"/>
          </a:p>
        </p:txBody>
      </p:sp>
    </p:spTree>
    <p:extLst>
      <p:ext uri="{BB962C8B-B14F-4D97-AF65-F5344CB8AC3E}">
        <p14:creationId xmlns:p14="http://schemas.microsoft.com/office/powerpoint/2010/main" val="4827325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0" y="274640"/>
            <a:ext cx="9144000" cy="2146252"/>
          </a:xfrm>
        </p:spPr>
        <p:txBody>
          <a:bodyPr/>
          <a:lstStyle/>
          <a:p>
            <a:pPr lvl="0"/>
            <a:r>
              <a:rPr lang="lv-LV" sz="3200"/>
              <a:t>Jo ilgāk  nodokļu maksātājs  nesaņem pārmaksāto nodokļu summu un jo lielāks ir procents , kura ietekmē mazinās naudas vērtība, jo vairāk nodokļu maksātājs zaudē</a:t>
            </a:r>
          </a:p>
        </p:txBody>
      </p:sp>
      <p:sp>
        <p:nvSpPr>
          <p:cNvPr id="3" name="Объект 4"/>
          <p:cNvSpPr txBox="1">
            <a:spLocks noGrp="1"/>
          </p:cNvSpPr>
          <p:nvPr>
            <p:ph idx="1"/>
          </p:nvPr>
        </p:nvSpPr>
        <p:spPr>
          <a:xfrm>
            <a:off x="683568" y="1988838"/>
            <a:ext cx="8003231" cy="4137321"/>
          </a:xfrm>
        </p:spPr>
        <p:txBody>
          <a:bodyPr/>
          <a:lstStyle/>
          <a:p>
            <a:endParaRPr lang="en-US"/>
          </a:p>
        </p:txBody>
      </p:sp>
      <p:sp>
        <p:nvSpPr>
          <p:cNvPr id="4" name="Прямоугольник 2"/>
          <p:cNvSpPr/>
          <p:nvPr/>
        </p:nvSpPr>
        <p:spPr>
          <a:xfrm>
            <a:off x="683568" y="2564901"/>
            <a:ext cx="7632844" cy="461662"/>
          </a:xfrm>
          <a:prstGeom prst="rect">
            <a:avLst/>
          </a:prstGeom>
          <a:noFill/>
          <a:ln>
            <a:noFill/>
            <a:prstDash val="solid"/>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lv-LV" sz="2400" smtClean="0">
                <a:solidFill>
                  <a:srgbClr val="000000"/>
                </a:solidFill>
              </a:rPr>
              <a:t>Vērtības samazinājums pie dažādām diskonta likmēm, %</a:t>
            </a:r>
            <a:endParaRPr lang="ru-RU" sz="2400" smtClean="0">
              <a:solidFill>
                <a:srgbClr val="000000"/>
              </a:solidFill>
            </a:endParaRPr>
          </a:p>
        </p:txBody>
      </p:sp>
      <p:pic>
        <p:nvPicPr>
          <p:cNvPr id="5" name="Picture 5"/>
          <p:cNvPicPr>
            <a:picLocks noChangeAspect="1"/>
          </p:cNvPicPr>
          <p:nvPr/>
        </p:nvPicPr>
        <p:blipFill>
          <a:blip r:embed="rId2"/>
          <a:stretch>
            <a:fillRect/>
          </a:stretch>
        </p:blipFill>
        <p:spPr>
          <a:xfrm>
            <a:off x="822960" y="3182111"/>
            <a:ext cx="7711436" cy="2816352"/>
          </a:xfrm>
          <a:prstGeom prst="rect">
            <a:avLst/>
          </a:prstGeom>
          <a:noFill/>
          <a:ln>
            <a:noFill/>
          </a:ln>
        </p:spPr>
      </p:pic>
    </p:spTree>
    <p:extLst>
      <p:ext uri="{BB962C8B-B14F-4D97-AF65-F5344CB8AC3E}">
        <p14:creationId xmlns:p14="http://schemas.microsoft.com/office/powerpoint/2010/main" val="2973033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lv-LV" sz="2400"/>
              <a:t>Ienākuma </a:t>
            </a:r>
            <a:r>
              <a:rPr lang="en-US" sz="2400"/>
              <a:t> apjoms</a:t>
            </a:r>
            <a:r>
              <a:rPr lang="lv-LV" sz="2400"/>
              <a:t> mēnesī</a:t>
            </a:r>
            <a:r>
              <a:rPr lang="en-US" sz="2400"/>
              <a:t>, kas nepieciešams, lai tiktu attiecināti atvieglojumi</a:t>
            </a:r>
          </a:p>
        </p:txBody>
      </p:sp>
      <p:pic>
        <p:nvPicPr>
          <p:cNvPr id="3" name="Picture 3"/>
          <p:cNvPicPr>
            <a:picLocks noGrp="1" noChangeAspect="1"/>
          </p:cNvPicPr>
          <p:nvPr>
            <p:ph idx="1"/>
          </p:nvPr>
        </p:nvPicPr>
        <p:blipFill>
          <a:blip r:embed="rId2"/>
          <a:stretch>
            <a:fillRect/>
          </a:stretch>
        </p:blipFill>
        <p:spPr>
          <a:xfrm>
            <a:off x="838200" y="1524000"/>
            <a:ext cx="7848600" cy="4724400"/>
          </a:xfrm>
        </p:spPr>
      </p:pic>
    </p:spTree>
    <p:extLst>
      <p:ext uri="{BB962C8B-B14F-4D97-AF65-F5344CB8AC3E}">
        <p14:creationId xmlns:p14="http://schemas.microsoft.com/office/powerpoint/2010/main" val="1031374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4640"/>
            <a:ext cx="8229600" cy="1786207"/>
          </a:xfrm>
        </p:spPr>
        <p:txBody>
          <a:bodyPr/>
          <a:lstStyle/>
          <a:p>
            <a:pPr lvl="0"/>
            <a:r>
              <a:rPr lang="lv-LV" sz="3200"/>
              <a:t>Bruto ienākumu lielums, pie kuriem nav tiesību piemērot </a:t>
            </a:r>
            <a:r>
              <a:rPr lang="lv-LV" sz="3200" b="1"/>
              <a:t>atvieglojumus pilnā apmērā </a:t>
            </a:r>
            <a:r>
              <a:rPr lang="lv-LV" sz="3200"/>
              <a:t>2015. līdz 2019.gadam, EUR gadā</a:t>
            </a:r>
            <a:br>
              <a:rPr lang="lv-LV" sz="3200"/>
            </a:br>
            <a:endParaRPr lang="lv-LV" sz="3200"/>
          </a:p>
        </p:txBody>
      </p:sp>
      <p:pic>
        <p:nvPicPr>
          <p:cNvPr id="3" name="Picture 2"/>
          <p:cNvPicPr>
            <a:picLocks noChangeAspect="1"/>
          </p:cNvPicPr>
          <p:nvPr/>
        </p:nvPicPr>
        <p:blipFill>
          <a:blip r:embed="rId2"/>
          <a:stretch>
            <a:fillRect/>
          </a:stretch>
        </p:blipFill>
        <p:spPr>
          <a:xfrm>
            <a:off x="323084" y="1914140"/>
            <a:ext cx="8717276" cy="4651251"/>
          </a:xfrm>
          <a:prstGeom prst="rect">
            <a:avLst/>
          </a:prstGeom>
          <a:noFill/>
          <a:ln>
            <a:noFill/>
          </a:ln>
        </p:spPr>
      </p:pic>
    </p:spTree>
    <p:extLst>
      <p:ext uri="{BB962C8B-B14F-4D97-AF65-F5344CB8AC3E}">
        <p14:creationId xmlns:p14="http://schemas.microsoft.com/office/powerpoint/2010/main" val="18742780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lv-LV" dirty="0" smtClean="0"/>
              <a:t>Nodokļu izmaiņu ietekme uz mājsaimniecībām.</a:t>
            </a:r>
          </a:p>
          <a:p>
            <a:r>
              <a:rPr lang="lv-LV" dirty="0"/>
              <a:t> </a:t>
            </a:r>
            <a:r>
              <a:rPr lang="lv-LV" dirty="0" smtClean="0"/>
              <a:t>Nodokļu izmaiņu analīze uzņēmumā .</a:t>
            </a:r>
          </a:p>
          <a:p>
            <a:r>
              <a:rPr lang="lv-LV" dirty="0" smtClean="0"/>
              <a:t>Nodokļu </a:t>
            </a:r>
            <a:r>
              <a:rPr lang="lv-LV" dirty="0" smtClean="0"/>
              <a:t>izmaiņu ietekme uz uzņēmuma produkta/ pakalpojuma pašizmaksu un cenu.</a:t>
            </a:r>
          </a:p>
          <a:p>
            <a:r>
              <a:rPr lang="lv-LV" dirty="0"/>
              <a:t> </a:t>
            </a:r>
            <a:r>
              <a:rPr lang="lv-LV" dirty="0" smtClean="0"/>
              <a:t>Taisnīguma nodrošināšana nodokļu politikā .</a:t>
            </a:r>
          </a:p>
          <a:p>
            <a:r>
              <a:rPr lang="lv-LV" dirty="0" smtClean="0"/>
              <a:t>Ienākumu nevienlīdzības mazināšanas analīze nodokļu reformas kontekstā.</a:t>
            </a:r>
          </a:p>
          <a:p>
            <a:r>
              <a:rPr lang="lv-LV" dirty="0" smtClean="0"/>
              <a:t>Progresivitāte </a:t>
            </a:r>
            <a:r>
              <a:rPr lang="lv-LV" dirty="0" smtClean="0"/>
              <a:t>darbaspēka nodokļos.</a:t>
            </a:r>
            <a:endParaRPr lang="lv-LV" dirty="0"/>
          </a:p>
        </p:txBody>
      </p:sp>
      <p:sp>
        <p:nvSpPr>
          <p:cNvPr id="3" name="Title 2"/>
          <p:cNvSpPr>
            <a:spLocks noGrp="1"/>
          </p:cNvSpPr>
          <p:nvPr>
            <p:ph type="title"/>
          </p:nvPr>
        </p:nvSpPr>
        <p:spPr/>
        <p:txBody>
          <a:bodyPr/>
          <a:lstStyle/>
          <a:p>
            <a:r>
              <a:rPr lang="lv-LV" dirty="0" smtClean="0"/>
              <a:t>Aktuālas tēmas pētniecībā </a:t>
            </a:r>
            <a:endParaRPr lang="lv-LV" dirty="0"/>
          </a:p>
        </p:txBody>
      </p:sp>
    </p:spTree>
    <p:extLst>
      <p:ext uri="{BB962C8B-B14F-4D97-AF65-F5344CB8AC3E}">
        <p14:creationId xmlns:p14="http://schemas.microsoft.com/office/powerpoint/2010/main" val="401702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4640"/>
            <a:ext cx="8229600" cy="1930225"/>
          </a:xfrm>
        </p:spPr>
        <p:txBody>
          <a:bodyPr/>
          <a:lstStyle/>
          <a:p>
            <a:pPr lvl="0"/>
            <a:r>
              <a:rPr lang="lv-LV" sz="2900"/>
              <a:t>Nodarbināto skaits pa gadiem atbilstošā bruto ienākumu līmenī (2019.gadā tiek pieņemts, ka ienākumu līmenis paliek iepriekšējais), kuriem nav tiesību piemērot atvieglojumus</a:t>
            </a:r>
            <a:endParaRPr lang="ru-RU" sz="2900"/>
          </a:p>
        </p:txBody>
      </p:sp>
      <p:pic>
        <p:nvPicPr>
          <p:cNvPr id="3" name="Picture 2"/>
          <p:cNvPicPr>
            <a:picLocks noChangeAspect="1"/>
          </p:cNvPicPr>
          <p:nvPr/>
        </p:nvPicPr>
        <p:blipFill>
          <a:blip r:embed="rId2"/>
          <a:stretch>
            <a:fillRect/>
          </a:stretch>
        </p:blipFill>
        <p:spPr>
          <a:xfrm>
            <a:off x="682755" y="2560319"/>
            <a:ext cx="7711436" cy="3840480"/>
          </a:xfrm>
          <a:prstGeom prst="rect">
            <a:avLst/>
          </a:prstGeom>
          <a:noFill/>
          <a:ln>
            <a:noFill/>
          </a:ln>
        </p:spPr>
      </p:pic>
    </p:spTree>
    <p:extLst>
      <p:ext uri="{BB962C8B-B14F-4D97-AF65-F5344CB8AC3E}">
        <p14:creationId xmlns:p14="http://schemas.microsoft.com/office/powerpoint/2010/main" val="12198633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noGrp="1"/>
          </p:cNvSpPr>
          <p:nvPr>
            <p:ph type="title"/>
          </p:nvPr>
        </p:nvSpPr>
        <p:spPr>
          <a:xfrm>
            <a:off x="457200" y="274640"/>
            <a:ext cx="8229600" cy="1498180"/>
          </a:xfrm>
        </p:spPr>
        <p:txBody>
          <a:bodyPr/>
          <a:lstStyle/>
          <a:p>
            <a:pPr lvl="0"/>
            <a:r>
              <a:rPr lang="en-US" sz="2400"/>
              <a:t>Salīdzinoši dati par neapliekamā min</a:t>
            </a:r>
            <a:r>
              <a:rPr lang="lv-LV" sz="2400"/>
              <a:t>im</a:t>
            </a:r>
            <a:r>
              <a:rPr lang="en-US" sz="2400"/>
              <a:t>uma un atvieglojuma par apgādājamiem pielietojuma</a:t>
            </a:r>
            <a:r>
              <a:rPr lang="lv-LV" sz="3600"/>
              <a:t/>
            </a:r>
            <a:br>
              <a:rPr lang="lv-LV" sz="3600"/>
            </a:br>
            <a:endParaRPr lang="ru-RU" sz="4000"/>
          </a:p>
        </p:txBody>
      </p:sp>
      <p:pic>
        <p:nvPicPr>
          <p:cNvPr id="3" name="Picture 2"/>
          <p:cNvPicPr>
            <a:picLocks noChangeAspect="1"/>
          </p:cNvPicPr>
          <p:nvPr/>
        </p:nvPicPr>
        <p:blipFill>
          <a:blip r:embed="rId2"/>
          <a:stretch>
            <a:fillRect/>
          </a:stretch>
        </p:blipFill>
        <p:spPr>
          <a:xfrm>
            <a:off x="103628" y="1219196"/>
            <a:ext cx="8863580" cy="5151116"/>
          </a:xfrm>
          <a:prstGeom prst="rect">
            <a:avLst/>
          </a:prstGeom>
          <a:noFill/>
          <a:ln>
            <a:noFill/>
          </a:ln>
        </p:spPr>
      </p:pic>
    </p:spTree>
    <p:extLst>
      <p:ext uri="{BB962C8B-B14F-4D97-AF65-F5344CB8AC3E}">
        <p14:creationId xmlns:p14="http://schemas.microsoft.com/office/powerpoint/2010/main" val="7581191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sz="2800" b="1"/>
              <a:t>Salīdzinoši dati par neapliekamā minuma un atvieglojuma par apgādājamiem pielietojumu 2015.-2018.gadā. jūnijā</a:t>
            </a:r>
            <a:r>
              <a:rPr lang="en-US" sz="2800"/>
              <a:t/>
            </a:r>
            <a:br>
              <a:rPr lang="en-US" sz="2800"/>
            </a:br>
            <a:endParaRPr lang="en-US" sz="2800"/>
          </a:p>
        </p:txBody>
      </p:sp>
      <p:pic>
        <p:nvPicPr>
          <p:cNvPr id="3" name="Picture 2"/>
          <p:cNvPicPr>
            <a:picLocks noChangeAspect="1"/>
          </p:cNvPicPr>
          <p:nvPr/>
        </p:nvPicPr>
        <p:blipFill>
          <a:blip r:embed="rId2"/>
          <a:stretch>
            <a:fillRect/>
          </a:stretch>
        </p:blipFill>
        <p:spPr>
          <a:xfrm>
            <a:off x="323084" y="1566668"/>
            <a:ext cx="8644124" cy="5065776"/>
          </a:xfrm>
          <a:prstGeom prst="rect">
            <a:avLst/>
          </a:prstGeom>
          <a:noFill/>
          <a:ln>
            <a:noFill/>
          </a:ln>
        </p:spPr>
      </p:pic>
      <p:sp>
        <p:nvSpPr>
          <p:cNvPr id="4" name="Rectangle 5"/>
          <p:cNvSpPr/>
          <p:nvPr/>
        </p:nvSpPr>
        <p:spPr>
          <a:xfrm>
            <a:off x="1035045" y="1600200"/>
            <a:ext cx="9144000" cy="0"/>
          </a:xfrm>
          <a:prstGeom prst="rect">
            <a:avLst/>
          </a:prstGeom>
          <a:noFill/>
          <a:ln>
            <a:noFill/>
            <a:prstDash val="solid"/>
          </a:ln>
        </p:spPr>
        <p:txBody>
          <a:bodyPr vert="horz" wrap="none" lIns="91440" tIns="45720" rIns="91440" bIns="45720" anchor="ctr" anchorCtr="0" compatLnSpc="1">
            <a:spAutoFit/>
          </a:bodyPr>
          <a:lstStyle/>
          <a:p>
            <a:pPr>
              <a:defRPr sz="1800" b="0" i="0" u="none" strike="noStrike" kern="0" cap="none" spc="0" baseline="0">
                <a:solidFill>
                  <a:srgbClr val="000000"/>
                </a:solidFill>
                <a:uFillTx/>
              </a:defRPr>
            </a:pPr>
            <a:r>
              <a:rPr lang="en-US" smtClean="0">
                <a:solidFill>
                  <a:srgbClr val="000000"/>
                </a:solidFill>
                <a:latin typeface="Arial" pitchFamily="34"/>
                <a:cs typeface="Arial" pitchFamily="34"/>
              </a:rPr>
              <a:t/>
            </a:r>
            <a:br>
              <a:rPr lang="en-US" smtClean="0">
                <a:solidFill>
                  <a:srgbClr val="000000"/>
                </a:solidFill>
                <a:latin typeface="Arial" pitchFamily="34"/>
                <a:cs typeface="Arial" pitchFamily="34"/>
              </a:rPr>
            </a:br>
            <a:endParaRPr lang="en-US" smtClean="0">
              <a:solidFill>
                <a:srgbClr val="000000"/>
              </a:solidFill>
              <a:latin typeface="Arial" pitchFamily="34"/>
              <a:cs typeface="Arial" pitchFamily="34"/>
            </a:endParaRPr>
          </a:p>
        </p:txBody>
      </p:sp>
      <p:sp>
        <p:nvSpPr>
          <p:cNvPr id="5" name="Rectangle 6"/>
          <p:cNvSpPr/>
          <p:nvPr/>
        </p:nvSpPr>
        <p:spPr>
          <a:xfrm>
            <a:off x="1035045" y="1600200"/>
            <a:ext cx="3017840" cy="9528"/>
          </a:xfrm>
          <a:prstGeom prst="rect">
            <a:avLst/>
          </a:prstGeom>
          <a:solidFill>
            <a:srgbClr val="000000"/>
          </a:solidFill>
          <a:ln w="9528">
            <a:solidFill>
              <a:srgbClr val="000000"/>
            </a:solidFill>
            <a:prstDash val="solid"/>
            <a:miter/>
          </a:ln>
        </p:spPr>
        <p:txBody>
          <a:bodyPr vert="horz" wrap="none" lIns="91440" tIns="45720" rIns="91440" bIns="45720" anchor="ctr" anchorCtr="0" compatLnSpc="1">
            <a:spAutoFit/>
          </a:bodyPr>
          <a:lstStyle/>
          <a:p>
            <a:pPr>
              <a:defRPr sz="1800" b="0" i="0" u="none" strike="noStrike" kern="0" cap="none" spc="0" baseline="0">
                <a:solidFill>
                  <a:srgbClr val="000000"/>
                </a:solidFill>
                <a:uFillTx/>
              </a:defRPr>
            </a:pPr>
            <a:endParaRPr lang="en-US" smtClean="0">
              <a:solidFill>
                <a:srgbClr val="000000"/>
              </a:solidFill>
            </a:endParaRPr>
          </a:p>
        </p:txBody>
      </p:sp>
    </p:spTree>
    <p:extLst>
      <p:ext uri="{BB962C8B-B14F-4D97-AF65-F5344CB8AC3E}">
        <p14:creationId xmlns:p14="http://schemas.microsoft.com/office/powerpoint/2010/main" val="25691656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6780" y="152403"/>
            <a:ext cx="8717276" cy="6449564"/>
          </a:xfrm>
          <a:prstGeom prst="rect">
            <a:avLst/>
          </a:prstGeom>
          <a:noFill/>
          <a:ln>
            <a:noFill/>
          </a:ln>
        </p:spPr>
      </p:pic>
    </p:spTree>
    <p:extLst>
      <p:ext uri="{BB962C8B-B14F-4D97-AF65-F5344CB8AC3E}">
        <p14:creationId xmlns:p14="http://schemas.microsoft.com/office/powerpoint/2010/main" val="28498240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lv-LV" sz="3200"/>
              <a:t>Kopsavilkums par izmaiņu ietekmi 2018/2017.gadiem</a:t>
            </a:r>
          </a:p>
        </p:txBody>
      </p:sp>
      <p:pic>
        <p:nvPicPr>
          <p:cNvPr id="3" name="Content Placeholder 2"/>
          <p:cNvPicPr>
            <a:picLocks noGrp="1" noChangeAspect="1"/>
          </p:cNvPicPr>
          <p:nvPr>
            <p:ph idx="1"/>
          </p:nvPr>
        </p:nvPicPr>
        <p:blipFill>
          <a:blip r:embed="rId2"/>
          <a:stretch>
            <a:fillRect/>
          </a:stretch>
        </p:blipFill>
        <p:spPr>
          <a:xfrm>
            <a:off x="630588" y="1600200"/>
            <a:ext cx="7882822" cy="4800600"/>
          </a:xfrm>
        </p:spPr>
      </p:pic>
    </p:spTree>
    <p:extLst>
      <p:ext uri="{BB962C8B-B14F-4D97-AF65-F5344CB8AC3E}">
        <p14:creationId xmlns:p14="http://schemas.microsoft.com/office/powerpoint/2010/main" val="1972177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noGrp="1"/>
          </p:cNvSpPr>
          <p:nvPr>
            <p:ph type="title"/>
          </p:nvPr>
        </p:nvSpPr>
        <p:spPr>
          <a:xfrm>
            <a:off x="107506" y="188640"/>
            <a:ext cx="8784979" cy="2578297"/>
          </a:xfrm>
        </p:spPr>
        <p:txBody>
          <a:bodyPr anchorCtr="0"/>
          <a:lstStyle/>
          <a:p>
            <a:pPr lvl="0" indent="457200" algn="l">
              <a:lnSpc>
                <a:spcPct val="107000"/>
              </a:lnSpc>
              <a:spcAft>
                <a:spcPts val="800"/>
              </a:spcAft>
            </a:pPr>
            <a:r>
              <a:rPr lang="lv-LV" sz="2800">
                <a:latin typeface="Times New Roman"/>
                <a:cs typeface="Times New Roman"/>
              </a:rPr>
              <a:t>Procentuālais apjoms no noteiktās grupas nodarbināto skaita pa gadiem atbilstošā bruto ienākumu līmenī, kuriem nav tiesību piemērot attaisnotos izdevumus</a:t>
            </a:r>
            <a:r>
              <a:rPr lang="ru-RU" sz="2800">
                <a:cs typeface="Times New Roman"/>
              </a:rPr>
              <a:t/>
            </a:r>
            <a:br>
              <a:rPr lang="ru-RU" sz="2800">
                <a:cs typeface="Times New Roman"/>
              </a:rPr>
            </a:br>
            <a:endParaRPr lang="ru-RU" sz="2800"/>
          </a:p>
        </p:txBody>
      </p:sp>
      <p:pic>
        <p:nvPicPr>
          <p:cNvPr id="3" name="Content Placeholder 2"/>
          <p:cNvPicPr>
            <a:picLocks noGrp="1" noChangeAspect="1"/>
          </p:cNvPicPr>
          <p:nvPr>
            <p:ph idx="1"/>
          </p:nvPr>
        </p:nvPicPr>
        <p:blipFill>
          <a:blip r:embed="rId2"/>
          <a:stretch>
            <a:fillRect/>
          </a:stretch>
        </p:blipFill>
        <p:spPr>
          <a:xfrm>
            <a:off x="1115613" y="2420892"/>
            <a:ext cx="6336700" cy="3808759"/>
          </a:xfrm>
        </p:spPr>
      </p:pic>
      <p:sp>
        <p:nvSpPr>
          <p:cNvPr id="4" name="Rectangle 2"/>
          <p:cNvSpPr/>
          <p:nvPr/>
        </p:nvSpPr>
        <p:spPr>
          <a:xfrm>
            <a:off x="2195739" y="6381332"/>
            <a:ext cx="8136907" cy="646334"/>
          </a:xfrm>
          <a:prstGeom prst="rect">
            <a:avLst/>
          </a:prstGeom>
          <a:noFill/>
          <a:ln>
            <a:noFill/>
            <a:prstDash val="solid"/>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lv-LV" smtClean="0">
                <a:solidFill>
                  <a:srgbClr val="000000"/>
                </a:solidFill>
                <a:latin typeface="Times New Roman"/>
                <a:ea typeface="Times New Roman"/>
                <a:cs typeface="Times New Roman"/>
              </a:rPr>
              <a:t>(2019.gadā tiek pieņemts, ka ienākumu līmenis paliek iepriekšējais)</a:t>
            </a:r>
            <a:r>
              <a:rPr lang="ru-RU" smtClean="0">
                <a:solidFill>
                  <a:srgbClr val="000000"/>
                </a:solidFill>
                <a:ea typeface="Times New Roman"/>
                <a:cs typeface="Times New Roman"/>
              </a:rPr>
              <a:t/>
            </a:r>
            <a:br>
              <a:rPr lang="ru-RU" smtClean="0">
                <a:solidFill>
                  <a:srgbClr val="000000"/>
                </a:solidFill>
                <a:ea typeface="Times New Roman"/>
                <a:cs typeface="Times New Roman"/>
              </a:rPr>
            </a:br>
            <a:endParaRPr lang="en-US" smtClean="0">
              <a:solidFill>
                <a:srgbClr val="000000"/>
              </a:solidFill>
            </a:endParaRPr>
          </a:p>
        </p:txBody>
      </p:sp>
    </p:spTree>
    <p:extLst>
      <p:ext uri="{BB962C8B-B14F-4D97-AF65-F5344CB8AC3E}">
        <p14:creationId xmlns:p14="http://schemas.microsoft.com/office/powerpoint/2010/main" val="23730175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lv-LV" sz="3200"/>
              <a:t>Neto ienākumu pieaugums 2019.gads pret 2018.gadu( persona bez apgādājamām personām)EUR</a:t>
            </a:r>
            <a:endParaRPr lang="en-US" sz="3200"/>
          </a:p>
        </p:txBody>
      </p:sp>
      <p:pic>
        <p:nvPicPr>
          <p:cNvPr id="3" name="Picture 3"/>
          <p:cNvPicPr>
            <a:picLocks noGrp="1" noChangeAspect="1"/>
          </p:cNvPicPr>
          <p:nvPr>
            <p:ph idx="1"/>
          </p:nvPr>
        </p:nvPicPr>
        <p:blipFill>
          <a:blip r:embed="rId2"/>
          <a:srcRect/>
          <a:stretch>
            <a:fillRect/>
          </a:stretch>
        </p:blipFill>
        <p:spPr>
          <a:xfrm>
            <a:off x="899595" y="2339044"/>
            <a:ext cx="6984772" cy="3826251"/>
          </a:xfrm>
        </p:spPr>
      </p:pic>
    </p:spTree>
    <p:extLst>
      <p:ext uri="{BB962C8B-B14F-4D97-AF65-F5344CB8AC3E}">
        <p14:creationId xmlns:p14="http://schemas.microsoft.com/office/powerpoint/2010/main" val="16783043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noGrp="1"/>
          </p:cNvSpPr>
          <p:nvPr>
            <p:ph type="title"/>
          </p:nvPr>
        </p:nvSpPr>
        <p:spPr>
          <a:xfrm>
            <a:off x="636312" y="620685"/>
            <a:ext cx="7021787" cy="796954"/>
          </a:xfrm>
        </p:spPr>
        <p:txBody>
          <a:bodyPr/>
          <a:lstStyle/>
          <a:p>
            <a:pPr lvl="0"/>
            <a:r>
              <a:rPr lang="lv-LV" sz="4000" b="1"/>
              <a:t>EUR 1000 </a:t>
            </a:r>
            <a:r>
              <a:rPr lang="lv-LV" sz="4000" b="1">
                <a:solidFill>
                  <a:srgbClr val="FF0000"/>
                </a:solidFill>
              </a:rPr>
              <a:t>neto</a:t>
            </a:r>
            <a:r>
              <a:rPr lang="lv-LV" sz="4000" b="1"/>
              <a:t> algas aprēķina rādītāji </a:t>
            </a:r>
            <a:br>
              <a:rPr lang="lv-LV" sz="4000" b="1"/>
            </a:br>
            <a:r>
              <a:rPr lang="lv-LV" sz="4000" b="1"/>
              <a:t>Baltijas valstīs 2019.gadā, EUR</a:t>
            </a:r>
            <a:endParaRPr lang="ru-RU" sz="4000"/>
          </a:p>
        </p:txBody>
      </p:sp>
      <p:pic>
        <p:nvPicPr>
          <p:cNvPr id="3" name="Picture 2"/>
          <p:cNvPicPr>
            <a:picLocks noChangeAspect="1"/>
          </p:cNvPicPr>
          <p:nvPr/>
        </p:nvPicPr>
        <p:blipFill>
          <a:blip r:embed="rId2"/>
          <a:stretch>
            <a:fillRect/>
          </a:stretch>
        </p:blipFill>
        <p:spPr>
          <a:xfrm>
            <a:off x="676656" y="1767836"/>
            <a:ext cx="7028691" cy="4907283"/>
          </a:xfrm>
          <a:prstGeom prst="rect">
            <a:avLst/>
          </a:prstGeom>
          <a:noFill/>
          <a:ln>
            <a:noFill/>
          </a:ln>
        </p:spPr>
      </p:pic>
    </p:spTree>
    <p:extLst>
      <p:ext uri="{BB962C8B-B14F-4D97-AF65-F5344CB8AC3E}">
        <p14:creationId xmlns:p14="http://schemas.microsoft.com/office/powerpoint/2010/main" val="11788514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noGrp="1"/>
          </p:cNvSpPr>
          <p:nvPr>
            <p:ph type="title"/>
          </p:nvPr>
        </p:nvSpPr>
        <p:spPr>
          <a:xfrm>
            <a:off x="275737" y="548676"/>
            <a:ext cx="8632594" cy="868954"/>
          </a:xfrm>
        </p:spPr>
        <p:txBody>
          <a:bodyPr/>
          <a:lstStyle/>
          <a:p>
            <a:pPr lvl="0"/>
            <a:r>
              <a:rPr lang="en-US" sz="4000" b="1"/>
              <a:t>EUR 1000 </a:t>
            </a:r>
            <a:r>
              <a:rPr lang="en-US" sz="4000" b="1">
                <a:solidFill>
                  <a:srgbClr val="FF0000"/>
                </a:solidFill>
              </a:rPr>
              <a:t>bruto</a:t>
            </a:r>
            <a:r>
              <a:rPr lang="en-US" sz="4000" b="1"/>
              <a:t> algas aprēķina rādītāji </a:t>
            </a:r>
            <a:r>
              <a:rPr lang="lv-LV" sz="4000" b="1"/>
              <a:t/>
            </a:r>
            <a:br>
              <a:rPr lang="lv-LV" sz="4000" b="1"/>
            </a:br>
            <a:r>
              <a:rPr lang="en-US" sz="4000" b="1"/>
              <a:t>Baltijas valstīs 2019.gadā, EUR</a:t>
            </a:r>
            <a:endParaRPr lang="ru-RU" sz="4000"/>
          </a:p>
        </p:txBody>
      </p:sp>
      <p:pic>
        <p:nvPicPr>
          <p:cNvPr id="3" name="Picture 2"/>
          <p:cNvPicPr>
            <a:picLocks noChangeAspect="1"/>
          </p:cNvPicPr>
          <p:nvPr/>
        </p:nvPicPr>
        <p:blipFill>
          <a:blip r:embed="rId2"/>
          <a:stretch>
            <a:fillRect/>
          </a:stretch>
        </p:blipFill>
        <p:spPr>
          <a:xfrm>
            <a:off x="786384" y="1481328"/>
            <a:ext cx="6864099" cy="5120639"/>
          </a:xfrm>
          <a:prstGeom prst="rect">
            <a:avLst/>
          </a:prstGeom>
          <a:noFill/>
          <a:ln>
            <a:noFill/>
          </a:ln>
        </p:spPr>
      </p:pic>
    </p:spTree>
    <p:extLst>
      <p:ext uri="{BB962C8B-B14F-4D97-AF65-F5344CB8AC3E}">
        <p14:creationId xmlns:p14="http://schemas.microsoft.com/office/powerpoint/2010/main" val="18242275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67541" y="-243404"/>
            <a:ext cx="8229600" cy="1600200"/>
          </a:xfrm>
        </p:spPr>
        <p:txBody>
          <a:bodyPr/>
          <a:lstStyle/>
          <a:p>
            <a:pPr lvl="0"/>
            <a:r>
              <a:rPr lang="lv-LV"/>
              <a:t>Secinājumi</a:t>
            </a:r>
          </a:p>
        </p:txBody>
      </p:sp>
      <p:sp>
        <p:nvSpPr>
          <p:cNvPr id="3" name="Content Placeholder 2"/>
          <p:cNvSpPr txBox="1">
            <a:spLocks noGrp="1"/>
          </p:cNvSpPr>
          <p:nvPr>
            <p:ph idx="1"/>
          </p:nvPr>
        </p:nvSpPr>
        <p:spPr/>
        <p:txBody>
          <a:bodyPr/>
          <a:lstStyle/>
          <a:p>
            <a:pPr lvl="0">
              <a:lnSpc>
                <a:spcPct val="80000"/>
              </a:lnSpc>
              <a:spcBef>
                <a:spcPts val="600"/>
              </a:spcBef>
            </a:pPr>
            <a:r>
              <a:rPr lang="lv-LV" sz="2700" b="1"/>
              <a:t>Reforma nav  samazinājusi pēcdeklarācijas pārrēķina  pārmaksas summas</a:t>
            </a:r>
            <a:r>
              <a:rPr lang="lv-LV" sz="2700"/>
              <a:t>, līdz ar to  reformas rezultātu vispār nevar uzskatīt, kā pienākošo neto ienākumu  tuvināšanu  laikam, kad uz tiem ir tiesības.</a:t>
            </a:r>
          </a:p>
          <a:p>
            <a:pPr lvl="0">
              <a:lnSpc>
                <a:spcPct val="80000"/>
              </a:lnSpc>
              <a:spcBef>
                <a:spcPts val="600"/>
              </a:spcBef>
            </a:pPr>
            <a:r>
              <a:rPr lang="lv-LV" sz="2700"/>
              <a:t>Tā rada papildus slogu IIN maksātājam, veidojot IIN </a:t>
            </a:r>
            <a:r>
              <a:rPr lang="lv-LV" sz="2700" b="1"/>
              <a:t>parādsaistības pret valsti</a:t>
            </a:r>
            <a:r>
              <a:rPr lang="lv-LV" sz="2700"/>
              <a:t>, kas savukārt paredz virkni procedūru saistītu ar IIN nomaksu.</a:t>
            </a:r>
          </a:p>
          <a:p>
            <a:pPr lvl="0">
              <a:lnSpc>
                <a:spcPct val="80000"/>
              </a:lnSpc>
              <a:spcBef>
                <a:spcPts val="600"/>
              </a:spcBef>
            </a:pPr>
            <a:r>
              <a:rPr lang="lv-LV" sz="2700"/>
              <a:t>ar šo sistēmu likumdevējas nesasniedz Valsts nodokļu politikas pamatnostādnēs (politikā līmenī) izvirzīto mērķi - </a:t>
            </a:r>
            <a:r>
              <a:rPr lang="lv-LV" sz="2700" b="1"/>
              <a:t>atteikties no neapliekamā minimuma atmaksas nākamajā gadā</a:t>
            </a:r>
            <a:r>
              <a:rPr lang="lv-LV" sz="2700"/>
              <a:t>, to piemērojot pilnā apmērā</a:t>
            </a:r>
            <a:r>
              <a:rPr lang="lv-LV" sz="2700" b="1"/>
              <a:t> </a:t>
            </a:r>
            <a:r>
              <a:rPr lang="lv-LV" sz="2700"/>
              <a:t>tekošajā gadā</a:t>
            </a:r>
          </a:p>
        </p:txBody>
      </p:sp>
    </p:spTree>
    <p:extLst>
      <p:ext uri="{BB962C8B-B14F-4D97-AF65-F5344CB8AC3E}">
        <p14:creationId xmlns:p14="http://schemas.microsoft.com/office/powerpoint/2010/main" val="38317727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38193586"/>
              </p:ext>
            </p:extLst>
          </p:nvPr>
        </p:nvGraphicFramePr>
        <p:xfrm>
          <a:off x="533401" y="1481006"/>
          <a:ext cx="8458198" cy="5166243"/>
        </p:xfrm>
        <a:graphic>
          <a:graphicData uri="http://schemas.openxmlformats.org/drawingml/2006/table">
            <a:tbl>
              <a:tblPr/>
              <a:tblGrid>
                <a:gridCol w="3918763"/>
                <a:gridCol w="912755"/>
                <a:gridCol w="912755"/>
                <a:gridCol w="912755"/>
                <a:gridCol w="912755"/>
                <a:gridCol w="888415"/>
              </a:tblGrid>
              <a:tr h="624796">
                <a:tc>
                  <a:txBody>
                    <a:bodyPr/>
                    <a:lstStyle/>
                    <a:p>
                      <a:pPr fontAlgn="base"/>
                      <a:r>
                        <a:rPr lang="en-US" sz="1800" b="1" dirty="0" err="1">
                          <a:solidFill>
                            <a:srgbClr val="384552"/>
                          </a:solidFill>
                          <a:effectLst/>
                          <a:latin typeface="Times New Roman" pitchFamily="18" charset="0"/>
                          <a:cs typeface="Times New Roman" pitchFamily="18" charset="0"/>
                        </a:rPr>
                        <a:t>Preču</a:t>
                      </a:r>
                      <a:r>
                        <a:rPr lang="en-US" sz="1800" b="1" dirty="0">
                          <a:solidFill>
                            <a:srgbClr val="384552"/>
                          </a:solidFill>
                          <a:effectLst/>
                          <a:latin typeface="Times New Roman" pitchFamily="18" charset="0"/>
                          <a:cs typeface="Times New Roman" pitchFamily="18" charset="0"/>
                        </a:rPr>
                        <a:t> </a:t>
                      </a:r>
                      <a:r>
                        <a:rPr lang="en-US" sz="1800" b="1" dirty="0" err="1">
                          <a:solidFill>
                            <a:srgbClr val="384552"/>
                          </a:solidFill>
                          <a:effectLst/>
                          <a:latin typeface="Times New Roman" pitchFamily="18" charset="0"/>
                          <a:cs typeface="Times New Roman" pitchFamily="18" charset="0"/>
                        </a:rPr>
                        <a:t>nosaukums</a:t>
                      </a:r>
                      <a:endParaRPr lang="en-US" sz="1800" dirty="0">
                        <a:solidFill>
                          <a:srgbClr val="384552"/>
                        </a:solidFill>
                        <a:effectLst/>
                        <a:latin typeface="Times New Roman" pitchFamily="18" charset="0"/>
                        <a:cs typeface="Times New Roman" pitchFamily="18" charset="0"/>
                      </a:endParaRPr>
                    </a:p>
                  </a:txBody>
                  <a:tcPr marL="31748" marR="31748" marT="38097" marB="3809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w="9525" cap="flat" cmpd="sng" algn="ctr">
                      <a:solidFill>
                        <a:srgbClr val="CCCCCC"/>
                      </a:solidFill>
                      <a:prstDash val="solid"/>
                      <a:round/>
                      <a:headEnd type="none" w="med" len="med"/>
                      <a:tailEnd type="none" w="med" len="med"/>
                    </a:lnB>
                    <a:solidFill>
                      <a:srgbClr val="F5F7FA"/>
                    </a:solidFill>
                  </a:tcPr>
                </a:tc>
                <a:tc>
                  <a:txBody>
                    <a:bodyPr/>
                    <a:lstStyle/>
                    <a:p>
                      <a:pPr fontAlgn="base"/>
                      <a:r>
                        <a:rPr lang="en-US" sz="1400" b="1" dirty="0">
                          <a:solidFill>
                            <a:srgbClr val="384552"/>
                          </a:solidFill>
                          <a:effectLst/>
                          <a:latin typeface="Times New Roman" pitchFamily="18" charset="0"/>
                          <a:cs typeface="Times New Roman" pitchFamily="18" charset="0"/>
                        </a:rPr>
                        <a:t>01.03.2017.</a:t>
                      </a:r>
                      <a:endParaRPr lang="en-US" sz="1400" dirty="0">
                        <a:solidFill>
                          <a:srgbClr val="384552"/>
                        </a:solidFill>
                        <a:effectLst/>
                        <a:latin typeface="Times New Roman" pitchFamily="18" charset="0"/>
                        <a:cs typeface="Times New Roman" pitchFamily="18" charset="0"/>
                      </a:endParaRPr>
                    </a:p>
                  </a:txBody>
                  <a:tcPr marL="31748" marR="31748" marT="38097" marB="3809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w="9525" cap="flat" cmpd="sng" algn="ctr">
                      <a:solidFill>
                        <a:srgbClr val="CCCCCC"/>
                      </a:solidFill>
                      <a:prstDash val="solid"/>
                      <a:round/>
                      <a:headEnd type="none" w="med" len="med"/>
                      <a:tailEnd type="none" w="med" len="med"/>
                    </a:lnB>
                    <a:solidFill>
                      <a:srgbClr val="F5F7FA"/>
                    </a:solidFill>
                  </a:tcPr>
                </a:tc>
                <a:tc>
                  <a:txBody>
                    <a:bodyPr/>
                    <a:lstStyle/>
                    <a:p>
                      <a:pPr fontAlgn="base"/>
                      <a:r>
                        <a:rPr lang="en-US" sz="1400" b="1" dirty="0">
                          <a:solidFill>
                            <a:srgbClr val="384552"/>
                          </a:solidFill>
                          <a:effectLst/>
                          <a:latin typeface="Times New Roman" pitchFamily="18" charset="0"/>
                          <a:cs typeface="Times New Roman" pitchFamily="18" charset="0"/>
                        </a:rPr>
                        <a:t>01.03.2018.</a:t>
                      </a:r>
                      <a:endParaRPr lang="en-US" sz="1400" dirty="0">
                        <a:solidFill>
                          <a:srgbClr val="384552"/>
                        </a:solidFill>
                        <a:effectLst/>
                        <a:latin typeface="Times New Roman" pitchFamily="18" charset="0"/>
                        <a:cs typeface="Times New Roman" pitchFamily="18" charset="0"/>
                      </a:endParaRPr>
                    </a:p>
                  </a:txBody>
                  <a:tcPr marL="31748" marR="31748" marT="38097" marB="3809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w="9525" cap="flat" cmpd="sng" algn="ctr">
                      <a:solidFill>
                        <a:srgbClr val="CCCCCC"/>
                      </a:solidFill>
                      <a:prstDash val="solid"/>
                      <a:round/>
                      <a:headEnd type="none" w="med" len="med"/>
                      <a:tailEnd type="none" w="med" len="med"/>
                    </a:lnB>
                    <a:solidFill>
                      <a:srgbClr val="F5F7FA"/>
                    </a:solidFill>
                  </a:tcPr>
                </a:tc>
                <a:tc>
                  <a:txBody>
                    <a:bodyPr/>
                    <a:lstStyle/>
                    <a:p>
                      <a:pPr fontAlgn="base"/>
                      <a:r>
                        <a:rPr lang="en-US" sz="1400" b="1" dirty="0">
                          <a:solidFill>
                            <a:srgbClr val="384552"/>
                          </a:solidFill>
                          <a:effectLst/>
                          <a:latin typeface="Times New Roman" pitchFamily="18" charset="0"/>
                          <a:cs typeface="Times New Roman" pitchFamily="18" charset="0"/>
                        </a:rPr>
                        <a:t>01.03.2019.</a:t>
                      </a:r>
                      <a:endParaRPr lang="en-US" sz="1400" dirty="0">
                        <a:solidFill>
                          <a:srgbClr val="384552"/>
                        </a:solidFill>
                        <a:effectLst/>
                        <a:latin typeface="Times New Roman" pitchFamily="18" charset="0"/>
                        <a:cs typeface="Times New Roman" pitchFamily="18" charset="0"/>
                      </a:endParaRPr>
                    </a:p>
                  </a:txBody>
                  <a:tcPr marL="31748" marR="31748" marT="38097" marB="3809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w="9525" cap="flat" cmpd="sng" algn="ctr">
                      <a:solidFill>
                        <a:srgbClr val="CCCCCC"/>
                      </a:solidFill>
                      <a:prstDash val="solid"/>
                      <a:round/>
                      <a:headEnd type="none" w="med" len="med"/>
                      <a:tailEnd type="none" w="med" len="med"/>
                    </a:lnB>
                    <a:solidFill>
                      <a:srgbClr val="F5F7FA"/>
                    </a:solidFill>
                  </a:tcPr>
                </a:tc>
                <a:tc>
                  <a:txBody>
                    <a:bodyPr/>
                    <a:lstStyle/>
                    <a:p>
                      <a:pPr fontAlgn="base"/>
                      <a:r>
                        <a:rPr lang="en-US" sz="1400" b="1" dirty="0">
                          <a:solidFill>
                            <a:srgbClr val="384552"/>
                          </a:solidFill>
                          <a:effectLst/>
                          <a:latin typeface="Times New Roman" pitchFamily="18" charset="0"/>
                          <a:cs typeface="Times New Roman" pitchFamily="18" charset="0"/>
                        </a:rPr>
                        <a:t>01.08.2019.</a:t>
                      </a:r>
                      <a:endParaRPr lang="en-US" sz="1400" dirty="0">
                        <a:solidFill>
                          <a:srgbClr val="384552"/>
                        </a:solidFill>
                        <a:effectLst/>
                        <a:latin typeface="Times New Roman" pitchFamily="18" charset="0"/>
                        <a:cs typeface="Times New Roman" pitchFamily="18" charset="0"/>
                      </a:endParaRPr>
                    </a:p>
                  </a:txBody>
                  <a:tcPr marL="31748" marR="31748" marT="38097" marB="3809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w="9525" cap="flat" cmpd="sng" algn="ctr">
                      <a:solidFill>
                        <a:srgbClr val="CCCCCC"/>
                      </a:solidFill>
                      <a:prstDash val="solid"/>
                      <a:round/>
                      <a:headEnd type="none" w="med" len="med"/>
                      <a:tailEnd type="none" w="med" len="med"/>
                    </a:lnB>
                    <a:solidFill>
                      <a:srgbClr val="F5F7FA"/>
                    </a:solidFill>
                  </a:tcPr>
                </a:tc>
                <a:tc>
                  <a:txBody>
                    <a:bodyPr/>
                    <a:lstStyle/>
                    <a:p>
                      <a:pPr fontAlgn="base"/>
                      <a:r>
                        <a:rPr lang="en-US" sz="1400" b="1" dirty="0">
                          <a:solidFill>
                            <a:srgbClr val="384552"/>
                          </a:solidFill>
                          <a:effectLst/>
                          <a:latin typeface="Times New Roman" pitchFamily="18" charset="0"/>
                          <a:cs typeface="Times New Roman" pitchFamily="18" charset="0"/>
                        </a:rPr>
                        <a:t>01.03.2020.</a:t>
                      </a:r>
                      <a:endParaRPr lang="en-US" sz="1400" dirty="0">
                        <a:solidFill>
                          <a:srgbClr val="384552"/>
                        </a:solidFill>
                        <a:effectLst/>
                        <a:latin typeface="Times New Roman" pitchFamily="18" charset="0"/>
                        <a:cs typeface="Times New Roman" pitchFamily="18" charset="0"/>
                      </a:endParaRPr>
                    </a:p>
                  </a:txBody>
                  <a:tcPr marL="31748" marR="31748" marT="38097" marB="3809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w="9525" cap="flat" cmpd="sng" algn="ctr">
                      <a:solidFill>
                        <a:srgbClr val="CCCCCC"/>
                      </a:solidFill>
                      <a:prstDash val="solid"/>
                      <a:round/>
                      <a:headEnd type="none" w="med" len="med"/>
                      <a:tailEnd type="none" w="med" len="med"/>
                    </a:lnB>
                    <a:solidFill>
                      <a:srgbClr val="F5F7FA"/>
                    </a:solidFill>
                  </a:tcPr>
                </a:tc>
              </a:tr>
              <a:tr h="259062">
                <a:tc>
                  <a:txBody>
                    <a:bodyPr/>
                    <a:lstStyle/>
                    <a:p>
                      <a:pPr fontAlgn="base"/>
                      <a:r>
                        <a:rPr lang="en-US" sz="1800" dirty="0" err="1">
                          <a:solidFill>
                            <a:srgbClr val="384552"/>
                          </a:solidFill>
                          <a:effectLst/>
                          <a:latin typeface="Times New Roman" pitchFamily="18" charset="0"/>
                          <a:cs typeface="Times New Roman" pitchFamily="18" charset="0"/>
                        </a:rPr>
                        <a:t>Vīns</a:t>
                      </a:r>
                      <a:r>
                        <a:rPr lang="en-US" sz="1800" dirty="0">
                          <a:solidFill>
                            <a:srgbClr val="384552"/>
                          </a:solidFill>
                          <a:effectLst/>
                          <a:latin typeface="Times New Roman" pitchFamily="18" charset="0"/>
                          <a:cs typeface="Times New Roman" pitchFamily="18" charset="0"/>
                        </a:rPr>
                        <a:t>, par 100 </a:t>
                      </a:r>
                      <a:r>
                        <a:rPr lang="en-US" sz="1800" dirty="0" err="1">
                          <a:solidFill>
                            <a:srgbClr val="384552"/>
                          </a:solidFill>
                          <a:effectLst/>
                          <a:latin typeface="Times New Roman" pitchFamily="18" charset="0"/>
                          <a:cs typeface="Times New Roman" pitchFamily="18" charset="0"/>
                        </a:rPr>
                        <a:t>litriem</a:t>
                      </a:r>
                      <a:endParaRPr lang="en-US" sz="1800" dirty="0">
                        <a:solidFill>
                          <a:srgbClr val="384552"/>
                        </a:solidFill>
                        <a:effectLst/>
                        <a:latin typeface="Times New Roman" pitchFamily="18" charset="0"/>
                        <a:cs typeface="Times New Roman" pitchFamily="18" charset="0"/>
                      </a:endParaRPr>
                    </a:p>
                  </a:txBody>
                  <a:tcPr marL="31748" marR="31748" marT="38097" marB="3809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7FA"/>
                    </a:solidFill>
                  </a:tcPr>
                </a:tc>
                <a:tc>
                  <a:txBody>
                    <a:bodyPr/>
                    <a:lstStyle/>
                    <a:p>
                      <a:pPr fontAlgn="base"/>
                      <a:r>
                        <a:rPr lang="en-US" sz="1800">
                          <a:solidFill>
                            <a:srgbClr val="384552"/>
                          </a:solidFill>
                          <a:effectLst/>
                          <a:latin typeface="Times New Roman" pitchFamily="18" charset="0"/>
                          <a:cs typeface="Times New Roman" pitchFamily="18" charset="0"/>
                        </a:rPr>
                        <a:t>78</a:t>
                      </a:r>
                    </a:p>
                  </a:txBody>
                  <a:tcPr marL="31748" marR="31748" marT="38097" marB="3809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7FA"/>
                    </a:solidFill>
                  </a:tcPr>
                </a:tc>
                <a:tc>
                  <a:txBody>
                    <a:bodyPr/>
                    <a:lstStyle/>
                    <a:p>
                      <a:pPr fontAlgn="base"/>
                      <a:r>
                        <a:rPr lang="en-US" sz="1800">
                          <a:solidFill>
                            <a:srgbClr val="384552"/>
                          </a:solidFill>
                          <a:effectLst/>
                          <a:latin typeface="Times New Roman" pitchFamily="18" charset="0"/>
                          <a:cs typeface="Times New Roman" pitchFamily="18" charset="0"/>
                        </a:rPr>
                        <a:t>92</a:t>
                      </a:r>
                    </a:p>
                  </a:txBody>
                  <a:tcPr marL="31748" marR="31748" marT="38097" marB="3809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7FA"/>
                    </a:solidFill>
                  </a:tcPr>
                </a:tc>
                <a:tc>
                  <a:txBody>
                    <a:bodyPr/>
                    <a:lstStyle/>
                    <a:p>
                      <a:pPr fontAlgn="base"/>
                      <a:r>
                        <a:rPr lang="en-US" sz="1800">
                          <a:solidFill>
                            <a:srgbClr val="384552"/>
                          </a:solidFill>
                          <a:effectLst/>
                          <a:latin typeface="Times New Roman" pitchFamily="18" charset="0"/>
                          <a:cs typeface="Times New Roman" pitchFamily="18" charset="0"/>
                        </a:rPr>
                        <a:t>101</a:t>
                      </a:r>
                    </a:p>
                  </a:txBody>
                  <a:tcPr marL="31748" marR="31748" marT="38097" marB="3809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7FA"/>
                    </a:solidFill>
                  </a:tcPr>
                </a:tc>
                <a:tc>
                  <a:txBody>
                    <a:bodyPr/>
                    <a:lstStyle/>
                    <a:p>
                      <a:pPr fontAlgn="base"/>
                      <a:r>
                        <a:rPr lang="en-US" sz="1800">
                          <a:solidFill>
                            <a:srgbClr val="384552"/>
                          </a:solidFill>
                          <a:effectLst/>
                          <a:latin typeface="Times New Roman" pitchFamily="18" charset="0"/>
                          <a:cs typeface="Times New Roman" pitchFamily="18" charset="0"/>
                        </a:rPr>
                        <a:t>101</a:t>
                      </a:r>
                    </a:p>
                  </a:txBody>
                  <a:tcPr marL="31748" marR="31748" marT="38097" marB="3809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7FA"/>
                    </a:solidFill>
                  </a:tcPr>
                </a:tc>
                <a:tc>
                  <a:txBody>
                    <a:bodyPr/>
                    <a:lstStyle/>
                    <a:p>
                      <a:pPr fontAlgn="base"/>
                      <a:r>
                        <a:rPr lang="en-US" sz="1800">
                          <a:solidFill>
                            <a:srgbClr val="384552"/>
                          </a:solidFill>
                          <a:effectLst/>
                          <a:latin typeface="Times New Roman" pitchFamily="18" charset="0"/>
                          <a:cs typeface="Times New Roman" pitchFamily="18" charset="0"/>
                        </a:rPr>
                        <a:t>111</a:t>
                      </a:r>
                    </a:p>
                  </a:txBody>
                  <a:tcPr marL="31748" marR="31748" marT="38097" marB="3809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7FA"/>
                    </a:solidFill>
                  </a:tcPr>
                </a:tc>
              </a:tr>
              <a:tr h="441929">
                <a:tc>
                  <a:txBody>
                    <a:bodyPr/>
                    <a:lstStyle/>
                    <a:p>
                      <a:pPr fontAlgn="base"/>
                      <a:r>
                        <a:rPr lang="en-US" sz="1800" dirty="0" err="1">
                          <a:solidFill>
                            <a:srgbClr val="384552"/>
                          </a:solidFill>
                          <a:effectLst/>
                          <a:latin typeface="Times New Roman" pitchFamily="18" charset="0"/>
                          <a:cs typeface="Times New Roman" pitchFamily="18" charset="0"/>
                        </a:rPr>
                        <a:t>Raudzētie</a:t>
                      </a:r>
                      <a:r>
                        <a:rPr lang="en-US" sz="1800" dirty="0">
                          <a:solidFill>
                            <a:srgbClr val="384552"/>
                          </a:solidFill>
                          <a:effectLst/>
                          <a:latin typeface="Times New Roman" pitchFamily="18" charset="0"/>
                          <a:cs typeface="Times New Roman" pitchFamily="18" charset="0"/>
                        </a:rPr>
                        <a:t> </a:t>
                      </a:r>
                      <a:r>
                        <a:rPr lang="en-US" sz="1800" dirty="0" err="1">
                          <a:solidFill>
                            <a:srgbClr val="384552"/>
                          </a:solidFill>
                          <a:effectLst/>
                          <a:latin typeface="Times New Roman" pitchFamily="18" charset="0"/>
                          <a:cs typeface="Times New Roman" pitchFamily="18" charset="0"/>
                        </a:rPr>
                        <a:t>dzērieni</a:t>
                      </a:r>
                      <a:r>
                        <a:rPr lang="en-US" sz="1800" dirty="0">
                          <a:solidFill>
                            <a:srgbClr val="384552"/>
                          </a:solidFill>
                          <a:effectLst/>
                          <a:latin typeface="Times New Roman" pitchFamily="18" charset="0"/>
                          <a:cs typeface="Times New Roman" pitchFamily="18" charset="0"/>
                        </a:rPr>
                        <a:t> (</a:t>
                      </a:r>
                      <a:r>
                        <a:rPr lang="en-US" sz="1800" dirty="0" err="1">
                          <a:solidFill>
                            <a:srgbClr val="384552"/>
                          </a:solidFill>
                          <a:effectLst/>
                          <a:latin typeface="Times New Roman" pitchFamily="18" charset="0"/>
                          <a:cs typeface="Times New Roman" pitchFamily="18" charset="0"/>
                        </a:rPr>
                        <a:t>līdz</a:t>
                      </a:r>
                      <a:r>
                        <a:rPr lang="en-US" sz="1800" dirty="0">
                          <a:solidFill>
                            <a:srgbClr val="384552"/>
                          </a:solidFill>
                          <a:effectLst/>
                          <a:latin typeface="Times New Roman" pitchFamily="18" charset="0"/>
                          <a:cs typeface="Times New Roman" pitchFamily="18" charset="0"/>
                        </a:rPr>
                        <a:t> 6%), par 100 </a:t>
                      </a:r>
                      <a:r>
                        <a:rPr lang="en-US" sz="1800" dirty="0" err="1">
                          <a:solidFill>
                            <a:srgbClr val="384552"/>
                          </a:solidFill>
                          <a:effectLst/>
                          <a:latin typeface="Times New Roman" pitchFamily="18" charset="0"/>
                          <a:cs typeface="Times New Roman" pitchFamily="18" charset="0"/>
                        </a:rPr>
                        <a:t>litriem</a:t>
                      </a:r>
                      <a:endParaRPr lang="en-US" sz="1800" dirty="0">
                        <a:solidFill>
                          <a:srgbClr val="384552"/>
                        </a:solidFill>
                        <a:effectLst/>
                        <a:latin typeface="Times New Roman" pitchFamily="18" charset="0"/>
                        <a:cs typeface="Times New Roman" pitchFamily="18" charset="0"/>
                      </a:endParaRPr>
                    </a:p>
                  </a:txBody>
                  <a:tcPr marL="31748" marR="31748" marT="38097" marB="3809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7FA"/>
                    </a:solidFill>
                  </a:tcPr>
                </a:tc>
                <a:tc>
                  <a:txBody>
                    <a:bodyPr/>
                    <a:lstStyle/>
                    <a:p>
                      <a:pPr fontAlgn="base"/>
                      <a:r>
                        <a:rPr lang="en-US" sz="1800">
                          <a:solidFill>
                            <a:srgbClr val="384552"/>
                          </a:solidFill>
                          <a:effectLst/>
                          <a:latin typeface="Times New Roman" pitchFamily="18" charset="0"/>
                          <a:cs typeface="Times New Roman" pitchFamily="18" charset="0"/>
                        </a:rPr>
                        <a:t>64</a:t>
                      </a:r>
                    </a:p>
                  </a:txBody>
                  <a:tcPr marL="31748" marR="31748" marT="38097" marB="3809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7FA"/>
                    </a:solidFill>
                  </a:tcPr>
                </a:tc>
                <a:tc>
                  <a:txBody>
                    <a:bodyPr/>
                    <a:lstStyle/>
                    <a:p>
                      <a:pPr fontAlgn="base"/>
                      <a:r>
                        <a:rPr lang="en-US" sz="1800">
                          <a:solidFill>
                            <a:srgbClr val="384552"/>
                          </a:solidFill>
                          <a:effectLst/>
                          <a:latin typeface="Times New Roman" pitchFamily="18" charset="0"/>
                          <a:cs typeface="Times New Roman" pitchFamily="18" charset="0"/>
                        </a:rPr>
                        <a:t>64</a:t>
                      </a:r>
                    </a:p>
                  </a:txBody>
                  <a:tcPr marL="31748" marR="31748" marT="38097" marB="3809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7FA"/>
                    </a:solidFill>
                  </a:tcPr>
                </a:tc>
                <a:tc>
                  <a:txBody>
                    <a:bodyPr/>
                    <a:lstStyle/>
                    <a:p>
                      <a:pPr fontAlgn="base"/>
                      <a:r>
                        <a:rPr lang="en-US" sz="1800">
                          <a:solidFill>
                            <a:srgbClr val="384552"/>
                          </a:solidFill>
                          <a:effectLst/>
                          <a:latin typeface="Times New Roman" pitchFamily="18" charset="0"/>
                          <a:cs typeface="Times New Roman" pitchFamily="18" charset="0"/>
                        </a:rPr>
                        <a:t>64</a:t>
                      </a:r>
                    </a:p>
                  </a:txBody>
                  <a:tcPr marL="31748" marR="31748" marT="38097" marB="3809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7FA"/>
                    </a:solidFill>
                  </a:tcPr>
                </a:tc>
                <a:tc>
                  <a:txBody>
                    <a:bodyPr/>
                    <a:lstStyle/>
                    <a:p>
                      <a:pPr fontAlgn="base"/>
                      <a:r>
                        <a:rPr lang="en-US" sz="1800">
                          <a:solidFill>
                            <a:srgbClr val="384552"/>
                          </a:solidFill>
                          <a:effectLst/>
                          <a:latin typeface="Times New Roman" pitchFamily="18" charset="0"/>
                          <a:cs typeface="Times New Roman" pitchFamily="18" charset="0"/>
                        </a:rPr>
                        <a:t>64</a:t>
                      </a:r>
                    </a:p>
                  </a:txBody>
                  <a:tcPr marL="31748" marR="31748" marT="38097" marB="3809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7FA"/>
                    </a:solidFill>
                  </a:tcPr>
                </a:tc>
                <a:tc>
                  <a:txBody>
                    <a:bodyPr/>
                    <a:lstStyle/>
                    <a:p>
                      <a:pPr fontAlgn="base"/>
                      <a:r>
                        <a:rPr lang="en-US" sz="1800">
                          <a:solidFill>
                            <a:srgbClr val="384552"/>
                          </a:solidFill>
                          <a:effectLst/>
                          <a:latin typeface="Times New Roman" pitchFamily="18" charset="0"/>
                          <a:cs typeface="Times New Roman" pitchFamily="18" charset="0"/>
                        </a:rPr>
                        <a:t>64</a:t>
                      </a:r>
                    </a:p>
                  </a:txBody>
                  <a:tcPr marL="31748" marR="31748" marT="38097" marB="3809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7FA"/>
                    </a:solidFill>
                  </a:tcPr>
                </a:tc>
              </a:tr>
              <a:tr h="441929">
                <a:tc>
                  <a:txBody>
                    <a:bodyPr/>
                    <a:lstStyle/>
                    <a:p>
                      <a:pPr fontAlgn="base"/>
                      <a:r>
                        <a:rPr lang="en-US" sz="1800" dirty="0" err="1">
                          <a:solidFill>
                            <a:srgbClr val="384552"/>
                          </a:solidFill>
                          <a:effectLst/>
                          <a:latin typeface="Times New Roman" pitchFamily="18" charset="0"/>
                          <a:cs typeface="Times New Roman" pitchFamily="18" charset="0"/>
                        </a:rPr>
                        <a:t>Raudzētie</a:t>
                      </a:r>
                      <a:r>
                        <a:rPr lang="en-US" sz="1800" dirty="0">
                          <a:solidFill>
                            <a:srgbClr val="384552"/>
                          </a:solidFill>
                          <a:effectLst/>
                          <a:latin typeface="Times New Roman" pitchFamily="18" charset="0"/>
                          <a:cs typeface="Times New Roman" pitchFamily="18" charset="0"/>
                        </a:rPr>
                        <a:t> </a:t>
                      </a:r>
                      <a:r>
                        <a:rPr lang="en-US" sz="1800" dirty="0" err="1">
                          <a:solidFill>
                            <a:srgbClr val="384552"/>
                          </a:solidFill>
                          <a:effectLst/>
                          <a:latin typeface="Times New Roman" pitchFamily="18" charset="0"/>
                          <a:cs typeface="Times New Roman" pitchFamily="18" charset="0"/>
                        </a:rPr>
                        <a:t>dzērieni</a:t>
                      </a:r>
                      <a:r>
                        <a:rPr lang="en-US" sz="1800" dirty="0">
                          <a:solidFill>
                            <a:srgbClr val="384552"/>
                          </a:solidFill>
                          <a:effectLst/>
                          <a:latin typeface="Times New Roman" pitchFamily="18" charset="0"/>
                          <a:cs typeface="Times New Roman" pitchFamily="18" charset="0"/>
                        </a:rPr>
                        <a:t> (</a:t>
                      </a:r>
                      <a:r>
                        <a:rPr lang="en-US" sz="1800" dirty="0" err="1">
                          <a:solidFill>
                            <a:srgbClr val="384552"/>
                          </a:solidFill>
                          <a:effectLst/>
                          <a:latin typeface="Times New Roman" pitchFamily="18" charset="0"/>
                          <a:cs typeface="Times New Roman" pitchFamily="18" charset="0"/>
                        </a:rPr>
                        <a:t>virs</a:t>
                      </a:r>
                      <a:r>
                        <a:rPr lang="en-US" sz="1800" dirty="0">
                          <a:solidFill>
                            <a:srgbClr val="384552"/>
                          </a:solidFill>
                          <a:effectLst/>
                          <a:latin typeface="Times New Roman" pitchFamily="18" charset="0"/>
                          <a:cs typeface="Times New Roman" pitchFamily="18" charset="0"/>
                        </a:rPr>
                        <a:t> 6%), par 100 </a:t>
                      </a:r>
                      <a:r>
                        <a:rPr lang="en-US" sz="1800" dirty="0" err="1">
                          <a:solidFill>
                            <a:srgbClr val="384552"/>
                          </a:solidFill>
                          <a:effectLst/>
                          <a:latin typeface="Times New Roman" pitchFamily="18" charset="0"/>
                          <a:cs typeface="Times New Roman" pitchFamily="18" charset="0"/>
                        </a:rPr>
                        <a:t>litriem</a:t>
                      </a:r>
                      <a:endParaRPr lang="en-US" sz="1800" dirty="0">
                        <a:solidFill>
                          <a:srgbClr val="384552"/>
                        </a:solidFill>
                        <a:effectLst/>
                        <a:latin typeface="Times New Roman" pitchFamily="18" charset="0"/>
                        <a:cs typeface="Times New Roman" pitchFamily="18" charset="0"/>
                      </a:endParaRPr>
                    </a:p>
                  </a:txBody>
                  <a:tcPr marL="31748" marR="31748" marT="38097" marB="3809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7FA"/>
                    </a:solidFill>
                  </a:tcPr>
                </a:tc>
                <a:tc>
                  <a:txBody>
                    <a:bodyPr/>
                    <a:lstStyle/>
                    <a:p>
                      <a:pPr fontAlgn="base"/>
                      <a:r>
                        <a:rPr lang="en-US" sz="1800">
                          <a:solidFill>
                            <a:srgbClr val="384552"/>
                          </a:solidFill>
                          <a:effectLst/>
                          <a:latin typeface="Times New Roman" pitchFamily="18" charset="0"/>
                          <a:cs typeface="Times New Roman" pitchFamily="18" charset="0"/>
                        </a:rPr>
                        <a:t>78</a:t>
                      </a:r>
                    </a:p>
                  </a:txBody>
                  <a:tcPr marL="31748" marR="31748" marT="38097" marB="3809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7FA"/>
                    </a:solidFill>
                  </a:tcPr>
                </a:tc>
                <a:tc>
                  <a:txBody>
                    <a:bodyPr/>
                    <a:lstStyle/>
                    <a:p>
                      <a:pPr fontAlgn="base"/>
                      <a:r>
                        <a:rPr lang="en-US" sz="1800">
                          <a:solidFill>
                            <a:srgbClr val="384552"/>
                          </a:solidFill>
                          <a:effectLst/>
                          <a:latin typeface="Times New Roman" pitchFamily="18" charset="0"/>
                          <a:cs typeface="Times New Roman" pitchFamily="18" charset="0"/>
                        </a:rPr>
                        <a:t>92</a:t>
                      </a:r>
                    </a:p>
                  </a:txBody>
                  <a:tcPr marL="31748" marR="31748" marT="38097" marB="3809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7FA"/>
                    </a:solidFill>
                  </a:tcPr>
                </a:tc>
                <a:tc>
                  <a:txBody>
                    <a:bodyPr/>
                    <a:lstStyle/>
                    <a:p>
                      <a:pPr fontAlgn="base"/>
                      <a:r>
                        <a:rPr lang="en-US" sz="1800" dirty="0">
                          <a:solidFill>
                            <a:srgbClr val="384552"/>
                          </a:solidFill>
                          <a:effectLst/>
                          <a:latin typeface="Times New Roman" pitchFamily="18" charset="0"/>
                          <a:cs typeface="Times New Roman" pitchFamily="18" charset="0"/>
                        </a:rPr>
                        <a:t>101</a:t>
                      </a:r>
                    </a:p>
                  </a:txBody>
                  <a:tcPr marL="31748" marR="31748" marT="38097" marB="3809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7FA"/>
                    </a:solidFill>
                  </a:tcPr>
                </a:tc>
                <a:tc>
                  <a:txBody>
                    <a:bodyPr/>
                    <a:lstStyle/>
                    <a:p>
                      <a:pPr fontAlgn="base"/>
                      <a:r>
                        <a:rPr lang="en-US" sz="1800">
                          <a:solidFill>
                            <a:srgbClr val="384552"/>
                          </a:solidFill>
                          <a:effectLst/>
                          <a:latin typeface="Times New Roman" pitchFamily="18" charset="0"/>
                          <a:cs typeface="Times New Roman" pitchFamily="18" charset="0"/>
                        </a:rPr>
                        <a:t>101</a:t>
                      </a:r>
                    </a:p>
                  </a:txBody>
                  <a:tcPr marL="31748" marR="31748" marT="38097" marB="3809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7FA"/>
                    </a:solidFill>
                  </a:tcPr>
                </a:tc>
                <a:tc>
                  <a:txBody>
                    <a:bodyPr/>
                    <a:lstStyle/>
                    <a:p>
                      <a:pPr fontAlgn="base"/>
                      <a:r>
                        <a:rPr lang="en-US" sz="1800">
                          <a:solidFill>
                            <a:srgbClr val="384552"/>
                          </a:solidFill>
                          <a:effectLst/>
                          <a:latin typeface="Times New Roman" pitchFamily="18" charset="0"/>
                          <a:cs typeface="Times New Roman" pitchFamily="18" charset="0"/>
                        </a:rPr>
                        <a:t>111</a:t>
                      </a:r>
                    </a:p>
                  </a:txBody>
                  <a:tcPr marL="31748" marR="31748" marT="38097" marB="3809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7FA"/>
                    </a:solidFill>
                  </a:tcPr>
                </a:tc>
              </a:tr>
              <a:tr h="441929">
                <a:tc>
                  <a:txBody>
                    <a:bodyPr/>
                    <a:lstStyle/>
                    <a:p>
                      <a:pPr fontAlgn="base"/>
                      <a:r>
                        <a:rPr lang="en-US" sz="1800" dirty="0" err="1">
                          <a:solidFill>
                            <a:srgbClr val="384552"/>
                          </a:solidFill>
                          <a:effectLst/>
                          <a:latin typeface="Times New Roman" pitchFamily="18" charset="0"/>
                          <a:cs typeface="Times New Roman" pitchFamily="18" charset="0"/>
                        </a:rPr>
                        <a:t>Starpprodukti</a:t>
                      </a:r>
                      <a:r>
                        <a:rPr lang="en-US" sz="1800" dirty="0">
                          <a:solidFill>
                            <a:srgbClr val="384552"/>
                          </a:solidFill>
                          <a:effectLst/>
                          <a:latin typeface="Times New Roman" pitchFamily="18" charset="0"/>
                          <a:cs typeface="Times New Roman" pitchFamily="18" charset="0"/>
                        </a:rPr>
                        <a:t> (</a:t>
                      </a:r>
                      <a:r>
                        <a:rPr lang="en-US" sz="1800" dirty="0" err="1">
                          <a:solidFill>
                            <a:srgbClr val="384552"/>
                          </a:solidFill>
                          <a:effectLst/>
                          <a:latin typeface="Times New Roman" pitchFamily="18" charset="0"/>
                          <a:cs typeface="Times New Roman" pitchFamily="18" charset="0"/>
                        </a:rPr>
                        <a:t>līdz</a:t>
                      </a:r>
                      <a:r>
                        <a:rPr lang="en-US" sz="1800" dirty="0">
                          <a:solidFill>
                            <a:srgbClr val="384552"/>
                          </a:solidFill>
                          <a:effectLst/>
                          <a:latin typeface="Times New Roman" pitchFamily="18" charset="0"/>
                          <a:cs typeface="Times New Roman" pitchFamily="18" charset="0"/>
                        </a:rPr>
                        <a:t> 15%), par 100 </a:t>
                      </a:r>
                      <a:r>
                        <a:rPr lang="en-US" sz="1800" dirty="0" err="1">
                          <a:solidFill>
                            <a:srgbClr val="384552"/>
                          </a:solidFill>
                          <a:effectLst/>
                          <a:latin typeface="Times New Roman" pitchFamily="18" charset="0"/>
                          <a:cs typeface="Times New Roman" pitchFamily="18" charset="0"/>
                        </a:rPr>
                        <a:t>litriem</a:t>
                      </a:r>
                      <a:endParaRPr lang="en-US" sz="1800" dirty="0">
                        <a:solidFill>
                          <a:srgbClr val="384552"/>
                        </a:solidFill>
                        <a:effectLst/>
                        <a:latin typeface="Times New Roman" pitchFamily="18" charset="0"/>
                        <a:cs typeface="Times New Roman" pitchFamily="18" charset="0"/>
                      </a:endParaRPr>
                    </a:p>
                  </a:txBody>
                  <a:tcPr marL="31748" marR="31748" marT="38097" marB="3809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AFA"/>
                    </a:solidFill>
                  </a:tcPr>
                </a:tc>
                <a:tc>
                  <a:txBody>
                    <a:bodyPr/>
                    <a:lstStyle/>
                    <a:p>
                      <a:pPr fontAlgn="base"/>
                      <a:r>
                        <a:rPr lang="en-US" sz="1800" dirty="0">
                          <a:solidFill>
                            <a:srgbClr val="384552"/>
                          </a:solidFill>
                          <a:effectLst/>
                          <a:latin typeface="Times New Roman" pitchFamily="18" charset="0"/>
                          <a:cs typeface="Times New Roman" pitchFamily="18" charset="0"/>
                        </a:rPr>
                        <a:t>78</a:t>
                      </a:r>
                    </a:p>
                  </a:txBody>
                  <a:tcPr marL="31748" marR="31748" marT="38097" marB="3809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AFA"/>
                    </a:solidFill>
                  </a:tcPr>
                </a:tc>
                <a:tc>
                  <a:txBody>
                    <a:bodyPr/>
                    <a:lstStyle/>
                    <a:p>
                      <a:pPr fontAlgn="base"/>
                      <a:r>
                        <a:rPr lang="en-US" sz="1800">
                          <a:solidFill>
                            <a:srgbClr val="384552"/>
                          </a:solidFill>
                          <a:effectLst/>
                          <a:latin typeface="Times New Roman" pitchFamily="18" charset="0"/>
                          <a:cs typeface="Times New Roman" pitchFamily="18" charset="0"/>
                        </a:rPr>
                        <a:t>92</a:t>
                      </a:r>
                    </a:p>
                  </a:txBody>
                  <a:tcPr marL="31748" marR="31748" marT="38097" marB="3809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AFA"/>
                    </a:solidFill>
                  </a:tcPr>
                </a:tc>
                <a:tc>
                  <a:txBody>
                    <a:bodyPr/>
                    <a:lstStyle/>
                    <a:p>
                      <a:pPr fontAlgn="base"/>
                      <a:r>
                        <a:rPr lang="en-US" sz="1800">
                          <a:solidFill>
                            <a:srgbClr val="384552"/>
                          </a:solidFill>
                          <a:effectLst/>
                          <a:latin typeface="Times New Roman" pitchFamily="18" charset="0"/>
                          <a:cs typeface="Times New Roman" pitchFamily="18" charset="0"/>
                        </a:rPr>
                        <a:t>101</a:t>
                      </a:r>
                    </a:p>
                  </a:txBody>
                  <a:tcPr marL="31748" marR="31748" marT="38097" marB="3809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AFA"/>
                    </a:solidFill>
                  </a:tcPr>
                </a:tc>
                <a:tc>
                  <a:txBody>
                    <a:bodyPr/>
                    <a:lstStyle/>
                    <a:p>
                      <a:pPr fontAlgn="base"/>
                      <a:r>
                        <a:rPr lang="en-US" sz="1800">
                          <a:solidFill>
                            <a:srgbClr val="384552"/>
                          </a:solidFill>
                          <a:effectLst/>
                          <a:latin typeface="Times New Roman" pitchFamily="18" charset="0"/>
                          <a:cs typeface="Times New Roman" pitchFamily="18" charset="0"/>
                        </a:rPr>
                        <a:t>101</a:t>
                      </a:r>
                    </a:p>
                  </a:txBody>
                  <a:tcPr marL="31748" marR="31748" marT="38097" marB="3809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AFA"/>
                    </a:solidFill>
                  </a:tcPr>
                </a:tc>
                <a:tc>
                  <a:txBody>
                    <a:bodyPr/>
                    <a:lstStyle/>
                    <a:p>
                      <a:pPr fontAlgn="base"/>
                      <a:r>
                        <a:rPr lang="en-US" sz="1800">
                          <a:solidFill>
                            <a:srgbClr val="384552"/>
                          </a:solidFill>
                          <a:effectLst/>
                          <a:latin typeface="Times New Roman" pitchFamily="18" charset="0"/>
                          <a:cs typeface="Times New Roman" pitchFamily="18" charset="0"/>
                        </a:rPr>
                        <a:t>111</a:t>
                      </a:r>
                    </a:p>
                  </a:txBody>
                  <a:tcPr marL="31748" marR="31748" marT="38097" marB="3809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AFA"/>
                    </a:solidFill>
                  </a:tcPr>
                </a:tc>
              </a:tr>
              <a:tr h="441929">
                <a:tc>
                  <a:txBody>
                    <a:bodyPr/>
                    <a:lstStyle/>
                    <a:p>
                      <a:pPr fontAlgn="base"/>
                      <a:r>
                        <a:rPr lang="fr-FR" sz="1800">
                          <a:solidFill>
                            <a:srgbClr val="384552"/>
                          </a:solidFill>
                          <a:effectLst/>
                          <a:latin typeface="Times New Roman" pitchFamily="18" charset="0"/>
                          <a:cs typeface="Times New Roman" pitchFamily="18" charset="0"/>
                        </a:rPr>
                        <a:t>Starpprodukti (virs 15% un līdz 22%), par 100 litriem</a:t>
                      </a:r>
                    </a:p>
                  </a:txBody>
                  <a:tcPr marL="31748" marR="31748" marT="38097" marB="3809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7FA"/>
                    </a:solidFill>
                  </a:tcPr>
                </a:tc>
                <a:tc>
                  <a:txBody>
                    <a:bodyPr/>
                    <a:lstStyle/>
                    <a:p>
                      <a:pPr fontAlgn="base"/>
                      <a:r>
                        <a:rPr lang="en-US" sz="1800" dirty="0">
                          <a:solidFill>
                            <a:srgbClr val="384552"/>
                          </a:solidFill>
                          <a:effectLst/>
                          <a:latin typeface="Times New Roman" pitchFamily="18" charset="0"/>
                          <a:cs typeface="Times New Roman" pitchFamily="18" charset="0"/>
                        </a:rPr>
                        <a:t>130</a:t>
                      </a:r>
                    </a:p>
                  </a:txBody>
                  <a:tcPr marL="31748" marR="31748" marT="38097" marB="3809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7FA"/>
                    </a:solidFill>
                  </a:tcPr>
                </a:tc>
                <a:tc>
                  <a:txBody>
                    <a:bodyPr/>
                    <a:lstStyle/>
                    <a:p>
                      <a:pPr fontAlgn="base"/>
                      <a:r>
                        <a:rPr lang="en-US" sz="1800" dirty="0">
                          <a:solidFill>
                            <a:srgbClr val="384552"/>
                          </a:solidFill>
                          <a:effectLst/>
                          <a:latin typeface="Times New Roman" pitchFamily="18" charset="0"/>
                          <a:cs typeface="Times New Roman" pitchFamily="18" charset="0"/>
                        </a:rPr>
                        <a:t>150</a:t>
                      </a:r>
                    </a:p>
                  </a:txBody>
                  <a:tcPr marL="31748" marR="31748" marT="38097" marB="3809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7FA"/>
                    </a:solidFill>
                  </a:tcPr>
                </a:tc>
                <a:tc>
                  <a:txBody>
                    <a:bodyPr/>
                    <a:lstStyle/>
                    <a:p>
                      <a:pPr fontAlgn="base"/>
                      <a:r>
                        <a:rPr lang="en-US" sz="1800">
                          <a:solidFill>
                            <a:srgbClr val="384552"/>
                          </a:solidFill>
                          <a:effectLst/>
                          <a:latin typeface="Times New Roman" pitchFamily="18" charset="0"/>
                          <a:cs typeface="Times New Roman" pitchFamily="18" charset="0"/>
                        </a:rPr>
                        <a:t>168</a:t>
                      </a:r>
                    </a:p>
                  </a:txBody>
                  <a:tcPr marL="31748" marR="31748" marT="38097" marB="3809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7FA"/>
                    </a:solidFill>
                  </a:tcPr>
                </a:tc>
                <a:tc>
                  <a:txBody>
                    <a:bodyPr/>
                    <a:lstStyle/>
                    <a:p>
                      <a:pPr fontAlgn="base"/>
                      <a:r>
                        <a:rPr lang="en-US" sz="1800">
                          <a:solidFill>
                            <a:srgbClr val="384552"/>
                          </a:solidFill>
                          <a:effectLst/>
                          <a:latin typeface="Times New Roman" pitchFamily="18" charset="0"/>
                          <a:cs typeface="Times New Roman" pitchFamily="18" charset="0"/>
                        </a:rPr>
                        <a:t>168</a:t>
                      </a:r>
                    </a:p>
                  </a:txBody>
                  <a:tcPr marL="31748" marR="31748" marT="38097" marB="3809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7FA"/>
                    </a:solidFill>
                  </a:tcPr>
                </a:tc>
                <a:tc>
                  <a:txBody>
                    <a:bodyPr/>
                    <a:lstStyle/>
                    <a:p>
                      <a:pPr fontAlgn="base"/>
                      <a:r>
                        <a:rPr lang="en-US" sz="1800">
                          <a:solidFill>
                            <a:srgbClr val="384552"/>
                          </a:solidFill>
                          <a:effectLst/>
                          <a:latin typeface="Times New Roman" pitchFamily="18" charset="0"/>
                          <a:cs typeface="Times New Roman" pitchFamily="18" charset="0"/>
                        </a:rPr>
                        <a:t>185</a:t>
                      </a:r>
                    </a:p>
                  </a:txBody>
                  <a:tcPr marL="31748" marR="31748" marT="38097" marB="3809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7FA"/>
                    </a:solidFill>
                  </a:tcPr>
                </a:tc>
              </a:tr>
              <a:tr h="624796">
                <a:tc>
                  <a:txBody>
                    <a:bodyPr/>
                    <a:lstStyle/>
                    <a:p>
                      <a:pPr fontAlgn="base"/>
                      <a:r>
                        <a:rPr lang="en-US" sz="1800">
                          <a:solidFill>
                            <a:srgbClr val="384552"/>
                          </a:solidFill>
                          <a:effectLst/>
                          <a:latin typeface="Times New Roman" pitchFamily="18" charset="0"/>
                          <a:cs typeface="Times New Roman" pitchFamily="18" charset="0"/>
                        </a:rPr>
                        <a:t>Spirts un pārējie alkoholiskie dzērieni, par 100 litriem absolūta spirta</a:t>
                      </a:r>
                    </a:p>
                  </a:txBody>
                  <a:tcPr marL="31748" marR="31748" marT="38097" marB="3809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7FA"/>
                    </a:solidFill>
                  </a:tcPr>
                </a:tc>
                <a:tc>
                  <a:txBody>
                    <a:bodyPr/>
                    <a:lstStyle/>
                    <a:p>
                      <a:pPr fontAlgn="base"/>
                      <a:r>
                        <a:rPr lang="en-US" sz="1800">
                          <a:solidFill>
                            <a:srgbClr val="384552"/>
                          </a:solidFill>
                          <a:effectLst/>
                          <a:latin typeface="Times New Roman" pitchFamily="18" charset="0"/>
                          <a:cs typeface="Times New Roman" pitchFamily="18" charset="0"/>
                        </a:rPr>
                        <a:t>1450</a:t>
                      </a:r>
                    </a:p>
                  </a:txBody>
                  <a:tcPr marL="31748" marR="31748" marT="38097" marB="3809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7FA"/>
                    </a:solidFill>
                  </a:tcPr>
                </a:tc>
                <a:tc>
                  <a:txBody>
                    <a:bodyPr/>
                    <a:lstStyle/>
                    <a:p>
                      <a:pPr fontAlgn="base"/>
                      <a:r>
                        <a:rPr lang="en-US" sz="1800" dirty="0">
                          <a:solidFill>
                            <a:srgbClr val="384552"/>
                          </a:solidFill>
                          <a:effectLst/>
                          <a:latin typeface="Times New Roman" pitchFamily="18" charset="0"/>
                          <a:cs typeface="Times New Roman" pitchFamily="18" charset="0"/>
                        </a:rPr>
                        <a:t>1670</a:t>
                      </a:r>
                    </a:p>
                  </a:txBody>
                  <a:tcPr marL="31748" marR="31748" marT="38097" marB="3809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7FA"/>
                    </a:solidFill>
                  </a:tcPr>
                </a:tc>
                <a:tc>
                  <a:txBody>
                    <a:bodyPr/>
                    <a:lstStyle/>
                    <a:p>
                      <a:pPr fontAlgn="base"/>
                      <a:r>
                        <a:rPr lang="en-US" sz="1800" b="1" dirty="0">
                          <a:solidFill>
                            <a:srgbClr val="384552"/>
                          </a:solidFill>
                          <a:effectLst/>
                          <a:latin typeface="Times New Roman" pitchFamily="18" charset="0"/>
                          <a:cs typeface="Times New Roman" pitchFamily="18" charset="0"/>
                        </a:rPr>
                        <a:t>1840</a:t>
                      </a:r>
                    </a:p>
                  </a:txBody>
                  <a:tcPr marL="31748" marR="31748" marT="38097" marB="3809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7FA"/>
                    </a:solidFill>
                  </a:tcPr>
                </a:tc>
                <a:tc>
                  <a:txBody>
                    <a:bodyPr/>
                    <a:lstStyle/>
                    <a:p>
                      <a:pPr fontAlgn="base"/>
                      <a:r>
                        <a:rPr lang="en-US" sz="1800" b="1" dirty="0">
                          <a:solidFill>
                            <a:srgbClr val="384552"/>
                          </a:solidFill>
                          <a:effectLst/>
                          <a:latin typeface="Times New Roman" pitchFamily="18" charset="0"/>
                          <a:cs typeface="Times New Roman" pitchFamily="18" charset="0"/>
                        </a:rPr>
                        <a:t>1564</a:t>
                      </a:r>
                    </a:p>
                  </a:txBody>
                  <a:tcPr marL="31748" marR="31748" marT="38097" marB="3809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7FA"/>
                    </a:solidFill>
                  </a:tcPr>
                </a:tc>
                <a:tc>
                  <a:txBody>
                    <a:bodyPr/>
                    <a:lstStyle/>
                    <a:p>
                      <a:pPr fontAlgn="base"/>
                      <a:r>
                        <a:rPr lang="en-US" sz="1800" b="1" dirty="0">
                          <a:solidFill>
                            <a:srgbClr val="384552"/>
                          </a:solidFill>
                          <a:effectLst/>
                          <a:latin typeface="Times New Roman" pitchFamily="18" charset="0"/>
                          <a:cs typeface="Times New Roman" pitchFamily="18" charset="0"/>
                        </a:rPr>
                        <a:t>2025</a:t>
                      </a:r>
                    </a:p>
                  </a:txBody>
                  <a:tcPr marL="31748" marR="31748" marT="38097" marB="3809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7FA"/>
                    </a:solidFill>
                  </a:tcPr>
                </a:tc>
              </a:tr>
              <a:tr h="624796">
                <a:tc>
                  <a:txBody>
                    <a:bodyPr/>
                    <a:lstStyle/>
                    <a:p>
                      <a:pPr fontAlgn="base"/>
                      <a:r>
                        <a:rPr lang="en-US" sz="1800">
                          <a:solidFill>
                            <a:srgbClr val="384552"/>
                          </a:solidFill>
                          <a:effectLst/>
                          <a:latin typeface="Times New Roman" pitchFamily="18" charset="0"/>
                          <a:cs typeface="Times New Roman" pitchFamily="18" charset="0"/>
                        </a:rPr>
                        <a:t>Alus (par katru absolūtā spirta tilpumprocentu), par 100 litriem</a:t>
                      </a:r>
                    </a:p>
                  </a:txBody>
                  <a:tcPr marL="31748" marR="31748" marT="38097" marB="3809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7FA"/>
                    </a:solidFill>
                  </a:tcPr>
                </a:tc>
                <a:tc>
                  <a:txBody>
                    <a:bodyPr/>
                    <a:lstStyle/>
                    <a:p>
                      <a:pPr fontAlgn="base"/>
                      <a:r>
                        <a:rPr lang="en-US" sz="1800">
                          <a:solidFill>
                            <a:srgbClr val="384552"/>
                          </a:solidFill>
                          <a:effectLst/>
                          <a:latin typeface="Times New Roman" pitchFamily="18" charset="0"/>
                          <a:cs typeface="Times New Roman" pitchFamily="18" charset="0"/>
                        </a:rPr>
                        <a:t>4,5</a:t>
                      </a:r>
                      <a:r>
                        <a:rPr lang="en-US" sz="1800" baseline="30000">
                          <a:solidFill>
                            <a:srgbClr val="384552"/>
                          </a:solidFill>
                          <a:effectLst/>
                          <a:latin typeface="Times New Roman" pitchFamily="18" charset="0"/>
                          <a:cs typeface="Times New Roman" pitchFamily="18" charset="0"/>
                        </a:rPr>
                        <a:t>1</a:t>
                      </a:r>
                      <a:endParaRPr lang="en-US" sz="1800">
                        <a:solidFill>
                          <a:srgbClr val="384552"/>
                        </a:solidFill>
                        <a:effectLst/>
                        <a:latin typeface="Times New Roman" pitchFamily="18" charset="0"/>
                        <a:cs typeface="Times New Roman" pitchFamily="18" charset="0"/>
                      </a:endParaRPr>
                    </a:p>
                  </a:txBody>
                  <a:tcPr marL="31748" marR="31748" marT="38097" marB="3809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7FA"/>
                    </a:solidFill>
                  </a:tcPr>
                </a:tc>
                <a:tc>
                  <a:txBody>
                    <a:bodyPr/>
                    <a:lstStyle/>
                    <a:p>
                      <a:pPr fontAlgn="base"/>
                      <a:r>
                        <a:rPr lang="en-US" sz="1800">
                          <a:solidFill>
                            <a:srgbClr val="384552"/>
                          </a:solidFill>
                          <a:effectLst/>
                          <a:latin typeface="Times New Roman" pitchFamily="18" charset="0"/>
                          <a:cs typeface="Times New Roman" pitchFamily="18" charset="0"/>
                        </a:rPr>
                        <a:t>6,8</a:t>
                      </a:r>
                      <a:r>
                        <a:rPr lang="en-US" sz="1800" baseline="30000">
                          <a:solidFill>
                            <a:srgbClr val="384552"/>
                          </a:solidFill>
                          <a:effectLst/>
                          <a:latin typeface="Times New Roman" pitchFamily="18" charset="0"/>
                          <a:cs typeface="Times New Roman" pitchFamily="18" charset="0"/>
                        </a:rPr>
                        <a:t>3</a:t>
                      </a:r>
                      <a:endParaRPr lang="en-US" sz="1800">
                        <a:solidFill>
                          <a:srgbClr val="384552"/>
                        </a:solidFill>
                        <a:effectLst/>
                        <a:latin typeface="Times New Roman" pitchFamily="18" charset="0"/>
                        <a:cs typeface="Times New Roman" pitchFamily="18" charset="0"/>
                      </a:endParaRPr>
                    </a:p>
                  </a:txBody>
                  <a:tcPr marL="31748" marR="31748" marT="38097" marB="3809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7FA"/>
                    </a:solidFill>
                  </a:tcPr>
                </a:tc>
                <a:tc>
                  <a:txBody>
                    <a:bodyPr/>
                    <a:lstStyle/>
                    <a:p>
                      <a:pPr fontAlgn="base"/>
                      <a:r>
                        <a:rPr lang="en-US" sz="1800" dirty="0">
                          <a:solidFill>
                            <a:srgbClr val="384552"/>
                          </a:solidFill>
                          <a:effectLst/>
                          <a:latin typeface="Times New Roman" pitchFamily="18" charset="0"/>
                          <a:cs typeface="Times New Roman" pitchFamily="18" charset="0"/>
                        </a:rPr>
                        <a:t>7,4</a:t>
                      </a:r>
                      <a:r>
                        <a:rPr lang="en-US" sz="1800" baseline="30000" dirty="0">
                          <a:solidFill>
                            <a:srgbClr val="384552"/>
                          </a:solidFill>
                          <a:effectLst/>
                          <a:latin typeface="Times New Roman" pitchFamily="18" charset="0"/>
                          <a:cs typeface="Times New Roman" pitchFamily="18" charset="0"/>
                        </a:rPr>
                        <a:t>5</a:t>
                      </a:r>
                      <a:endParaRPr lang="en-US" sz="1800" dirty="0">
                        <a:solidFill>
                          <a:srgbClr val="384552"/>
                        </a:solidFill>
                        <a:effectLst/>
                        <a:latin typeface="Times New Roman" pitchFamily="18" charset="0"/>
                        <a:cs typeface="Times New Roman" pitchFamily="18" charset="0"/>
                      </a:endParaRPr>
                    </a:p>
                  </a:txBody>
                  <a:tcPr marL="31748" marR="31748" marT="38097" marB="3809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7FA"/>
                    </a:solidFill>
                  </a:tcPr>
                </a:tc>
                <a:tc>
                  <a:txBody>
                    <a:bodyPr/>
                    <a:lstStyle/>
                    <a:p>
                      <a:pPr fontAlgn="base"/>
                      <a:r>
                        <a:rPr lang="en-US" sz="1800" dirty="0">
                          <a:solidFill>
                            <a:srgbClr val="384552"/>
                          </a:solidFill>
                          <a:effectLst/>
                          <a:latin typeface="Times New Roman" pitchFamily="18" charset="0"/>
                          <a:cs typeface="Times New Roman" pitchFamily="18" charset="0"/>
                        </a:rPr>
                        <a:t>7,4</a:t>
                      </a:r>
                      <a:r>
                        <a:rPr lang="en-US" sz="1800" baseline="30000" dirty="0">
                          <a:solidFill>
                            <a:srgbClr val="384552"/>
                          </a:solidFill>
                          <a:effectLst/>
                          <a:latin typeface="Times New Roman" pitchFamily="18" charset="0"/>
                          <a:cs typeface="Times New Roman" pitchFamily="18" charset="0"/>
                        </a:rPr>
                        <a:t>5</a:t>
                      </a:r>
                      <a:endParaRPr lang="en-US" sz="1800" dirty="0">
                        <a:solidFill>
                          <a:srgbClr val="384552"/>
                        </a:solidFill>
                        <a:effectLst/>
                        <a:latin typeface="Times New Roman" pitchFamily="18" charset="0"/>
                        <a:cs typeface="Times New Roman" pitchFamily="18" charset="0"/>
                      </a:endParaRPr>
                    </a:p>
                  </a:txBody>
                  <a:tcPr marL="31748" marR="31748" marT="38097" marB="3809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7FA"/>
                    </a:solidFill>
                  </a:tcPr>
                </a:tc>
                <a:tc>
                  <a:txBody>
                    <a:bodyPr/>
                    <a:lstStyle/>
                    <a:p>
                      <a:pPr fontAlgn="base"/>
                      <a:r>
                        <a:rPr lang="en-US" sz="1800" dirty="0">
                          <a:solidFill>
                            <a:srgbClr val="384552"/>
                          </a:solidFill>
                          <a:effectLst/>
                          <a:latin typeface="Times New Roman" pitchFamily="18" charset="0"/>
                          <a:cs typeface="Times New Roman" pitchFamily="18" charset="0"/>
                        </a:rPr>
                        <a:t>8,1</a:t>
                      </a:r>
                      <a:r>
                        <a:rPr lang="en-US" sz="1800" baseline="30000" dirty="0">
                          <a:solidFill>
                            <a:srgbClr val="384552"/>
                          </a:solidFill>
                          <a:effectLst/>
                          <a:latin typeface="Times New Roman" pitchFamily="18" charset="0"/>
                          <a:cs typeface="Times New Roman" pitchFamily="18" charset="0"/>
                        </a:rPr>
                        <a:t>7</a:t>
                      </a:r>
                      <a:endParaRPr lang="en-US" sz="1800" dirty="0">
                        <a:solidFill>
                          <a:srgbClr val="384552"/>
                        </a:solidFill>
                        <a:effectLst/>
                        <a:latin typeface="Times New Roman" pitchFamily="18" charset="0"/>
                        <a:cs typeface="Times New Roman" pitchFamily="18" charset="0"/>
                      </a:endParaRPr>
                    </a:p>
                  </a:txBody>
                  <a:tcPr marL="31748" marR="31748" marT="38097" marB="3809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7FA"/>
                    </a:solidFill>
                  </a:tcPr>
                </a:tc>
              </a:tr>
              <a:tr h="624796">
                <a:tc>
                  <a:txBody>
                    <a:bodyPr/>
                    <a:lstStyle/>
                    <a:p>
                      <a:pPr fontAlgn="base"/>
                      <a:r>
                        <a:rPr lang="en-US" sz="1800">
                          <a:solidFill>
                            <a:srgbClr val="384552"/>
                          </a:solidFill>
                          <a:effectLst/>
                          <a:latin typeface="Times New Roman" pitchFamily="18" charset="0"/>
                          <a:cs typeface="Times New Roman" pitchFamily="18" charset="0"/>
                        </a:rPr>
                        <a:t>Alus (par katru absolūtā spirta tilpumprocentu), par 100 litriem</a:t>
                      </a:r>
                    </a:p>
                  </a:txBody>
                  <a:tcPr marL="31748" marR="31748" marT="38097" marB="3809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7FA"/>
                    </a:solidFill>
                  </a:tcPr>
                </a:tc>
                <a:tc>
                  <a:txBody>
                    <a:bodyPr/>
                    <a:lstStyle/>
                    <a:p>
                      <a:pPr fontAlgn="base"/>
                      <a:r>
                        <a:rPr lang="en-US" sz="1800">
                          <a:solidFill>
                            <a:srgbClr val="384552"/>
                          </a:solidFill>
                          <a:effectLst/>
                          <a:latin typeface="Times New Roman" pitchFamily="18" charset="0"/>
                          <a:cs typeface="Times New Roman" pitchFamily="18" charset="0"/>
                        </a:rPr>
                        <a:t>2,25</a:t>
                      </a:r>
                      <a:r>
                        <a:rPr lang="en-US" sz="1800" baseline="30000">
                          <a:solidFill>
                            <a:srgbClr val="384552"/>
                          </a:solidFill>
                          <a:effectLst/>
                          <a:latin typeface="Times New Roman" pitchFamily="18" charset="0"/>
                          <a:cs typeface="Times New Roman" pitchFamily="18" charset="0"/>
                        </a:rPr>
                        <a:t>2</a:t>
                      </a:r>
                      <a:endParaRPr lang="en-US" sz="1800">
                        <a:solidFill>
                          <a:srgbClr val="384552"/>
                        </a:solidFill>
                        <a:effectLst/>
                        <a:latin typeface="Times New Roman" pitchFamily="18" charset="0"/>
                        <a:cs typeface="Times New Roman" pitchFamily="18" charset="0"/>
                      </a:endParaRPr>
                    </a:p>
                  </a:txBody>
                  <a:tcPr marL="31748" marR="31748" marT="38097" marB="3809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7FA"/>
                    </a:solidFill>
                  </a:tcPr>
                </a:tc>
                <a:tc>
                  <a:txBody>
                    <a:bodyPr/>
                    <a:lstStyle/>
                    <a:p>
                      <a:pPr fontAlgn="base"/>
                      <a:r>
                        <a:rPr lang="en-US" sz="1800" dirty="0">
                          <a:solidFill>
                            <a:srgbClr val="384552"/>
                          </a:solidFill>
                          <a:effectLst/>
                          <a:latin typeface="Times New Roman" pitchFamily="18" charset="0"/>
                          <a:cs typeface="Times New Roman" pitchFamily="18" charset="0"/>
                        </a:rPr>
                        <a:t>3,4</a:t>
                      </a:r>
                      <a:r>
                        <a:rPr lang="en-US" sz="1800" baseline="30000" dirty="0">
                          <a:solidFill>
                            <a:srgbClr val="384552"/>
                          </a:solidFill>
                          <a:effectLst/>
                          <a:latin typeface="Times New Roman" pitchFamily="18" charset="0"/>
                          <a:cs typeface="Times New Roman" pitchFamily="18" charset="0"/>
                        </a:rPr>
                        <a:t>4</a:t>
                      </a:r>
                      <a:endParaRPr lang="en-US" sz="1800" dirty="0">
                        <a:solidFill>
                          <a:srgbClr val="384552"/>
                        </a:solidFill>
                        <a:effectLst/>
                        <a:latin typeface="Times New Roman" pitchFamily="18" charset="0"/>
                        <a:cs typeface="Times New Roman" pitchFamily="18" charset="0"/>
                      </a:endParaRPr>
                    </a:p>
                  </a:txBody>
                  <a:tcPr marL="31748" marR="31748" marT="38097" marB="3809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7FA"/>
                    </a:solidFill>
                  </a:tcPr>
                </a:tc>
                <a:tc>
                  <a:txBody>
                    <a:bodyPr/>
                    <a:lstStyle/>
                    <a:p>
                      <a:pPr fontAlgn="base"/>
                      <a:r>
                        <a:rPr lang="en-US" sz="1800">
                          <a:solidFill>
                            <a:srgbClr val="384552"/>
                          </a:solidFill>
                          <a:effectLst/>
                          <a:latin typeface="Times New Roman" pitchFamily="18" charset="0"/>
                          <a:cs typeface="Times New Roman" pitchFamily="18" charset="0"/>
                        </a:rPr>
                        <a:t>3,7</a:t>
                      </a:r>
                      <a:r>
                        <a:rPr lang="en-US" sz="1800" baseline="30000">
                          <a:solidFill>
                            <a:srgbClr val="384552"/>
                          </a:solidFill>
                          <a:effectLst/>
                          <a:latin typeface="Times New Roman" pitchFamily="18" charset="0"/>
                          <a:cs typeface="Times New Roman" pitchFamily="18" charset="0"/>
                        </a:rPr>
                        <a:t>6</a:t>
                      </a:r>
                      <a:endParaRPr lang="en-US" sz="1800">
                        <a:solidFill>
                          <a:srgbClr val="384552"/>
                        </a:solidFill>
                        <a:effectLst/>
                        <a:latin typeface="Times New Roman" pitchFamily="18" charset="0"/>
                        <a:cs typeface="Times New Roman" pitchFamily="18" charset="0"/>
                      </a:endParaRPr>
                    </a:p>
                  </a:txBody>
                  <a:tcPr marL="31748" marR="31748" marT="38097" marB="3809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7FA"/>
                    </a:solidFill>
                  </a:tcPr>
                </a:tc>
                <a:tc>
                  <a:txBody>
                    <a:bodyPr/>
                    <a:lstStyle/>
                    <a:p>
                      <a:pPr fontAlgn="base"/>
                      <a:r>
                        <a:rPr lang="en-US" sz="1800" dirty="0">
                          <a:solidFill>
                            <a:srgbClr val="384552"/>
                          </a:solidFill>
                          <a:effectLst/>
                          <a:latin typeface="Times New Roman" pitchFamily="18" charset="0"/>
                          <a:cs typeface="Times New Roman" pitchFamily="18" charset="0"/>
                        </a:rPr>
                        <a:t>3,7</a:t>
                      </a:r>
                      <a:r>
                        <a:rPr lang="en-US" sz="1800" baseline="30000" dirty="0">
                          <a:solidFill>
                            <a:srgbClr val="384552"/>
                          </a:solidFill>
                          <a:effectLst/>
                          <a:latin typeface="Times New Roman" pitchFamily="18" charset="0"/>
                          <a:cs typeface="Times New Roman" pitchFamily="18" charset="0"/>
                        </a:rPr>
                        <a:t>6</a:t>
                      </a:r>
                      <a:endParaRPr lang="en-US" sz="1800" dirty="0">
                        <a:solidFill>
                          <a:srgbClr val="384552"/>
                        </a:solidFill>
                        <a:effectLst/>
                        <a:latin typeface="Times New Roman" pitchFamily="18" charset="0"/>
                        <a:cs typeface="Times New Roman" pitchFamily="18" charset="0"/>
                      </a:endParaRPr>
                    </a:p>
                  </a:txBody>
                  <a:tcPr marL="31748" marR="31748" marT="38097" marB="3809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7FA"/>
                    </a:solidFill>
                  </a:tcPr>
                </a:tc>
                <a:tc>
                  <a:txBody>
                    <a:bodyPr/>
                    <a:lstStyle/>
                    <a:p>
                      <a:pPr fontAlgn="base"/>
                      <a:r>
                        <a:rPr lang="en-US" sz="1800" dirty="0">
                          <a:solidFill>
                            <a:srgbClr val="384552"/>
                          </a:solidFill>
                          <a:effectLst/>
                          <a:latin typeface="Times New Roman" pitchFamily="18" charset="0"/>
                          <a:cs typeface="Times New Roman" pitchFamily="18" charset="0"/>
                        </a:rPr>
                        <a:t>4,05</a:t>
                      </a:r>
                      <a:r>
                        <a:rPr lang="en-US" sz="1800" baseline="30000" dirty="0">
                          <a:solidFill>
                            <a:srgbClr val="384552"/>
                          </a:solidFill>
                          <a:effectLst/>
                          <a:latin typeface="Times New Roman" pitchFamily="18" charset="0"/>
                          <a:cs typeface="Times New Roman" pitchFamily="18" charset="0"/>
                        </a:rPr>
                        <a:t>8</a:t>
                      </a:r>
                      <a:endParaRPr lang="en-US" sz="1800" dirty="0">
                        <a:solidFill>
                          <a:srgbClr val="384552"/>
                        </a:solidFill>
                        <a:effectLst/>
                        <a:latin typeface="Times New Roman" pitchFamily="18" charset="0"/>
                        <a:cs typeface="Times New Roman" pitchFamily="18" charset="0"/>
                      </a:endParaRPr>
                    </a:p>
                  </a:txBody>
                  <a:tcPr marL="31748" marR="31748" marT="38097" marB="38097"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7FA"/>
                    </a:solidFill>
                  </a:tcPr>
                </a:tc>
              </a:tr>
            </a:tbl>
          </a:graphicData>
        </a:graphic>
      </p:graphicFrame>
      <p:sp>
        <p:nvSpPr>
          <p:cNvPr id="3" name="Title 2"/>
          <p:cNvSpPr>
            <a:spLocks noGrp="1"/>
          </p:cNvSpPr>
          <p:nvPr>
            <p:ph type="title"/>
          </p:nvPr>
        </p:nvSpPr>
        <p:spPr/>
        <p:txBody>
          <a:bodyPr>
            <a:normAutofit fontScale="90000"/>
          </a:bodyPr>
          <a:lstStyle/>
          <a:p>
            <a:r>
              <a:rPr lang="lv-LV" dirty="0" smtClean="0"/>
              <a:t>Akcīzes nodokļa likmes alkoholiskajiem dzērieniem, EUR</a:t>
            </a:r>
            <a:endParaRPr lang="en-US" dirty="0"/>
          </a:p>
        </p:txBody>
      </p:sp>
    </p:spTree>
    <p:extLst>
      <p:ext uri="{BB962C8B-B14F-4D97-AF65-F5344CB8AC3E}">
        <p14:creationId xmlns:p14="http://schemas.microsoft.com/office/powerpoint/2010/main" val="4158108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67541" y="188640"/>
            <a:ext cx="8229600" cy="1296143"/>
          </a:xfrm>
        </p:spPr>
        <p:txBody>
          <a:bodyPr/>
          <a:lstStyle/>
          <a:p>
            <a:pPr lvl="0"/>
            <a:r>
              <a:rPr lang="lv-LV" sz="3200" b="1"/>
              <a:t>Administratīvā sloga pieaugums iedzīvotāju ienākuma nodokļa maksātājiem</a:t>
            </a:r>
            <a:r>
              <a:rPr lang="lv-LV" sz="3200"/>
              <a:t>:</a:t>
            </a:r>
          </a:p>
        </p:txBody>
      </p:sp>
      <p:sp>
        <p:nvSpPr>
          <p:cNvPr id="3" name="Content Placeholder 2"/>
          <p:cNvSpPr txBox="1">
            <a:spLocks noGrp="1"/>
          </p:cNvSpPr>
          <p:nvPr>
            <p:ph idx="1"/>
          </p:nvPr>
        </p:nvSpPr>
        <p:spPr>
          <a:xfrm>
            <a:off x="323523" y="1268757"/>
            <a:ext cx="8640961" cy="5184574"/>
          </a:xfrm>
        </p:spPr>
        <p:txBody>
          <a:bodyPr/>
          <a:lstStyle/>
          <a:p>
            <a:pPr lvl="0"/>
            <a:r>
              <a:rPr lang="lv-LV"/>
              <a:t>kuriem radīsies pienākums piemaksāt iedzīvotāju ienākuma nodokli saistībā progresīvās likmes piemērošanu vai iesniegt gada ienākuma nodokļa deklarāciju, lai saņemtu atpakaļ pārmaksāto nodokli;</a:t>
            </a:r>
          </a:p>
          <a:p>
            <a:pPr lvl="0"/>
            <a:r>
              <a:rPr lang="lv-LV"/>
              <a:t>kuriem radīsies pienākums piemaksāt iedzīvotāju ienākuma nodokli saistībā ar gada diferencētā neapliekamā minimuma piemērošanu vai iesniegt gada ienākuma nodokļa deklarāciju, lai saņemtu atpakaļ pārmaksāto nodokli</a:t>
            </a:r>
          </a:p>
        </p:txBody>
      </p:sp>
    </p:spTree>
    <p:extLst>
      <p:ext uri="{BB962C8B-B14F-4D97-AF65-F5344CB8AC3E}">
        <p14:creationId xmlns:p14="http://schemas.microsoft.com/office/powerpoint/2010/main" val="29121108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3C9F7CB3-93E9-410E-865C-CEACD3D01E69}"/>
              </a:ext>
            </a:extLst>
          </p:cNvPr>
          <p:cNvSpPr txBox="1"/>
          <p:nvPr/>
        </p:nvSpPr>
        <p:spPr>
          <a:xfrm>
            <a:off x="0" y="3044282"/>
            <a:ext cx="9144000" cy="769441"/>
          </a:xfrm>
          <a:prstGeom prst="rect">
            <a:avLst/>
          </a:prstGeom>
          <a:noFill/>
        </p:spPr>
        <p:txBody>
          <a:bodyPr wrap="square" rtlCol="0" anchor="ctr">
            <a:spAutoFit/>
          </a:bodyPr>
          <a:lstStyle/>
          <a:p>
            <a:pPr algn="ctr">
              <a:defRPr/>
            </a:pPr>
            <a:r>
              <a:rPr lang="lv-LV" sz="4400" b="1" dirty="0">
                <a:solidFill>
                  <a:srgbClr val="662D91"/>
                </a:solidFill>
                <a:latin typeface="Arial" panose="020B0604020202020204" pitchFamily="34" charset="0"/>
                <a:cs typeface="Arial" panose="020B0604020202020204" pitchFamily="34" charset="0"/>
              </a:rPr>
              <a:t>Nevienlīdzības mazināšana</a:t>
            </a:r>
          </a:p>
        </p:txBody>
      </p:sp>
      <p:pic>
        <p:nvPicPr>
          <p:cNvPr id="5" name="Picture 4">
            <a:extLst>
              <a:ext uri="{FF2B5EF4-FFF2-40B4-BE49-F238E27FC236}">
                <a16:creationId xmlns="" xmlns:a16="http://schemas.microsoft.com/office/drawing/2014/main" id="{9628B6C1-CC96-4986-BA03-1547BB03152C}"/>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214394" y="5785295"/>
            <a:ext cx="2562606" cy="783336"/>
          </a:xfrm>
          <a:prstGeom prst="rect">
            <a:avLst/>
          </a:prstGeom>
        </p:spPr>
      </p:pic>
    </p:spTree>
    <p:extLst>
      <p:ext uri="{BB962C8B-B14F-4D97-AF65-F5344CB8AC3E}">
        <p14:creationId xmlns:p14="http://schemas.microsoft.com/office/powerpoint/2010/main" val="38277886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Content Placeholder 7">
            <a:extLst>
              <a:ext uri="{FF2B5EF4-FFF2-40B4-BE49-F238E27FC236}">
                <a16:creationId xmlns="" xmlns:a16="http://schemas.microsoft.com/office/drawing/2014/main" id="{4EC1C34C-0428-40C9-8016-6AED9C6F515E}"/>
              </a:ext>
            </a:extLst>
          </p:cNvPr>
          <p:cNvPicPr>
            <a:picLocks noGrp="1" noChangeAspect="1"/>
          </p:cNvPicPr>
          <p:nvPr>
            <p:ph sz="half" idx="1"/>
          </p:nvPr>
        </p:nvPicPr>
        <p:blipFill>
          <a:blip r:embed="rId3"/>
          <a:stretch>
            <a:fillRect/>
          </a:stretch>
        </p:blipFill>
        <p:spPr>
          <a:xfrm>
            <a:off x="214396" y="1476377"/>
            <a:ext cx="2771707" cy="4147693"/>
          </a:xfrm>
          <a:prstGeom prst="rect">
            <a:avLst/>
          </a:prstGeom>
        </p:spPr>
      </p:pic>
      <p:sp>
        <p:nvSpPr>
          <p:cNvPr id="7" name="Content Placeholder 6">
            <a:extLst>
              <a:ext uri="{FF2B5EF4-FFF2-40B4-BE49-F238E27FC236}">
                <a16:creationId xmlns="" xmlns:a16="http://schemas.microsoft.com/office/drawing/2014/main" id="{E321380D-E7EB-4588-AE2E-C0D1DD091D85}"/>
              </a:ext>
            </a:extLst>
          </p:cNvPr>
          <p:cNvSpPr>
            <a:spLocks noGrp="1"/>
          </p:cNvSpPr>
          <p:nvPr>
            <p:ph sz="half" idx="2"/>
          </p:nvPr>
        </p:nvSpPr>
        <p:spPr>
          <a:xfrm>
            <a:off x="3214689" y="1476377"/>
            <a:ext cx="5714918" cy="5172075"/>
          </a:xfrm>
        </p:spPr>
        <p:txBody>
          <a:bodyPr>
            <a:normAutofit fontScale="70000" lnSpcReduction="20000"/>
          </a:bodyPr>
          <a:lstStyle/>
          <a:p>
            <a:pPr marL="0" indent="0">
              <a:buNone/>
            </a:pPr>
            <a:r>
              <a:rPr lang="lv-LV" sz="2400" u="sng" dirty="0">
                <a:solidFill>
                  <a:srgbClr val="646466"/>
                </a:solidFill>
              </a:rPr>
              <a:t>Iedzīvotāju ienākumu nodokļa likmes no 2018.gada</a:t>
            </a:r>
          </a:p>
          <a:p>
            <a:r>
              <a:rPr lang="lv-LV" sz="2400" dirty="0">
                <a:solidFill>
                  <a:srgbClr val="646466"/>
                </a:solidFill>
              </a:rPr>
              <a:t>20 % ienākumiem līdz 20 004 EUR</a:t>
            </a:r>
          </a:p>
          <a:p>
            <a:r>
              <a:rPr lang="lv-LV" sz="2400" dirty="0">
                <a:solidFill>
                  <a:srgbClr val="646466"/>
                </a:solidFill>
              </a:rPr>
              <a:t>23 % ienākumiem no 20 004 EUR līdz 55000 EUR (2018.g.)</a:t>
            </a:r>
          </a:p>
          <a:p>
            <a:r>
              <a:rPr lang="lv-LV" sz="2400" dirty="0">
                <a:solidFill>
                  <a:srgbClr val="646466"/>
                </a:solidFill>
              </a:rPr>
              <a:t>23% ienākumiem no 20 004 EUR līdz 62800 EUR  (no 2019.g.)</a:t>
            </a:r>
          </a:p>
          <a:p>
            <a:r>
              <a:rPr lang="lv-LV" sz="2400" dirty="0">
                <a:solidFill>
                  <a:srgbClr val="646466"/>
                </a:solidFill>
              </a:rPr>
              <a:t>31,4% ienākumiem no 55 000 EUR (2018.g.) </a:t>
            </a:r>
          </a:p>
          <a:p>
            <a:r>
              <a:rPr lang="lv-LV" sz="2400" dirty="0">
                <a:solidFill>
                  <a:srgbClr val="646466"/>
                </a:solidFill>
              </a:rPr>
              <a:t>31,4% ienākumiem no 62 800 EUR (no 2019.g.)</a:t>
            </a:r>
          </a:p>
          <a:p>
            <a:pPr marL="0" indent="0">
              <a:buNone/>
            </a:pPr>
            <a:endParaRPr lang="lv-LV" sz="2400" u="sng" dirty="0">
              <a:solidFill>
                <a:srgbClr val="646466"/>
              </a:solidFill>
            </a:endParaRPr>
          </a:p>
          <a:p>
            <a:pPr marL="0" indent="0">
              <a:buNone/>
            </a:pPr>
            <a:r>
              <a:rPr lang="en-US" sz="2400" u="sng" dirty="0" err="1">
                <a:solidFill>
                  <a:srgbClr val="646466"/>
                </a:solidFill>
              </a:rPr>
              <a:t>Algas</a:t>
            </a:r>
            <a:r>
              <a:rPr lang="en-US" sz="2400" u="sng" dirty="0">
                <a:solidFill>
                  <a:srgbClr val="646466"/>
                </a:solidFill>
              </a:rPr>
              <a:t> </a:t>
            </a:r>
            <a:r>
              <a:rPr lang="en-US" sz="2400" u="sng" dirty="0" err="1">
                <a:solidFill>
                  <a:srgbClr val="646466"/>
                </a:solidFill>
              </a:rPr>
              <a:t>nodoklis</a:t>
            </a:r>
            <a:endParaRPr lang="lv-LV" sz="2400" u="sng" dirty="0">
              <a:solidFill>
                <a:srgbClr val="646466"/>
              </a:solidFill>
            </a:endParaRPr>
          </a:p>
          <a:p>
            <a:pPr marL="0" indent="0">
              <a:buNone/>
            </a:pPr>
            <a:r>
              <a:rPr lang="lv-LV" sz="2400" dirty="0">
                <a:solidFill>
                  <a:srgbClr val="646466"/>
                </a:solidFill>
              </a:rPr>
              <a:t>Ienākumi līdz 1667 EUR = 20 %</a:t>
            </a:r>
          </a:p>
          <a:p>
            <a:pPr marL="0" indent="0">
              <a:buNone/>
            </a:pPr>
            <a:r>
              <a:rPr lang="lv-LV" sz="2400" dirty="0">
                <a:solidFill>
                  <a:srgbClr val="646466"/>
                </a:solidFill>
              </a:rPr>
              <a:t>Ienākumi virs 1667 EUR = 23%</a:t>
            </a:r>
          </a:p>
          <a:p>
            <a:pPr marL="0" indent="0">
              <a:buNone/>
            </a:pPr>
            <a:endParaRPr lang="lv-LV" sz="2400" dirty="0">
              <a:solidFill>
                <a:srgbClr val="646466"/>
              </a:solidFill>
            </a:endParaRPr>
          </a:p>
          <a:p>
            <a:pPr marL="0" indent="0">
              <a:buNone/>
            </a:pPr>
            <a:r>
              <a:rPr lang="lv-LV" sz="2400" dirty="0">
                <a:solidFill>
                  <a:srgbClr val="646466"/>
                </a:solidFill>
              </a:rPr>
              <a:t>Ja persona strādā vairākās darbavietās, </a:t>
            </a:r>
          </a:p>
          <a:p>
            <a:pPr marL="0" indent="0">
              <a:buNone/>
            </a:pPr>
            <a:r>
              <a:rPr lang="lv-LV" sz="2400" dirty="0">
                <a:solidFill>
                  <a:srgbClr val="646466"/>
                </a:solidFill>
              </a:rPr>
              <a:t>tad darbavietā, kurā iesniegta algas nodokļa </a:t>
            </a:r>
          </a:p>
          <a:p>
            <a:pPr marL="0" indent="0">
              <a:buNone/>
            </a:pPr>
            <a:r>
              <a:rPr lang="lv-LV" sz="2400" dirty="0">
                <a:solidFill>
                  <a:srgbClr val="646466"/>
                </a:solidFill>
              </a:rPr>
              <a:t>grāmatiņa, piemēro 20 % likmi, bet </a:t>
            </a:r>
          </a:p>
          <a:p>
            <a:pPr marL="0" indent="0">
              <a:buNone/>
            </a:pPr>
            <a:r>
              <a:rPr lang="lv-LV" sz="2400" dirty="0">
                <a:solidFill>
                  <a:srgbClr val="646466"/>
                </a:solidFill>
              </a:rPr>
              <a:t>pārējās piemēro 23%.</a:t>
            </a:r>
          </a:p>
          <a:p>
            <a:pPr marL="0" indent="0">
              <a:buNone/>
            </a:pPr>
            <a:endParaRPr lang="en-US" sz="2400" dirty="0"/>
          </a:p>
        </p:txBody>
      </p:sp>
      <p:sp>
        <p:nvSpPr>
          <p:cNvPr id="4" name="TextBox 3">
            <a:extLst>
              <a:ext uri="{FF2B5EF4-FFF2-40B4-BE49-F238E27FC236}">
                <a16:creationId xmlns="" xmlns:a16="http://schemas.microsoft.com/office/drawing/2014/main" id="{3C9F7CB3-93E9-410E-865C-CEACD3D01E69}"/>
              </a:ext>
            </a:extLst>
          </p:cNvPr>
          <p:cNvSpPr txBox="1"/>
          <p:nvPr/>
        </p:nvSpPr>
        <p:spPr>
          <a:xfrm>
            <a:off x="0" y="460432"/>
            <a:ext cx="9144000" cy="769441"/>
          </a:xfrm>
          <a:prstGeom prst="rect">
            <a:avLst/>
          </a:prstGeom>
          <a:noFill/>
        </p:spPr>
        <p:txBody>
          <a:bodyPr wrap="square" rtlCol="0" anchor="ctr">
            <a:spAutoFit/>
          </a:bodyPr>
          <a:lstStyle/>
          <a:p>
            <a:pPr algn="ctr"/>
            <a:r>
              <a:rPr lang="lv-LV" sz="4400" dirty="0">
                <a:solidFill>
                  <a:srgbClr val="662D91"/>
                </a:solidFill>
                <a:latin typeface="Arial" panose="020B0604020202020204" pitchFamily="34" charset="0"/>
                <a:cs typeface="Arial" panose="020B0604020202020204" pitchFamily="34" charset="0"/>
              </a:rPr>
              <a:t>Vai nevienlīdzība tiek mazināta? </a:t>
            </a:r>
          </a:p>
        </p:txBody>
      </p:sp>
      <p:pic>
        <p:nvPicPr>
          <p:cNvPr id="5" name="Picture 4">
            <a:extLst>
              <a:ext uri="{FF2B5EF4-FFF2-40B4-BE49-F238E27FC236}">
                <a16:creationId xmlns="" xmlns:a16="http://schemas.microsoft.com/office/drawing/2014/main" id="{9628B6C1-CC96-4986-BA03-1547BB03152C}"/>
              </a:ext>
            </a:extLst>
          </p:cNvPr>
          <p:cNvPicPr>
            <a:picLocks noChangeAspect="1"/>
          </p:cNvPicPr>
          <p:nvPr/>
        </p:nvPicPr>
        <p:blipFill>
          <a:blip r:embed="rId4" cstate="print">
            <a:alphaModFix amt="50000"/>
            <a:extLst>
              <a:ext uri="{28A0092B-C50C-407E-A947-70E740481C1C}">
                <a14:useLocalDpi xmlns:a14="http://schemas.microsoft.com/office/drawing/2010/main" val="0"/>
              </a:ext>
            </a:extLst>
          </a:blip>
          <a:stretch>
            <a:fillRect/>
          </a:stretch>
        </p:blipFill>
        <p:spPr>
          <a:xfrm>
            <a:off x="214394" y="5785295"/>
            <a:ext cx="2562606" cy="783336"/>
          </a:xfrm>
          <a:prstGeom prst="rect">
            <a:avLst/>
          </a:prstGeom>
        </p:spPr>
      </p:pic>
    </p:spTree>
    <p:extLst>
      <p:ext uri="{BB962C8B-B14F-4D97-AF65-F5344CB8AC3E}">
        <p14:creationId xmlns:p14="http://schemas.microsoft.com/office/powerpoint/2010/main" val="27893413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 xmlns:a16="http://schemas.microsoft.com/office/drawing/2014/main" id="{3AB85DD8-7D37-4A3D-AE2B-D770EFD43519}"/>
              </a:ext>
            </a:extLst>
          </p:cNvPr>
          <p:cNvSpPr>
            <a:spLocks noGrp="1"/>
          </p:cNvSpPr>
          <p:nvPr>
            <p:ph type="body" idx="1"/>
          </p:nvPr>
        </p:nvSpPr>
        <p:spPr>
          <a:xfrm>
            <a:off x="627460" y="1171575"/>
            <a:ext cx="3868340" cy="823912"/>
          </a:xfrm>
        </p:spPr>
        <p:txBody>
          <a:bodyPr/>
          <a:lstStyle/>
          <a:p>
            <a:pPr algn="ctr"/>
            <a:r>
              <a:rPr lang="lv-LV" dirty="0">
                <a:solidFill>
                  <a:srgbClr val="646466"/>
                </a:solidFill>
              </a:rPr>
              <a:t>2018. gads pret 2017. gadu</a:t>
            </a:r>
            <a:endParaRPr lang="en-US" dirty="0">
              <a:solidFill>
                <a:srgbClr val="646466"/>
              </a:solidFill>
            </a:endParaRPr>
          </a:p>
        </p:txBody>
      </p:sp>
      <p:sp>
        <p:nvSpPr>
          <p:cNvPr id="8" name="Text Placeholder 7">
            <a:extLst>
              <a:ext uri="{FF2B5EF4-FFF2-40B4-BE49-F238E27FC236}">
                <a16:creationId xmlns="" xmlns:a16="http://schemas.microsoft.com/office/drawing/2014/main" id="{B1DE6912-8915-415C-9B13-8E7845177FB1}"/>
              </a:ext>
            </a:extLst>
          </p:cNvPr>
          <p:cNvSpPr>
            <a:spLocks noGrp="1"/>
          </p:cNvSpPr>
          <p:nvPr>
            <p:ph type="body" sz="quarter" idx="3"/>
          </p:nvPr>
        </p:nvSpPr>
        <p:spPr>
          <a:xfrm>
            <a:off x="4629151" y="1171575"/>
            <a:ext cx="3887391" cy="823912"/>
          </a:xfrm>
        </p:spPr>
        <p:txBody>
          <a:bodyPr/>
          <a:lstStyle/>
          <a:p>
            <a:pPr algn="ctr"/>
            <a:r>
              <a:rPr lang="da-DK" dirty="0">
                <a:solidFill>
                  <a:srgbClr val="646466"/>
                </a:solidFill>
              </a:rPr>
              <a:t>201</a:t>
            </a:r>
            <a:r>
              <a:rPr lang="lv-LV" dirty="0">
                <a:solidFill>
                  <a:srgbClr val="646466"/>
                </a:solidFill>
              </a:rPr>
              <a:t>9</a:t>
            </a:r>
            <a:r>
              <a:rPr lang="da-DK" dirty="0">
                <a:solidFill>
                  <a:srgbClr val="646466"/>
                </a:solidFill>
              </a:rPr>
              <a:t>. gads pret 201</a:t>
            </a:r>
            <a:r>
              <a:rPr lang="lv-LV" dirty="0">
                <a:solidFill>
                  <a:srgbClr val="646466"/>
                </a:solidFill>
              </a:rPr>
              <a:t>8</a:t>
            </a:r>
            <a:r>
              <a:rPr lang="da-DK" dirty="0">
                <a:solidFill>
                  <a:srgbClr val="646466"/>
                </a:solidFill>
              </a:rPr>
              <a:t>. gadu</a:t>
            </a:r>
          </a:p>
        </p:txBody>
      </p:sp>
      <p:sp>
        <p:nvSpPr>
          <p:cNvPr id="4" name="TextBox 3">
            <a:extLst>
              <a:ext uri="{FF2B5EF4-FFF2-40B4-BE49-F238E27FC236}">
                <a16:creationId xmlns="" xmlns:a16="http://schemas.microsoft.com/office/drawing/2014/main" id="{3C9F7CB3-93E9-410E-865C-CEACD3D01E69}"/>
              </a:ext>
            </a:extLst>
          </p:cNvPr>
          <p:cNvSpPr txBox="1"/>
          <p:nvPr/>
        </p:nvSpPr>
        <p:spPr>
          <a:xfrm>
            <a:off x="-264319" y="73927"/>
            <a:ext cx="9144000" cy="1200329"/>
          </a:xfrm>
          <a:prstGeom prst="rect">
            <a:avLst/>
          </a:prstGeom>
          <a:noFill/>
        </p:spPr>
        <p:txBody>
          <a:bodyPr wrap="square" rtlCol="0" anchor="ctr">
            <a:spAutoFit/>
          </a:bodyPr>
          <a:lstStyle/>
          <a:p>
            <a:pPr algn="ctr">
              <a:defRPr/>
            </a:pPr>
            <a:r>
              <a:rPr lang="lv-LV" sz="4000" dirty="0">
                <a:solidFill>
                  <a:srgbClr val="662D91"/>
                </a:solidFill>
                <a:latin typeface="Arial" panose="020B0604020202020204" pitchFamily="34" charset="0"/>
                <a:cs typeface="Arial" panose="020B0604020202020204" pitchFamily="34" charset="0"/>
              </a:rPr>
              <a:t>Neto ienākumu izmaiņas mēnesī  </a:t>
            </a:r>
          </a:p>
          <a:p>
            <a:pPr algn="ctr">
              <a:defRPr/>
            </a:pPr>
            <a:r>
              <a:rPr lang="lv-LV" sz="3200" dirty="0">
                <a:solidFill>
                  <a:srgbClr val="662D91"/>
                </a:solidFill>
                <a:latin typeface="Arial" panose="020B0604020202020204" pitchFamily="34" charset="0"/>
                <a:cs typeface="Arial" panose="020B0604020202020204" pitchFamily="34" charset="0"/>
              </a:rPr>
              <a:t>(</a:t>
            </a:r>
            <a:r>
              <a:rPr lang="lv-LV" sz="3200" dirty="0" err="1">
                <a:solidFill>
                  <a:srgbClr val="662D91"/>
                </a:solidFill>
                <a:latin typeface="Arial" panose="020B0604020202020204" pitchFamily="34" charset="0"/>
                <a:cs typeface="Arial" panose="020B0604020202020204" pitchFamily="34" charset="0"/>
              </a:rPr>
              <a:t>Euro</a:t>
            </a:r>
            <a:r>
              <a:rPr lang="lv-LV" sz="3200" dirty="0">
                <a:solidFill>
                  <a:srgbClr val="662D91"/>
                </a:solidFill>
                <a:latin typeface="Arial" panose="020B0604020202020204" pitchFamily="34" charset="0"/>
                <a:cs typeface="Arial" panose="020B0604020202020204" pitchFamily="34" charset="0"/>
              </a:rPr>
              <a:t>, bez apgādājamajiem)</a:t>
            </a:r>
          </a:p>
        </p:txBody>
      </p:sp>
      <p:pic>
        <p:nvPicPr>
          <p:cNvPr id="5" name="Picture 4">
            <a:extLst>
              <a:ext uri="{FF2B5EF4-FFF2-40B4-BE49-F238E27FC236}">
                <a16:creationId xmlns="" xmlns:a16="http://schemas.microsoft.com/office/drawing/2014/main" id="{9628B6C1-CC96-4986-BA03-1547BB03152C}"/>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214394" y="5785295"/>
            <a:ext cx="2562606" cy="783336"/>
          </a:xfrm>
          <a:prstGeom prst="rect">
            <a:avLst/>
          </a:prstGeom>
        </p:spPr>
      </p:pic>
      <p:graphicFrame>
        <p:nvGraphicFramePr>
          <p:cNvPr id="10" name="Chart 9">
            <a:extLst>
              <a:ext uri="{FF2B5EF4-FFF2-40B4-BE49-F238E27FC236}">
                <a16:creationId xmlns="" xmlns:a16="http://schemas.microsoft.com/office/drawing/2014/main" id="{65235A49-C2E5-48C4-B536-7A7DBAD95D00}"/>
              </a:ext>
            </a:extLst>
          </p:cNvPr>
          <p:cNvGraphicFramePr>
            <a:graphicFrameLocks/>
          </p:cNvGraphicFramePr>
          <p:nvPr>
            <p:extLst>
              <p:ext uri="{D42A27DB-BD31-4B8C-83A1-F6EECF244321}">
                <p14:modId xmlns:p14="http://schemas.microsoft.com/office/powerpoint/2010/main" val="3857583802"/>
              </p:ext>
            </p:extLst>
          </p:nvPr>
        </p:nvGraphicFramePr>
        <p:xfrm>
          <a:off x="53579" y="2176271"/>
          <a:ext cx="4162426" cy="34282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 xmlns:a16="http://schemas.microsoft.com/office/drawing/2014/main" id="{82045D11-2090-4537-8525-00B744870082}"/>
              </a:ext>
            </a:extLst>
          </p:cNvPr>
          <p:cNvGraphicFramePr>
            <a:graphicFrameLocks/>
          </p:cNvGraphicFramePr>
          <p:nvPr>
            <p:extLst>
              <p:ext uri="{D42A27DB-BD31-4B8C-83A1-F6EECF244321}">
                <p14:modId xmlns:p14="http://schemas.microsoft.com/office/powerpoint/2010/main" val="4084145084"/>
              </p:ext>
            </p:extLst>
          </p:nvPr>
        </p:nvGraphicFramePr>
        <p:xfrm>
          <a:off x="4307681" y="2112262"/>
          <a:ext cx="4629150" cy="36073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189346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 xmlns:a16="http://schemas.microsoft.com/office/drawing/2014/main" id="{31D90CB6-01F8-44E4-AA1C-63E2ED256B12}"/>
              </a:ext>
            </a:extLst>
          </p:cNvPr>
          <p:cNvGraphicFramePr>
            <a:graphicFrameLocks noGrp="1"/>
          </p:cNvGraphicFramePr>
          <p:nvPr>
            <p:ph idx="1"/>
            <p:extLst>
              <p:ext uri="{D42A27DB-BD31-4B8C-83A1-F6EECF244321}">
                <p14:modId xmlns:p14="http://schemas.microsoft.com/office/powerpoint/2010/main" val="747552171"/>
              </p:ext>
            </p:extLst>
          </p:nvPr>
        </p:nvGraphicFramePr>
        <p:xfrm>
          <a:off x="535782" y="303264"/>
          <a:ext cx="7722394" cy="52804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 xmlns:a16="http://schemas.microsoft.com/office/drawing/2014/main" id="{3C9F7CB3-93E9-410E-865C-CEACD3D01E69}"/>
              </a:ext>
            </a:extLst>
          </p:cNvPr>
          <p:cNvSpPr txBox="1"/>
          <p:nvPr/>
        </p:nvSpPr>
        <p:spPr>
          <a:xfrm>
            <a:off x="-175022" y="303267"/>
            <a:ext cx="9144000" cy="769441"/>
          </a:xfrm>
          <a:prstGeom prst="rect">
            <a:avLst/>
          </a:prstGeom>
          <a:noFill/>
        </p:spPr>
        <p:txBody>
          <a:bodyPr wrap="square" rtlCol="0" anchor="ctr">
            <a:spAutoFit/>
          </a:bodyPr>
          <a:lstStyle/>
          <a:p>
            <a:pPr algn="ctr"/>
            <a:r>
              <a:rPr lang="lv-LV" sz="4400" dirty="0">
                <a:solidFill>
                  <a:srgbClr val="662D91"/>
                </a:solidFill>
                <a:latin typeface="Arial" panose="020B0604020202020204" pitchFamily="34" charset="0"/>
                <a:cs typeface="Arial" panose="020B0604020202020204" pitchFamily="34" charset="0"/>
              </a:rPr>
              <a:t>Neapliekamais minimums</a:t>
            </a:r>
          </a:p>
        </p:txBody>
      </p:sp>
      <p:pic>
        <p:nvPicPr>
          <p:cNvPr id="5" name="Picture 4">
            <a:extLst>
              <a:ext uri="{FF2B5EF4-FFF2-40B4-BE49-F238E27FC236}">
                <a16:creationId xmlns="" xmlns:a16="http://schemas.microsoft.com/office/drawing/2014/main" id="{9628B6C1-CC96-4986-BA03-1547BB03152C}"/>
              </a:ext>
            </a:extLst>
          </p:cNvPr>
          <p:cNvPicPr>
            <a:picLocks noChangeAspect="1"/>
          </p:cNvPicPr>
          <p:nvPr/>
        </p:nvPicPr>
        <p:blipFill>
          <a:blip r:embed="rId8" cstate="print">
            <a:alphaModFix amt="50000"/>
            <a:extLst>
              <a:ext uri="{28A0092B-C50C-407E-A947-70E740481C1C}">
                <a14:useLocalDpi xmlns:a14="http://schemas.microsoft.com/office/drawing/2010/main" val="0"/>
              </a:ext>
            </a:extLst>
          </a:blip>
          <a:stretch>
            <a:fillRect/>
          </a:stretch>
        </p:blipFill>
        <p:spPr>
          <a:xfrm>
            <a:off x="214394" y="5785295"/>
            <a:ext cx="2562606" cy="783336"/>
          </a:xfrm>
          <a:prstGeom prst="rect">
            <a:avLst/>
          </a:prstGeom>
        </p:spPr>
      </p:pic>
      <p:sp>
        <p:nvSpPr>
          <p:cNvPr id="6" name="TextBox 5">
            <a:extLst>
              <a:ext uri="{FF2B5EF4-FFF2-40B4-BE49-F238E27FC236}">
                <a16:creationId xmlns="" xmlns:a16="http://schemas.microsoft.com/office/drawing/2014/main" id="{EC53BB2E-FDDC-4D29-825A-0E6DBF7C7B69}"/>
              </a:ext>
            </a:extLst>
          </p:cNvPr>
          <p:cNvSpPr txBox="1"/>
          <p:nvPr/>
        </p:nvSpPr>
        <p:spPr>
          <a:xfrm>
            <a:off x="2173454" y="4268743"/>
            <a:ext cx="4797095" cy="2154436"/>
          </a:xfrm>
          <a:prstGeom prst="rect">
            <a:avLst/>
          </a:prstGeom>
          <a:noFill/>
        </p:spPr>
        <p:txBody>
          <a:bodyPr wrap="square" rtlCol="0">
            <a:spAutoFit/>
          </a:bodyPr>
          <a:lstStyle/>
          <a:p>
            <a:pPr algn="ctr"/>
            <a:r>
              <a:rPr lang="lv-LV" sz="2400" dirty="0">
                <a:solidFill>
                  <a:srgbClr val="646466"/>
                </a:solidFill>
              </a:rPr>
              <a:t>Ir d</a:t>
            </a:r>
            <a:r>
              <a:rPr lang="en-US" sz="2400" dirty="0" err="1">
                <a:solidFill>
                  <a:srgbClr val="646466"/>
                </a:solidFill>
              </a:rPr>
              <a:t>ivi</a:t>
            </a:r>
            <a:r>
              <a:rPr lang="en-US" sz="2400" dirty="0">
                <a:solidFill>
                  <a:srgbClr val="646466"/>
                </a:solidFill>
              </a:rPr>
              <a:t> </a:t>
            </a:r>
            <a:r>
              <a:rPr lang="en-US" sz="2400" dirty="0" err="1">
                <a:solidFill>
                  <a:srgbClr val="646466"/>
                </a:solidFill>
              </a:rPr>
              <a:t>neapliekamie</a:t>
            </a:r>
            <a:r>
              <a:rPr lang="en-US" sz="2400" dirty="0">
                <a:solidFill>
                  <a:srgbClr val="646466"/>
                </a:solidFill>
              </a:rPr>
              <a:t> </a:t>
            </a:r>
            <a:r>
              <a:rPr lang="en-US" sz="2400" dirty="0" err="1">
                <a:solidFill>
                  <a:srgbClr val="646466"/>
                </a:solidFill>
              </a:rPr>
              <a:t>minimumi</a:t>
            </a:r>
            <a:r>
              <a:rPr lang="en-US" sz="2400" dirty="0">
                <a:solidFill>
                  <a:srgbClr val="646466"/>
                </a:solidFill>
              </a:rPr>
              <a:t>:</a:t>
            </a:r>
          </a:p>
          <a:p>
            <a:pPr algn="just"/>
            <a:endParaRPr lang="en-US" sz="1400" dirty="0">
              <a:solidFill>
                <a:srgbClr val="646466"/>
              </a:solidFill>
            </a:endParaRPr>
          </a:p>
          <a:p>
            <a:pPr marL="457200" indent="-457200">
              <a:buFont typeface="+mj-lt"/>
              <a:buAutoNum type="arabicPeriod"/>
            </a:pPr>
            <a:r>
              <a:rPr lang="en-US" sz="2400" dirty="0" err="1">
                <a:solidFill>
                  <a:srgbClr val="646466"/>
                </a:solidFill>
              </a:rPr>
              <a:t>Prognozētais</a:t>
            </a:r>
            <a:r>
              <a:rPr lang="en-US" sz="2400" dirty="0">
                <a:solidFill>
                  <a:srgbClr val="646466"/>
                </a:solidFill>
              </a:rPr>
              <a:t> </a:t>
            </a:r>
            <a:r>
              <a:rPr lang="en-US" sz="2400" dirty="0" err="1">
                <a:solidFill>
                  <a:srgbClr val="646466"/>
                </a:solidFill>
              </a:rPr>
              <a:t>neapliekamais</a:t>
            </a:r>
            <a:r>
              <a:rPr lang="en-US" sz="2400" dirty="0">
                <a:solidFill>
                  <a:srgbClr val="646466"/>
                </a:solidFill>
              </a:rPr>
              <a:t> minimums</a:t>
            </a:r>
          </a:p>
          <a:p>
            <a:pPr marL="457200" indent="-457200">
              <a:buFont typeface="+mj-lt"/>
              <a:buAutoNum type="arabicPeriod"/>
            </a:pPr>
            <a:r>
              <a:rPr lang="en-US" sz="2400" dirty="0" err="1">
                <a:solidFill>
                  <a:srgbClr val="646466"/>
                </a:solidFill>
              </a:rPr>
              <a:t>Gada</a:t>
            </a:r>
            <a:r>
              <a:rPr lang="en-US" sz="2400" dirty="0">
                <a:solidFill>
                  <a:srgbClr val="646466"/>
                </a:solidFill>
              </a:rPr>
              <a:t> </a:t>
            </a:r>
            <a:r>
              <a:rPr lang="en-US" sz="2400" dirty="0" err="1">
                <a:solidFill>
                  <a:srgbClr val="646466"/>
                </a:solidFill>
              </a:rPr>
              <a:t>diferencētais</a:t>
            </a:r>
            <a:r>
              <a:rPr lang="en-US" sz="2400" dirty="0">
                <a:solidFill>
                  <a:srgbClr val="646466"/>
                </a:solidFill>
              </a:rPr>
              <a:t> </a:t>
            </a:r>
            <a:r>
              <a:rPr lang="en-US" sz="2400" dirty="0" err="1">
                <a:solidFill>
                  <a:srgbClr val="646466"/>
                </a:solidFill>
              </a:rPr>
              <a:t>neapliekamais</a:t>
            </a:r>
            <a:r>
              <a:rPr lang="en-US" sz="2400" dirty="0">
                <a:solidFill>
                  <a:srgbClr val="646466"/>
                </a:solidFill>
              </a:rPr>
              <a:t> minimums</a:t>
            </a:r>
          </a:p>
        </p:txBody>
      </p:sp>
    </p:spTree>
    <p:extLst>
      <p:ext uri="{BB962C8B-B14F-4D97-AF65-F5344CB8AC3E}">
        <p14:creationId xmlns:p14="http://schemas.microsoft.com/office/powerpoint/2010/main" val="42407195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TextShape 1"/>
          <p:cNvSpPr txBox="1"/>
          <p:nvPr/>
        </p:nvSpPr>
        <p:spPr>
          <a:xfrm>
            <a:off x="2" y="0"/>
            <a:ext cx="9143999" cy="1325160"/>
          </a:xfrm>
          <a:prstGeom prst="rect">
            <a:avLst/>
          </a:prstGeom>
          <a:noFill/>
          <a:ln>
            <a:noFill/>
          </a:ln>
        </p:spPr>
        <p:txBody>
          <a:bodyPr anchor="ctr"/>
          <a:lstStyle/>
          <a:p>
            <a:pPr algn="ctr">
              <a:lnSpc>
                <a:spcPct val="90000"/>
              </a:lnSpc>
            </a:pPr>
            <a:r>
              <a:rPr lang="lv-LV" sz="3600" spc="-1" dirty="0">
                <a:solidFill>
                  <a:srgbClr val="662D91"/>
                </a:solidFill>
                <a:uFill>
                  <a:solidFill>
                    <a:srgbClr val="FFFFFF"/>
                  </a:solidFill>
                </a:uFill>
                <a:latin typeface="Arial" panose="020B0604020202020204" pitchFamily="34" charset="0"/>
                <a:cs typeface="Arial" panose="020B0604020202020204" pitchFamily="34" charset="0"/>
              </a:rPr>
              <a:t>Apkopējs / pastnieks, 450 EUR bruto mēnesī
</a:t>
            </a:r>
            <a:r>
              <a:rPr lang="lv-LV" sz="2400" spc="-1" dirty="0">
                <a:solidFill>
                  <a:srgbClr val="662D91"/>
                </a:solidFill>
                <a:uFill>
                  <a:solidFill>
                    <a:srgbClr val="FFFFFF"/>
                  </a:solidFill>
                </a:uFill>
                <a:latin typeface="Arial" panose="020B0604020202020204" pitchFamily="34" charset="0"/>
                <a:cs typeface="Arial" panose="020B0604020202020204" pitchFamily="34" charset="0"/>
              </a:rPr>
              <a:t>Mēneša neto ienākumu izmaiņas 2018.pret 2017.gadu un 2019. pret 2018.gadu</a:t>
            </a:r>
          </a:p>
        </p:txBody>
      </p:sp>
      <p:sp>
        <p:nvSpPr>
          <p:cNvPr id="346" name="CustomShape 2"/>
          <p:cNvSpPr/>
          <p:nvPr/>
        </p:nvSpPr>
        <p:spPr>
          <a:xfrm>
            <a:off x="379103" y="1711277"/>
            <a:ext cx="4029893" cy="130104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lv-LV" sz="2000" spc="-1" dirty="0">
                <a:solidFill>
                  <a:srgbClr val="FF0000"/>
                </a:solidFill>
                <a:uFill>
                  <a:solidFill>
                    <a:srgbClr val="FFFFFF"/>
                  </a:solidFill>
                </a:uFill>
              </a:rPr>
              <a:t>Bez apgādājamajiem</a:t>
            </a:r>
          </a:p>
          <a:p>
            <a:r>
              <a:rPr lang="lv-LV" sz="2000" spc="-1" dirty="0">
                <a:solidFill>
                  <a:srgbClr val="646466"/>
                </a:solidFill>
                <a:uFill>
                  <a:solidFill>
                    <a:srgbClr val="FFFFFF"/>
                  </a:solidFill>
                </a:uFill>
              </a:rPr>
              <a:t>2018.pret 2017.gadu :  </a:t>
            </a:r>
            <a:r>
              <a:rPr lang="lv-LV" sz="2000" b="1" spc="-1" dirty="0">
                <a:solidFill>
                  <a:srgbClr val="646466"/>
                </a:solidFill>
                <a:uFill>
                  <a:solidFill>
                    <a:srgbClr val="FFFFFF"/>
                  </a:solidFill>
                </a:uFill>
              </a:rPr>
              <a:t>+ 24,02 EUR/mēn</a:t>
            </a:r>
          </a:p>
          <a:p>
            <a:r>
              <a:rPr lang="lv-LV" sz="2000" spc="-1" dirty="0">
                <a:solidFill>
                  <a:srgbClr val="646466"/>
                </a:solidFill>
                <a:uFill>
                  <a:solidFill>
                    <a:srgbClr val="FFFFFF"/>
                  </a:solidFill>
                </a:uFill>
              </a:rPr>
              <a:t>2019.pret 2018.gadu : </a:t>
            </a:r>
            <a:r>
              <a:rPr lang="lv-LV" sz="2000" b="1" spc="-1" dirty="0">
                <a:solidFill>
                  <a:srgbClr val="646466"/>
                </a:solidFill>
                <a:uFill>
                  <a:solidFill>
                    <a:srgbClr val="FFFFFF"/>
                  </a:solidFill>
                </a:uFill>
              </a:rPr>
              <a:t>+ 6,02 EUR/ mēn</a:t>
            </a:r>
          </a:p>
        </p:txBody>
      </p:sp>
      <p:sp>
        <p:nvSpPr>
          <p:cNvPr id="10" name="CustomShape 2"/>
          <p:cNvSpPr/>
          <p:nvPr/>
        </p:nvSpPr>
        <p:spPr>
          <a:xfrm>
            <a:off x="379103" y="3207885"/>
            <a:ext cx="4029893" cy="130104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lv-LV" sz="2000" spc="-1" dirty="0">
                <a:solidFill>
                  <a:srgbClr val="FF0000"/>
                </a:solidFill>
                <a:uFill>
                  <a:solidFill>
                    <a:srgbClr val="FFFFFF"/>
                  </a:solidFill>
                </a:uFill>
              </a:rPr>
              <a:t>Ar 1 apgādājamo</a:t>
            </a:r>
          </a:p>
          <a:p>
            <a:r>
              <a:rPr lang="lv-LV" sz="2000" spc="-1" dirty="0">
                <a:solidFill>
                  <a:srgbClr val="646466"/>
                </a:solidFill>
                <a:uFill>
                  <a:solidFill>
                    <a:srgbClr val="FFFFFF"/>
                  </a:solidFill>
                </a:uFill>
              </a:rPr>
              <a:t>2018.pret 2017.gadu :  </a:t>
            </a:r>
            <a:r>
              <a:rPr lang="lv-LV" sz="2000" b="1" spc="-1" dirty="0">
                <a:solidFill>
                  <a:srgbClr val="646466"/>
                </a:solidFill>
                <a:uFill>
                  <a:solidFill>
                    <a:srgbClr val="FFFFFF"/>
                  </a:solidFill>
                </a:uFill>
              </a:rPr>
              <a:t>+ 23,77 EUR/mēn</a:t>
            </a:r>
          </a:p>
          <a:p>
            <a:r>
              <a:rPr lang="lv-LV" sz="2000" spc="-1" dirty="0">
                <a:solidFill>
                  <a:srgbClr val="646466"/>
                </a:solidFill>
                <a:uFill>
                  <a:solidFill>
                    <a:srgbClr val="FFFFFF"/>
                  </a:solidFill>
                </a:uFill>
              </a:rPr>
              <a:t>2019.pret 2018.gadu : </a:t>
            </a:r>
            <a:r>
              <a:rPr lang="lv-LV" sz="2000" b="1" spc="-1" dirty="0">
                <a:solidFill>
                  <a:srgbClr val="646466"/>
                </a:solidFill>
                <a:uFill>
                  <a:solidFill>
                    <a:srgbClr val="FFFFFF"/>
                  </a:solidFill>
                </a:uFill>
              </a:rPr>
              <a:t>+ 0,81 EUR/ mēn</a:t>
            </a:r>
          </a:p>
        </p:txBody>
      </p:sp>
      <p:sp>
        <p:nvSpPr>
          <p:cNvPr id="12" name="CustomShape 2"/>
          <p:cNvSpPr/>
          <p:nvPr/>
        </p:nvSpPr>
        <p:spPr>
          <a:xfrm>
            <a:off x="379102" y="4699478"/>
            <a:ext cx="4029893" cy="130104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lv-LV" sz="2000" spc="-1" dirty="0">
                <a:solidFill>
                  <a:srgbClr val="FF0000"/>
                </a:solidFill>
                <a:uFill>
                  <a:solidFill>
                    <a:srgbClr val="FFFFFF"/>
                  </a:solidFill>
                </a:uFill>
              </a:rPr>
              <a:t>Ar 2 apgādājamajiem</a:t>
            </a:r>
          </a:p>
          <a:p>
            <a:r>
              <a:rPr lang="lv-LV" sz="2000" spc="-1" dirty="0">
                <a:solidFill>
                  <a:srgbClr val="646466"/>
                </a:solidFill>
                <a:uFill>
                  <a:solidFill>
                    <a:srgbClr val="FFFFFF"/>
                  </a:solidFill>
                </a:uFill>
              </a:rPr>
              <a:t>2018.pret 2017.gadu :  </a:t>
            </a:r>
            <a:r>
              <a:rPr lang="lv-LV" sz="2000" b="1" spc="-1" dirty="0">
                <a:solidFill>
                  <a:srgbClr val="646466"/>
                </a:solidFill>
                <a:uFill>
                  <a:solidFill>
                    <a:srgbClr val="FFFFFF"/>
                  </a:solidFill>
                </a:uFill>
              </a:rPr>
              <a:t>- 2,25 EUR/mēn</a:t>
            </a:r>
          </a:p>
          <a:p>
            <a:r>
              <a:rPr lang="lv-LV" sz="2000" spc="-1" dirty="0">
                <a:solidFill>
                  <a:srgbClr val="646466"/>
                </a:solidFill>
                <a:uFill>
                  <a:solidFill>
                    <a:srgbClr val="FFFFFF"/>
                  </a:solidFill>
                </a:uFill>
              </a:rPr>
              <a:t>2019.pret 2018.gadu : </a:t>
            </a:r>
            <a:r>
              <a:rPr lang="lv-LV" sz="2000" b="1" spc="-1" dirty="0">
                <a:solidFill>
                  <a:srgbClr val="646466"/>
                </a:solidFill>
                <a:uFill>
                  <a:solidFill>
                    <a:srgbClr val="FFFFFF"/>
                  </a:solidFill>
                </a:uFill>
              </a:rPr>
              <a:t>+ 0,00 EUR/ mēn</a:t>
            </a:r>
          </a:p>
        </p:txBody>
      </p:sp>
      <p:sp>
        <p:nvSpPr>
          <p:cNvPr id="13" name="CustomShape 2"/>
          <p:cNvSpPr/>
          <p:nvPr/>
        </p:nvSpPr>
        <p:spPr>
          <a:xfrm>
            <a:off x="5332472" y="1717582"/>
            <a:ext cx="4029893" cy="130104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lv-LV" sz="2000" spc="-1" dirty="0">
                <a:solidFill>
                  <a:srgbClr val="FF0000"/>
                </a:solidFill>
                <a:uFill>
                  <a:solidFill>
                    <a:srgbClr val="FFFFFF"/>
                  </a:solidFill>
                </a:uFill>
              </a:rPr>
              <a:t>Ar 3 apgādājamajiem</a:t>
            </a:r>
          </a:p>
          <a:p>
            <a:r>
              <a:rPr lang="lv-LV" sz="2000" spc="-1" dirty="0">
                <a:solidFill>
                  <a:srgbClr val="646466"/>
                </a:solidFill>
                <a:uFill>
                  <a:solidFill>
                    <a:srgbClr val="FFFFFF"/>
                  </a:solidFill>
                </a:uFill>
              </a:rPr>
              <a:t>2018.pret 2017.gadu :  </a:t>
            </a:r>
            <a:r>
              <a:rPr lang="lv-LV" sz="2000" b="1" spc="-1" dirty="0">
                <a:solidFill>
                  <a:srgbClr val="646466"/>
                </a:solidFill>
                <a:uFill>
                  <a:solidFill>
                    <a:srgbClr val="FFFFFF"/>
                  </a:solidFill>
                </a:uFill>
              </a:rPr>
              <a:t>- 2,25 EUR/mēn</a:t>
            </a:r>
          </a:p>
          <a:p>
            <a:r>
              <a:rPr lang="lv-LV" sz="2000" spc="-1" dirty="0">
                <a:solidFill>
                  <a:srgbClr val="646466"/>
                </a:solidFill>
                <a:uFill>
                  <a:solidFill>
                    <a:srgbClr val="FFFFFF"/>
                  </a:solidFill>
                </a:uFill>
              </a:rPr>
              <a:t>2019.pret 2018.gadu : </a:t>
            </a:r>
            <a:r>
              <a:rPr lang="lv-LV" sz="2000" b="1" spc="-1" dirty="0">
                <a:solidFill>
                  <a:srgbClr val="646466"/>
                </a:solidFill>
                <a:uFill>
                  <a:solidFill>
                    <a:srgbClr val="FFFFFF"/>
                  </a:solidFill>
                </a:uFill>
              </a:rPr>
              <a:t>+ 0,00 EUR/ mēn</a:t>
            </a:r>
          </a:p>
        </p:txBody>
      </p:sp>
      <p:sp>
        <p:nvSpPr>
          <p:cNvPr id="14" name="CustomShape 2"/>
          <p:cNvSpPr/>
          <p:nvPr/>
        </p:nvSpPr>
        <p:spPr>
          <a:xfrm>
            <a:off x="5332473" y="3195162"/>
            <a:ext cx="3910301" cy="130104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lv-LV" sz="2000" spc="-1" dirty="0">
                <a:solidFill>
                  <a:srgbClr val="FF0000"/>
                </a:solidFill>
                <a:uFill>
                  <a:solidFill>
                    <a:srgbClr val="FFFFFF"/>
                  </a:solidFill>
                </a:uFill>
              </a:rPr>
              <a:t>Ar 4 apgādājamajiem</a:t>
            </a:r>
          </a:p>
          <a:p>
            <a:r>
              <a:rPr lang="lv-LV" sz="2000" spc="-1" dirty="0">
                <a:solidFill>
                  <a:srgbClr val="646466"/>
                </a:solidFill>
                <a:uFill>
                  <a:solidFill>
                    <a:srgbClr val="FFFFFF"/>
                  </a:solidFill>
                </a:uFill>
              </a:rPr>
              <a:t>2018.pret 2017.gadu :  </a:t>
            </a:r>
            <a:r>
              <a:rPr lang="lv-LV" sz="2000" b="1" spc="-1" dirty="0">
                <a:solidFill>
                  <a:srgbClr val="646466"/>
                </a:solidFill>
                <a:uFill>
                  <a:solidFill>
                    <a:srgbClr val="FFFFFF"/>
                  </a:solidFill>
                </a:uFill>
              </a:rPr>
              <a:t>- 2,25 EUR/mēn</a:t>
            </a:r>
          </a:p>
          <a:p>
            <a:r>
              <a:rPr lang="lv-LV" sz="2000" spc="-1" dirty="0">
                <a:solidFill>
                  <a:srgbClr val="646466"/>
                </a:solidFill>
                <a:uFill>
                  <a:solidFill>
                    <a:srgbClr val="FFFFFF"/>
                  </a:solidFill>
                </a:uFill>
              </a:rPr>
              <a:t>2019.pret 2018.gadu : </a:t>
            </a:r>
            <a:r>
              <a:rPr lang="lv-LV" sz="2000" b="1" spc="-1" dirty="0">
                <a:solidFill>
                  <a:srgbClr val="646466"/>
                </a:solidFill>
                <a:uFill>
                  <a:solidFill>
                    <a:srgbClr val="FFFFFF"/>
                  </a:solidFill>
                </a:uFill>
              </a:rPr>
              <a:t>+ 0,00 EUR/ mēn</a:t>
            </a:r>
          </a:p>
        </p:txBody>
      </p:sp>
      <p:sp>
        <p:nvSpPr>
          <p:cNvPr id="15" name="CustomShape 2"/>
          <p:cNvSpPr/>
          <p:nvPr/>
        </p:nvSpPr>
        <p:spPr>
          <a:xfrm>
            <a:off x="5332473" y="4699479"/>
            <a:ext cx="4029893" cy="130104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lv-LV" sz="2000" spc="-1" dirty="0">
                <a:solidFill>
                  <a:srgbClr val="FF0000"/>
                </a:solidFill>
                <a:uFill>
                  <a:solidFill>
                    <a:srgbClr val="FFFFFF"/>
                  </a:solidFill>
                </a:uFill>
              </a:rPr>
              <a:t>Ar 5 apgādājamajiem</a:t>
            </a:r>
          </a:p>
          <a:p>
            <a:r>
              <a:rPr lang="lv-LV" sz="2000" spc="-1" dirty="0">
                <a:solidFill>
                  <a:srgbClr val="646466"/>
                </a:solidFill>
                <a:uFill>
                  <a:solidFill>
                    <a:srgbClr val="FFFFFF"/>
                  </a:solidFill>
                </a:uFill>
              </a:rPr>
              <a:t>2018.pret 2017.gadu :  </a:t>
            </a:r>
            <a:r>
              <a:rPr lang="lv-LV" sz="2000" b="1" spc="-1" dirty="0">
                <a:solidFill>
                  <a:srgbClr val="646466"/>
                </a:solidFill>
                <a:uFill>
                  <a:solidFill>
                    <a:srgbClr val="FFFFFF"/>
                  </a:solidFill>
                </a:uFill>
              </a:rPr>
              <a:t>- 2,25 EUR/mēn</a:t>
            </a:r>
          </a:p>
          <a:p>
            <a:r>
              <a:rPr lang="lv-LV" sz="2000" spc="-1" dirty="0">
                <a:solidFill>
                  <a:srgbClr val="646466"/>
                </a:solidFill>
                <a:uFill>
                  <a:solidFill>
                    <a:srgbClr val="FFFFFF"/>
                  </a:solidFill>
                </a:uFill>
              </a:rPr>
              <a:t>2019.pret 2018.gadu : </a:t>
            </a:r>
            <a:r>
              <a:rPr lang="lv-LV" sz="2000" b="1" spc="-1" dirty="0">
                <a:solidFill>
                  <a:srgbClr val="646466"/>
                </a:solidFill>
                <a:uFill>
                  <a:solidFill>
                    <a:srgbClr val="FFFFFF"/>
                  </a:solidFill>
                </a:uFill>
              </a:rPr>
              <a:t>+ 0,00 EUR/ mēn</a:t>
            </a:r>
          </a:p>
        </p:txBody>
      </p:sp>
      <p:pic>
        <p:nvPicPr>
          <p:cNvPr id="1026" name="Picture 2" descr="AttÄlu rezultÄti vaicÄjumam âmailman iconâ">
            <a:extLst>
              <a:ext uri="{FF2B5EF4-FFF2-40B4-BE49-F238E27FC236}">
                <a16:creationId xmlns="" xmlns:a16="http://schemas.microsoft.com/office/drawing/2014/main" id="{66D7C15B-9C10-4ACF-984E-A48482F3D625}"/>
              </a:ext>
            </a:extLst>
          </p:cNvPr>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15608" y="3865850"/>
            <a:ext cx="1712784" cy="22837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ttÄlu rezultÄti vaicÄjumam âcleaner iconâ">
            <a:extLst>
              <a:ext uri="{FF2B5EF4-FFF2-40B4-BE49-F238E27FC236}">
                <a16:creationId xmlns="" xmlns:a16="http://schemas.microsoft.com/office/drawing/2014/main" id="{D92740C6-3940-4EDC-9394-67A51705246B}"/>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11530" y="1411806"/>
            <a:ext cx="1512896" cy="2017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53018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TextShape 1"/>
          <p:cNvSpPr txBox="1"/>
          <p:nvPr/>
        </p:nvSpPr>
        <p:spPr>
          <a:xfrm>
            <a:off x="0" y="190620"/>
            <a:ext cx="9144000" cy="1325160"/>
          </a:xfrm>
          <a:prstGeom prst="rect">
            <a:avLst/>
          </a:prstGeom>
          <a:noFill/>
          <a:ln>
            <a:noFill/>
          </a:ln>
        </p:spPr>
        <p:txBody>
          <a:bodyPr anchor="ctr"/>
          <a:lstStyle/>
          <a:p>
            <a:pPr algn="ctr">
              <a:lnSpc>
                <a:spcPct val="90000"/>
              </a:lnSpc>
            </a:pPr>
            <a:r>
              <a:rPr lang="lv-LV" sz="3600" spc="-1" dirty="0">
                <a:solidFill>
                  <a:srgbClr val="662D91"/>
                </a:solidFill>
                <a:uFill>
                  <a:solidFill>
                    <a:srgbClr val="FFFFFF"/>
                  </a:solidFill>
                </a:uFill>
                <a:latin typeface="Arial" panose="020B0604020202020204" pitchFamily="34" charset="0"/>
                <a:cs typeface="Arial" panose="020B0604020202020204" pitchFamily="34" charset="0"/>
              </a:rPr>
              <a:t>Apkopējs / pastnieks, 450 EUR bruto mēnesī
</a:t>
            </a:r>
            <a:r>
              <a:rPr lang="lv-LV" sz="2400" spc="-1" dirty="0">
                <a:solidFill>
                  <a:srgbClr val="662D91"/>
                </a:solidFill>
                <a:uFill>
                  <a:solidFill>
                    <a:srgbClr val="FFFFFF"/>
                  </a:solidFill>
                </a:uFill>
                <a:latin typeface="Arial" panose="020B0604020202020204" pitchFamily="34" charset="0"/>
                <a:cs typeface="Arial" panose="020B0604020202020204" pitchFamily="34" charset="0"/>
              </a:rPr>
              <a:t>Deklarācijas rezultāts (parādā valstij vai pārmaksa)</a:t>
            </a:r>
            <a:endParaRPr lang="lv-LV" sz="3600" spc="-1" dirty="0">
              <a:solidFill>
                <a:srgbClr val="662D91"/>
              </a:solidFill>
              <a:uFill>
                <a:solidFill>
                  <a:srgbClr val="FFFFFF"/>
                </a:solidFill>
              </a:uFill>
              <a:latin typeface="Arial" panose="020B0604020202020204" pitchFamily="34" charset="0"/>
              <a:cs typeface="Arial" panose="020B0604020202020204" pitchFamily="34" charset="0"/>
            </a:endParaRPr>
          </a:p>
        </p:txBody>
      </p:sp>
      <p:sp>
        <p:nvSpPr>
          <p:cNvPr id="346" name="CustomShape 2"/>
          <p:cNvSpPr/>
          <p:nvPr/>
        </p:nvSpPr>
        <p:spPr>
          <a:xfrm>
            <a:off x="286380" y="1692720"/>
            <a:ext cx="3554820" cy="1736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lv-LV" b="1" spc="-1" dirty="0">
                <a:solidFill>
                  <a:srgbClr val="646466"/>
                </a:solidFill>
                <a:uFill>
                  <a:solidFill>
                    <a:srgbClr val="FFFFFF"/>
                  </a:solidFill>
                </a:uFill>
              </a:rPr>
              <a:t>Ja prognozētais </a:t>
            </a:r>
            <a:r>
              <a:rPr lang="lv-LV" b="1" spc="-1" dirty="0">
                <a:solidFill>
                  <a:srgbClr val="FF0000"/>
                </a:solidFill>
                <a:uFill>
                  <a:solidFill>
                    <a:srgbClr val="FFFFFF"/>
                  </a:solidFill>
                </a:uFill>
              </a:rPr>
              <a:t>neapliekamais minimums 0 EUR</a:t>
            </a:r>
            <a:endParaRPr lang="lv-LV" b="1" spc="-1" dirty="0">
              <a:solidFill>
                <a:srgbClr val="000000"/>
              </a:solidFill>
              <a:uFill>
                <a:solidFill>
                  <a:srgbClr val="FFFFFF"/>
                </a:solidFill>
              </a:uFill>
              <a:latin typeface="Arial"/>
            </a:endParaRPr>
          </a:p>
          <a:p>
            <a:r>
              <a:rPr lang="lv-LV" spc="-1" dirty="0">
                <a:solidFill>
                  <a:srgbClr val="646466"/>
                </a:solidFill>
                <a:uFill>
                  <a:solidFill>
                    <a:srgbClr val="FFFFFF"/>
                  </a:solidFill>
                </a:uFill>
              </a:rPr>
              <a:t>Bez apgādājamajiem: 471,43 EUR pārmaksa</a:t>
            </a:r>
            <a:endParaRPr lang="lv-LV" spc="-1" dirty="0">
              <a:solidFill>
                <a:srgbClr val="646466"/>
              </a:solidFill>
              <a:uFill>
                <a:solidFill>
                  <a:srgbClr val="FFFFFF"/>
                </a:solidFill>
              </a:uFill>
              <a:latin typeface="Arial"/>
            </a:endParaRPr>
          </a:p>
          <a:p>
            <a:r>
              <a:rPr lang="lv-LV" spc="-1" dirty="0">
                <a:solidFill>
                  <a:srgbClr val="646466"/>
                </a:solidFill>
                <a:uFill>
                  <a:solidFill>
                    <a:srgbClr val="FFFFFF"/>
                  </a:solidFill>
                </a:uFill>
              </a:rPr>
              <a:t>1 apgādājamais: 471,43 EUR pārmaksa</a:t>
            </a:r>
            <a:endParaRPr lang="lv-LV" spc="-1" dirty="0">
              <a:solidFill>
                <a:srgbClr val="646466"/>
              </a:solidFill>
              <a:uFill>
                <a:solidFill>
                  <a:srgbClr val="FFFFFF"/>
                </a:solidFill>
              </a:uFill>
              <a:latin typeface="Arial"/>
            </a:endParaRPr>
          </a:p>
          <a:p>
            <a:r>
              <a:rPr lang="lv-LV" spc="-1" dirty="0">
                <a:solidFill>
                  <a:srgbClr val="646466"/>
                </a:solidFill>
                <a:uFill>
                  <a:solidFill>
                    <a:srgbClr val="FFFFFF"/>
                  </a:solidFill>
                </a:uFill>
              </a:rPr>
              <a:t>2 apgādājamie: 471,43 EUR pārmaksa</a:t>
            </a:r>
            <a:endParaRPr lang="lv-LV" spc="-1" dirty="0">
              <a:solidFill>
                <a:srgbClr val="646466"/>
              </a:solidFill>
              <a:uFill>
                <a:solidFill>
                  <a:srgbClr val="FFFFFF"/>
                </a:solidFill>
              </a:uFill>
              <a:latin typeface="Arial"/>
            </a:endParaRPr>
          </a:p>
          <a:p>
            <a:r>
              <a:rPr lang="lv-LV" spc="-1" dirty="0">
                <a:solidFill>
                  <a:srgbClr val="646466"/>
                </a:solidFill>
                <a:uFill>
                  <a:solidFill>
                    <a:srgbClr val="FFFFFF"/>
                  </a:solidFill>
                </a:uFill>
              </a:rPr>
              <a:t>3 apgādājamie: 0,00 EUR</a:t>
            </a:r>
            <a:endParaRPr lang="lv-LV" spc="-1" dirty="0">
              <a:solidFill>
                <a:srgbClr val="646466"/>
              </a:solidFill>
              <a:uFill>
                <a:solidFill>
                  <a:srgbClr val="FFFFFF"/>
                </a:solidFill>
              </a:uFill>
              <a:latin typeface="Arial"/>
            </a:endParaRPr>
          </a:p>
          <a:p>
            <a:r>
              <a:rPr lang="lv-LV" spc="-1" dirty="0">
                <a:solidFill>
                  <a:srgbClr val="646466"/>
                </a:solidFill>
                <a:uFill>
                  <a:solidFill>
                    <a:srgbClr val="FFFFFF"/>
                  </a:solidFill>
                </a:uFill>
              </a:rPr>
              <a:t>4 apgādājamie: 0,00 EUR</a:t>
            </a:r>
            <a:endParaRPr lang="lv-LV" spc="-1" dirty="0">
              <a:solidFill>
                <a:srgbClr val="646466"/>
              </a:solidFill>
              <a:uFill>
                <a:solidFill>
                  <a:srgbClr val="FFFFFF"/>
                </a:solidFill>
              </a:uFill>
              <a:latin typeface="Arial"/>
            </a:endParaRPr>
          </a:p>
        </p:txBody>
      </p:sp>
      <p:sp>
        <p:nvSpPr>
          <p:cNvPr id="347" name="CustomShape 3"/>
          <p:cNvSpPr/>
          <p:nvPr/>
        </p:nvSpPr>
        <p:spPr>
          <a:xfrm>
            <a:off x="291060" y="3780000"/>
            <a:ext cx="3703860" cy="1736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lv-LV" b="1" spc="-1" dirty="0">
                <a:solidFill>
                  <a:srgbClr val="646466"/>
                </a:solidFill>
                <a:uFill>
                  <a:solidFill>
                    <a:srgbClr val="FFFFFF"/>
                  </a:solidFill>
                </a:uFill>
              </a:rPr>
              <a:t>Ja prognozētais </a:t>
            </a:r>
            <a:r>
              <a:rPr lang="lv-LV" b="1" spc="-1" dirty="0">
                <a:solidFill>
                  <a:srgbClr val="FF0000"/>
                </a:solidFill>
                <a:uFill>
                  <a:solidFill>
                    <a:srgbClr val="FFFFFF"/>
                  </a:solidFill>
                </a:uFill>
              </a:rPr>
              <a:t>neapliekamais minimums 200 EUR</a:t>
            </a:r>
            <a:endParaRPr lang="lv-LV" b="1" spc="-1" dirty="0">
              <a:solidFill>
                <a:srgbClr val="000000"/>
              </a:solidFill>
              <a:uFill>
                <a:solidFill>
                  <a:srgbClr val="FFFFFF"/>
                </a:solidFill>
              </a:uFill>
              <a:latin typeface="Arial"/>
            </a:endParaRPr>
          </a:p>
          <a:p>
            <a:r>
              <a:rPr lang="lv-LV" spc="-1" dirty="0">
                <a:solidFill>
                  <a:srgbClr val="646466"/>
                </a:solidFill>
                <a:uFill>
                  <a:solidFill>
                    <a:srgbClr val="FFFFFF"/>
                  </a:solidFill>
                </a:uFill>
              </a:rPr>
              <a:t>Bez apgādājamajiem: 8,57 EUR parāds</a:t>
            </a:r>
          </a:p>
          <a:p>
            <a:r>
              <a:rPr lang="lv-LV" spc="-1" dirty="0">
                <a:solidFill>
                  <a:srgbClr val="646466"/>
                </a:solidFill>
                <a:uFill>
                  <a:solidFill>
                    <a:srgbClr val="FFFFFF"/>
                  </a:solidFill>
                </a:uFill>
              </a:rPr>
              <a:t>1 apgādājamais: 8,57 EUR parāds</a:t>
            </a:r>
          </a:p>
          <a:p>
            <a:r>
              <a:rPr lang="lv-LV" spc="-1" dirty="0">
                <a:solidFill>
                  <a:srgbClr val="646466"/>
                </a:solidFill>
                <a:uFill>
                  <a:solidFill>
                    <a:srgbClr val="FFFFFF"/>
                  </a:solidFill>
                </a:uFill>
              </a:rPr>
              <a:t>2 apgādājamie: 0,00 EUR</a:t>
            </a:r>
          </a:p>
          <a:p>
            <a:r>
              <a:rPr lang="lv-LV" spc="-1" dirty="0">
                <a:solidFill>
                  <a:srgbClr val="646466"/>
                </a:solidFill>
                <a:uFill>
                  <a:solidFill>
                    <a:srgbClr val="FFFFFF"/>
                  </a:solidFill>
                </a:uFill>
              </a:rPr>
              <a:t>3 apgādājamie: 0,00 EUR</a:t>
            </a:r>
          </a:p>
          <a:p>
            <a:r>
              <a:rPr lang="lv-LV" spc="-1" dirty="0">
                <a:solidFill>
                  <a:srgbClr val="646466"/>
                </a:solidFill>
                <a:uFill>
                  <a:solidFill>
                    <a:srgbClr val="FFFFFF"/>
                  </a:solidFill>
                </a:uFill>
              </a:rPr>
              <a:t>4 apgādājamie: 0,00 EUR</a:t>
            </a:r>
          </a:p>
        </p:txBody>
      </p:sp>
      <p:sp>
        <p:nvSpPr>
          <p:cNvPr id="349" name="CustomShape 4"/>
          <p:cNvSpPr/>
          <p:nvPr/>
        </p:nvSpPr>
        <p:spPr>
          <a:xfrm>
            <a:off x="5365620" y="1660935"/>
            <a:ext cx="3766680" cy="1736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lv-LV" b="1" spc="-1" dirty="0">
                <a:solidFill>
                  <a:srgbClr val="FF0000"/>
                </a:solidFill>
                <a:uFill>
                  <a:solidFill>
                    <a:srgbClr val="FFFFFF"/>
                  </a:solidFill>
                </a:uFill>
              </a:rPr>
              <a:t>Bez apgādājamajiem</a:t>
            </a:r>
            <a:endParaRPr lang="lv-LV" b="1" spc="-1" dirty="0">
              <a:solidFill>
                <a:srgbClr val="000000"/>
              </a:solidFill>
              <a:uFill>
                <a:solidFill>
                  <a:srgbClr val="FFFFFF"/>
                </a:solidFill>
              </a:uFill>
              <a:latin typeface="Arial"/>
            </a:endParaRPr>
          </a:p>
          <a:p>
            <a:r>
              <a:rPr lang="lv-LV" spc="-1" dirty="0">
                <a:solidFill>
                  <a:srgbClr val="646466"/>
                </a:solidFill>
                <a:uFill>
                  <a:solidFill>
                    <a:srgbClr val="FFFFFF"/>
                  </a:solidFill>
                </a:uFill>
              </a:rPr>
              <a:t>Neapliekamais min. 0 EUR: 471,43 EUR pārmaksa</a:t>
            </a:r>
            <a:endParaRPr lang="lv-LV" spc="-1" dirty="0">
              <a:solidFill>
                <a:srgbClr val="646466"/>
              </a:solidFill>
              <a:uFill>
                <a:solidFill>
                  <a:srgbClr val="FFFFFF"/>
                </a:solidFill>
              </a:uFill>
              <a:latin typeface="Arial"/>
            </a:endParaRPr>
          </a:p>
          <a:p>
            <a:r>
              <a:rPr lang="lv-LV" spc="-1" dirty="0">
                <a:solidFill>
                  <a:srgbClr val="646466"/>
                </a:solidFill>
                <a:uFill>
                  <a:solidFill>
                    <a:srgbClr val="FFFFFF"/>
                  </a:solidFill>
                </a:uFill>
              </a:rPr>
              <a:t>Neapliekamais min. 50 EUR: 351,43 EUR pārmaksa</a:t>
            </a:r>
            <a:endParaRPr lang="lv-LV" spc="-1" dirty="0">
              <a:solidFill>
                <a:srgbClr val="646466"/>
              </a:solidFill>
              <a:uFill>
                <a:solidFill>
                  <a:srgbClr val="FFFFFF"/>
                </a:solidFill>
              </a:uFill>
              <a:latin typeface="Arial"/>
            </a:endParaRPr>
          </a:p>
          <a:p>
            <a:r>
              <a:rPr lang="lv-LV" spc="-1" dirty="0">
                <a:solidFill>
                  <a:srgbClr val="646466"/>
                </a:solidFill>
                <a:uFill>
                  <a:solidFill>
                    <a:srgbClr val="FFFFFF"/>
                  </a:solidFill>
                </a:uFill>
              </a:rPr>
              <a:t>Neapliekamais min. 100 EUR: 231,43 EUR pārmaksa</a:t>
            </a:r>
            <a:endParaRPr lang="lv-LV" spc="-1" dirty="0">
              <a:solidFill>
                <a:srgbClr val="646466"/>
              </a:solidFill>
              <a:uFill>
                <a:solidFill>
                  <a:srgbClr val="FFFFFF"/>
                </a:solidFill>
              </a:uFill>
              <a:latin typeface="Arial"/>
            </a:endParaRPr>
          </a:p>
          <a:p>
            <a:r>
              <a:rPr lang="lv-LV" spc="-1" dirty="0">
                <a:solidFill>
                  <a:srgbClr val="646466"/>
                </a:solidFill>
                <a:uFill>
                  <a:solidFill>
                    <a:srgbClr val="FFFFFF"/>
                  </a:solidFill>
                </a:uFill>
              </a:rPr>
              <a:t>Neapliekamais min. 200 EUR: 8,57 EUR parāds</a:t>
            </a:r>
            <a:endParaRPr lang="lv-LV" spc="-1" dirty="0">
              <a:solidFill>
                <a:srgbClr val="646466"/>
              </a:solidFill>
              <a:uFill>
                <a:solidFill>
                  <a:srgbClr val="FFFFFF"/>
                </a:solidFill>
              </a:uFill>
              <a:latin typeface="Arial"/>
            </a:endParaRPr>
          </a:p>
        </p:txBody>
      </p:sp>
      <p:sp>
        <p:nvSpPr>
          <p:cNvPr id="350" name="CustomShape 5"/>
          <p:cNvSpPr/>
          <p:nvPr/>
        </p:nvSpPr>
        <p:spPr>
          <a:xfrm>
            <a:off x="5365620" y="3735105"/>
            <a:ext cx="3703860" cy="1461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lv-LV" b="1" spc="-1" dirty="0">
                <a:solidFill>
                  <a:srgbClr val="FF0000"/>
                </a:solidFill>
                <a:uFill>
                  <a:solidFill>
                    <a:srgbClr val="FFFFFF"/>
                  </a:solidFill>
                </a:uFill>
              </a:rPr>
              <a:t>4 apgādājamie</a:t>
            </a:r>
            <a:endParaRPr lang="lv-LV" b="1" spc="-1" dirty="0">
              <a:solidFill>
                <a:srgbClr val="000000"/>
              </a:solidFill>
              <a:uFill>
                <a:solidFill>
                  <a:srgbClr val="FFFFFF"/>
                </a:solidFill>
              </a:uFill>
              <a:latin typeface="Arial"/>
            </a:endParaRPr>
          </a:p>
          <a:p>
            <a:r>
              <a:rPr lang="lv-LV" spc="-1" dirty="0">
                <a:solidFill>
                  <a:srgbClr val="646466"/>
                </a:solidFill>
                <a:uFill>
                  <a:solidFill>
                    <a:srgbClr val="FFFFFF"/>
                  </a:solidFill>
                </a:uFill>
              </a:rPr>
              <a:t>Neapliekamais min. 0 EUR: 0,00 EUR</a:t>
            </a:r>
            <a:endParaRPr lang="lv-LV" spc="-1" dirty="0">
              <a:solidFill>
                <a:srgbClr val="646466"/>
              </a:solidFill>
              <a:uFill>
                <a:solidFill>
                  <a:srgbClr val="FFFFFF"/>
                </a:solidFill>
              </a:uFill>
              <a:latin typeface="Arial"/>
            </a:endParaRPr>
          </a:p>
          <a:p>
            <a:r>
              <a:rPr lang="lv-LV" spc="-1" dirty="0">
                <a:solidFill>
                  <a:srgbClr val="646466"/>
                </a:solidFill>
                <a:uFill>
                  <a:solidFill>
                    <a:srgbClr val="FFFFFF"/>
                  </a:solidFill>
                </a:uFill>
              </a:rPr>
              <a:t>Neapliekamais min. 50 EUR: 0,00 EUR</a:t>
            </a:r>
            <a:endParaRPr lang="lv-LV" spc="-1" dirty="0">
              <a:solidFill>
                <a:srgbClr val="646466"/>
              </a:solidFill>
              <a:uFill>
                <a:solidFill>
                  <a:srgbClr val="FFFFFF"/>
                </a:solidFill>
              </a:uFill>
              <a:latin typeface="Arial"/>
            </a:endParaRPr>
          </a:p>
          <a:p>
            <a:r>
              <a:rPr lang="lv-LV" spc="-1" dirty="0">
                <a:solidFill>
                  <a:srgbClr val="646466"/>
                </a:solidFill>
                <a:uFill>
                  <a:solidFill>
                    <a:srgbClr val="FFFFFF"/>
                  </a:solidFill>
                </a:uFill>
              </a:rPr>
              <a:t>Neapliekamais min. 100 EUR: 0,00 EUR</a:t>
            </a:r>
            <a:endParaRPr lang="lv-LV" spc="-1" dirty="0">
              <a:solidFill>
                <a:srgbClr val="646466"/>
              </a:solidFill>
              <a:uFill>
                <a:solidFill>
                  <a:srgbClr val="FFFFFF"/>
                </a:solidFill>
              </a:uFill>
              <a:latin typeface="Arial"/>
            </a:endParaRPr>
          </a:p>
          <a:p>
            <a:r>
              <a:rPr lang="lv-LV" spc="-1" dirty="0">
                <a:solidFill>
                  <a:srgbClr val="646466"/>
                </a:solidFill>
                <a:uFill>
                  <a:solidFill>
                    <a:srgbClr val="FFFFFF"/>
                  </a:solidFill>
                </a:uFill>
              </a:rPr>
              <a:t>Neapliekamais min. 200 EUR: 0,00 EUR</a:t>
            </a:r>
            <a:endParaRPr lang="lv-LV" spc="-1" dirty="0">
              <a:solidFill>
                <a:srgbClr val="646466"/>
              </a:solidFill>
              <a:uFill>
                <a:solidFill>
                  <a:srgbClr val="FFFFFF"/>
                </a:solidFill>
              </a:uFill>
              <a:latin typeface="Arial"/>
            </a:endParaRPr>
          </a:p>
        </p:txBody>
      </p:sp>
      <p:pic>
        <p:nvPicPr>
          <p:cNvPr id="11" name="Picture 6" descr="AttÄlu rezultÄti vaicÄjumam âcleaner iconâ">
            <a:extLst>
              <a:ext uri="{FF2B5EF4-FFF2-40B4-BE49-F238E27FC236}">
                <a16:creationId xmlns="" xmlns:a16="http://schemas.microsoft.com/office/drawing/2014/main" id="{E8B3A7DB-B5F7-4D43-A5AC-59574CA92A69}"/>
              </a:ext>
            </a:extLst>
          </p:cNvPr>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15496" y="1616845"/>
            <a:ext cx="1512896" cy="201719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AttÄlu rezultÄti vaicÄjumam âmailman iconâ">
            <a:extLst>
              <a:ext uri="{FF2B5EF4-FFF2-40B4-BE49-F238E27FC236}">
                <a16:creationId xmlns="" xmlns:a16="http://schemas.microsoft.com/office/drawing/2014/main" id="{2F780ACC-46E6-4E70-8583-68E7E0EE0657}"/>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15552" y="3971929"/>
            <a:ext cx="1712784" cy="2283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485066"/>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TextShape 1"/>
          <p:cNvSpPr txBox="1"/>
          <p:nvPr/>
        </p:nvSpPr>
        <p:spPr>
          <a:xfrm>
            <a:off x="2" y="365040"/>
            <a:ext cx="9143999" cy="1325160"/>
          </a:xfrm>
          <a:prstGeom prst="rect">
            <a:avLst/>
          </a:prstGeom>
          <a:noFill/>
          <a:ln>
            <a:noFill/>
          </a:ln>
        </p:spPr>
        <p:txBody>
          <a:bodyPr anchor="ctr"/>
          <a:lstStyle/>
          <a:p>
            <a:pPr algn="ctr">
              <a:lnSpc>
                <a:spcPct val="90000"/>
              </a:lnSpc>
            </a:pPr>
            <a:r>
              <a:rPr lang="lv-LV" sz="3600" spc="-1" dirty="0">
                <a:solidFill>
                  <a:srgbClr val="662D91"/>
                </a:solidFill>
                <a:uFill>
                  <a:solidFill>
                    <a:srgbClr val="FFFFFF"/>
                  </a:solidFill>
                </a:uFill>
                <a:latin typeface="Arial" panose="020B0604020202020204" pitchFamily="34" charset="0"/>
                <a:cs typeface="Arial" panose="020B0604020202020204" pitchFamily="34" charset="0"/>
              </a:rPr>
              <a:t>Bērnudārza audzinātāja, 750 EUR bruto mēnesī
</a:t>
            </a:r>
            <a:r>
              <a:rPr lang="lv-LV" sz="2400" spc="-1" dirty="0">
                <a:solidFill>
                  <a:srgbClr val="662D91"/>
                </a:solidFill>
                <a:uFill>
                  <a:solidFill>
                    <a:srgbClr val="FFFFFF"/>
                  </a:solidFill>
                </a:uFill>
                <a:latin typeface="Arial" panose="020B0604020202020204" pitchFamily="34" charset="0"/>
                <a:cs typeface="Arial" panose="020B0604020202020204" pitchFamily="34" charset="0"/>
              </a:rPr>
              <a:t>Mēneša neto ienākumu izmaiņas 2018.pret 2017.gadu un 2019. pret 2018.gadu</a:t>
            </a:r>
            <a:endParaRPr lang="lv-LV" sz="3600" spc="-1" dirty="0">
              <a:solidFill>
                <a:srgbClr val="662D91"/>
              </a:solidFill>
              <a:uFill>
                <a:solidFill>
                  <a:srgbClr val="FFFFFF"/>
                </a:solidFill>
              </a:uFill>
              <a:latin typeface="Arial" panose="020B0604020202020204" pitchFamily="34" charset="0"/>
              <a:cs typeface="Arial" panose="020B0604020202020204" pitchFamily="34" charset="0"/>
            </a:endParaRPr>
          </a:p>
        </p:txBody>
      </p:sp>
      <p:sp>
        <p:nvSpPr>
          <p:cNvPr id="10" name="CustomShape 2"/>
          <p:cNvSpPr/>
          <p:nvPr/>
        </p:nvSpPr>
        <p:spPr>
          <a:xfrm>
            <a:off x="304229" y="1808638"/>
            <a:ext cx="4029893" cy="130104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lv-LV" sz="2000" spc="-1" dirty="0">
                <a:solidFill>
                  <a:srgbClr val="FF0000"/>
                </a:solidFill>
                <a:uFill>
                  <a:solidFill>
                    <a:srgbClr val="FFFFFF"/>
                  </a:solidFill>
                </a:uFill>
              </a:rPr>
              <a:t>Bez apgādājamajiem</a:t>
            </a:r>
          </a:p>
          <a:p>
            <a:r>
              <a:rPr lang="lv-LV" sz="2000" spc="-1" dirty="0">
                <a:solidFill>
                  <a:srgbClr val="646466"/>
                </a:solidFill>
                <a:uFill>
                  <a:solidFill>
                    <a:srgbClr val="FFFFFF"/>
                  </a:solidFill>
                </a:uFill>
              </a:rPr>
              <a:t>2018.pret 2017.gadu :  </a:t>
            </a:r>
            <a:r>
              <a:rPr lang="lv-LV" sz="2000" b="1" spc="-1" dirty="0">
                <a:solidFill>
                  <a:srgbClr val="646466"/>
                </a:solidFill>
                <a:uFill>
                  <a:solidFill>
                    <a:srgbClr val="FFFFFF"/>
                  </a:solidFill>
                </a:uFill>
              </a:rPr>
              <a:t>+ 14,87 EUR/mēn</a:t>
            </a:r>
          </a:p>
          <a:p>
            <a:r>
              <a:rPr lang="lv-LV" sz="2000" spc="-1" dirty="0">
                <a:solidFill>
                  <a:srgbClr val="646466"/>
                </a:solidFill>
                <a:uFill>
                  <a:solidFill>
                    <a:srgbClr val="FFFFFF"/>
                  </a:solidFill>
                </a:uFill>
              </a:rPr>
              <a:t>2019.pret 2018.gadu : </a:t>
            </a:r>
            <a:r>
              <a:rPr lang="lv-LV" sz="2000" b="1" spc="-1" dirty="0">
                <a:solidFill>
                  <a:srgbClr val="646466"/>
                </a:solidFill>
                <a:uFill>
                  <a:solidFill>
                    <a:srgbClr val="FFFFFF"/>
                  </a:solidFill>
                </a:uFill>
              </a:rPr>
              <a:t>+ 6,54 EUR/ mēn</a:t>
            </a:r>
          </a:p>
        </p:txBody>
      </p:sp>
      <p:sp>
        <p:nvSpPr>
          <p:cNvPr id="11" name="CustomShape 2"/>
          <p:cNvSpPr/>
          <p:nvPr/>
        </p:nvSpPr>
        <p:spPr>
          <a:xfrm>
            <a:off x="304227" y="3215656"/>
            <a:ext cx="4029893" cy="130104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lv-LV" sz="2000" spc="-1" dirty="0">
                <a:solidFill>
                  <a:srgbClr val="FF0000"/>
                </a:solidFill>
                <a:uFill>
                  <a:solidFill>
                    <a:srgbClr val="FFFFFF"/>
                  </a:solidFill>
                </a:uFill>
              </a:rPr>
              <a:t>Ar 1 apgādājamo</a:t>
            </a:r>
          </a:p>
          <a:p>
            <a:r>
              <a:rPr lang="lv-LV" sz="2000" spc="-1" dirty="0">
                <a:solidFill>
                  <a:srgbClr val="646466"/>
                </a:solidFill>
                <a:uFill>
                  <a:solidFill>
                    <a:srgbClr val="FFFFFF"/>
                  </a:solidFill>
                </a:uFill>
              </a:rPr>
              <a:t>2018.pret 2017.gadu :  </a:t>
            </a:r>
            <a:r>
              <a:rPr lang="lv-LV" sz="2000" b="1" spc="-1" dirty="0">
                <a:solidFill>
                  <a:srgbClr val="646466"/>
                </a:solidFill>
                <a:uFill>
                  <a:solidFill>
                    <a:srgbClr val="FFFFFF"/>
                  </a:solidFill>
                </a:uFill>
              </a:rPr>
              <a:t>+ 14,62 EUR/mēn</a:t>
            </a:r>
          </a:p>
          <a:p>
            <a:r>
              <a:rPr lang="lv-LV" sz="2000" spc="-1" dirty="0">
                <a:solidFill>
                  <a:srgbClr val="646466"/>
                </a:solidFill>
                <a:uFill>
                  <a:solidFill>
                    <a:srgbClr val="FFFFFF"/>
                  </a:solidFill>
                </a:uFill>
              </a:rPr>
              <a:t>2019.pret 2018.gadu : </a:t>
            </a:r>
            <a:r>
              <a:rPr lang="lv-LV" sz="2000" b="1" spc="-1" dirty="0">
                <a:solidFill>
                  <a:srgbClr val="646466"/>
                </a:solidFill>
                <a:uFill>
                  <a:solidFill>
                    <a:srgbClr val="FFFFFF"/>
                  </a:solidFill>
                </a:uFill>
              </a:rPr>
              <a:t>+ 12,54 EUR/ mēn</a:t>
            </a:r>
          </a:p>
        </p:txBody>
      </p:sp>
      <p:sp>
        <p:nvSpPr>
          <p:cNvPr id="12" name="CustomShape 2"/>
          <p:cNvSpPr/>
          <p:nvPr/>
        </p:nvSpPr>
        <p:spPr>
          <a:xfrm>
            <a:off x="297405" y="4741109"/>
            <a:ext cx="4029893" cy="130104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lv-LV" sz="2000" spc="-1" dirty="0">
                <a:solidFill>
                  <a:srgbClr val="FF0000"/>
                </a:solidFill>
                <a:uFill>
                  <a:solidFill>
                    <a:srgbClr val="FFFFFF"/>
                  </a:solidFill>
                </a:uFill>
              </a:rPr>
              <a:t>Ar 2 apgādājamajiem</a:t>
            </a:r>
          </a:p>
          <a:p>
            <a:r>
              <a:rPr lang="lv-LV" sz="2000" spc="-1" dirty="0">
                <a:solidFill>
                  <a:srgbClr val="646466"/>
                </a:solidFill>
                <a:uFill>
                  <a:solidFill>
                    <a:srgbClr val="FFFFFF"/>
                  </a:solidFill>
                </a:uFill>
              </a:rPr>
              <a:t>2018.pret 2017.gadu :  </a:t>
            </a:r>
            <a:r>
              <a:rPr lang="lv-LV" sz="2000" b="1" spc="-1" dirty="0">
                <a:solidFill>
                  <a:srgbClr val="646466"/>
                </a:solidFill>
                <a:uFill>
                  <a:solidFill>
                    <a:srgbClr val="FFFFFF"/>
                  </a:solidFill>
                </a:uFill>
              </a:rPr>
              <a:t>+ 14,37 EUR/mēn</a:t>
            </a:r>
          </a:p>
          <a:p>
            <a:r>
              <a:rPr lang="lv-LV" sz="2000" spc="-1" dirty="0">
                <a:solidFill>
                  <a:srgbClr val="646466"/>
                </a:solidFill>
                <a:uFill>
                  <a:solidFill>
                    <a:srgbClr val="FFFFFF"/>
                  </a:solidFill>
                </a:uFill>
              </a:rPr>
              <a:t>2019.pret 2018.gadu : </a:t>
            </a:r>
            <a:r>
              <a:rPr lang="lv-LV" sz="2000" b="1" spc="-1" dirty="0">
                <a:solidFill>
                  <a:srgbClr val="646466"/>
                </a:solidFill>
                <a:uFill>
                  <a:solidFill>
                    <a:srgbClr val="FFFFFF"/>
                  </a:solidFill>
                </a:uFill>
              </a:rPr>
              <a:t>+ 18,54  EUR/ mēn</a:t>
            </a:r>
          </a:p>
        </p:txBody>
      </p:sp>
      <p:sp>
        <p:nvSpPr>
          <p:cNvPr id="13" name="CustomShape 2"/>
          <p:cNvSpPr/>
          <p:nvPr/>
        </p:nvSpPr>
        <p:spPr>
          <a:xfrm>
            <a:off x="5616635" y="1858323"/>
            <a:ext cx="3833607" cy="130104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lv-LV" sz="2000" spc="-1" dirty="0">
                <a:solidFill>
                  <a:srgbClr val="FF0000"/>
                </a:solidFill>
                <a:uFill>
                  <a:solidFill>
                    <a:srgbClr val="FFFFFF"/>
                  </a:solidFill>
                </a:uFill>
              </a:rPr>
              <a:t>Ar 3 apgādājamajiem</a:t>
            </a:r>
          </a:p>
          <a:p>
            <a:r>
              <a:rPr lang="lv-LV" sz="2000" spc="-1" dirty="0">
                <a:solidFill>
                  <a:srgbClr val="646466"/>
                </a:solidFill>
                <a:uFill>
                  <a:solidFill>
                    <a:srgbClr val="FFFFFF"/>
                  </a:solidFill>
                </a:uFill>
              </a:rPr>
              <a:t>2018.pret 2017.gadu :  </a:t>
            </a:r>
            <a:r>
              <a:rPr lang="lv-LV" sz="2000" b="1" spc="-1" dirty="0">
                <a:solidFill>
                  <a:srgbClr val="646466"/>
                </a:solidFill>
                <a:uFill>
                  <a:solidFill>
                    <a:srgbClr val="FFFFFF"/>
                  </a:solidFill>
                </a:uFill>
              </a:rPr>
              <a:t>+ 9,76 EUR/mēn</a:t>
            </a:r>
          </a:p>
          <a:p>
            <a:r>
              <a:rPr lang="lv-LV" sz="2000" spc="-1" dirty="0">
                <a:solidFill>
                  <a:srgbClr val="646466"/>
                </a:solidFill>
                <a:uFill>
                  <a:solidFill>
                    <a:srgbClr val="FFFFFF"/>
                  </a:solidFill>
                </a:uFill>
              </a:rPr>
              <a:t>2019.pret 2018.gadu : </a:t>
            </a:r>
            <a:r>
              <a:rPr lang="lv-LV" sz="2000" b="1" spc="-1" dirty="0">
                <a:solidFill>
                  <a:srgbClr val="646466"/>
                </a:solidFill>
                <a:uFill>
                  <a:solidFill>
                    <a:srgbClr val="FFFFFF"/>
                  </a:solidFill>
                </a:uFill>
              </a:rPr>
              <a:t>+ 0,00 EUR/ mēn</a:t>
            </a:r>
          </a:p>
        </p:txBody>
      </p:sp>
      <p:sp>
        <p:nvSpPr>
          <p:cNvPr id="14" name="CustomShape 2"/>
          <p:cNvSpPr/>
          <p:nvPr/>
        </p:nvSpPr>
        <p:spPr>
          <a:xfrm>
            <a:off x="5616635" y="3327483"/>
            <a:ext cx="3833607" cy="130104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lv-LV" sz="2000" spc="-1" dirty="0">
                <a:solidFill>
                  <a:srgbClr val="FF0000"/>
                </a:solidFill>
                <a:uFill>
                  <a:solidFill>
                    <a:srgbClr val="FFFFFF"/>
                  </a:solidFill>
                </a:uFill>
              </a:rPr>
              <a:t>Ar 4 apgādājamajiem</a:t>
            </a:r>
          </a:p>
          <a:p>
            <a:r>
              <a:rPr lang="lv-LV" sz="2000" spc="-1" dirty="0">
                <a:solidFill>
                  <a:srgbClr val="646466"/>
                </a:solidFill>
                <a:uFill>
                  <a:solidFill>
                    <a:srgbClr val="FFFFFF"/>
                  </a:solidFill>
                </a:uFill>
              </a:rPr>
              <a:t>2018.pret 2017.gadu :  </a:t>
            </a:r>
            <a:r>
              <a:rPr lang="lv-LV" sz="2000" b="1" spc="-1" dirty="0">
                <a:solidFill>
                  <a:srgbClr val="646466"/>
                </a:solidFill>
                <a:uFill>
                  <a:solidFill>
                    <a:srgbClr val="FFFFFF"/>
                  </a:solidFill>
                </a:uFill>
              </a:rPr>
              <a:t>- 3,75 EUR/mēn</a:t>
            </a:r>
          </a:p>
          <a:p>
            <a:r>
              <a:rPr lang="lv-LV" sz="2000" spc="-1" dirty="0">
                <a:solidFill>
                  <a:srgbClr val="646466"/>
                </a:solidFill>
                <a:uFill>
                  <a:solidFill>
                    <a:srgbClr val="FFFFFF"/>
                  </a:solidFill>
                </a:uFill>
              </a:rPr>
              <a:t>2019.pret 2018.gadu : </a:t>
            </a:r>
            <a:r>
              <a:rPr lang="lv-LV" sz="2000" b="1" spc="-1" dirty="0">
                <a:solidFill>
                  <a:srgbClr val="646466"/>
                </a:solidFill>
                <a:uFill>
                  <a:solidFill>
                    <a:srgbClr val="FFFFFF"/>
                  </a:solidFill>
                </a:uFill>
              </a:rPr>
              <a:t>+ 0,00 EUR/ mēn</a:t>
            </a:r>
          </a:p>
        </p:txBody>
      </p:sp>
      <p:sp>
        <p:nvSpPr>
          <p:cNvPr id="15" name="CustomShape 2"/>
          <p:cNvSpPr/>
          <p:nvPr/>
        </p:nvSpPr>
        <p:spPr>
          <a:xfrm>
            <a:off x="5640455" y="4628525"/>
            <a:ext cx="3833607" cy="130104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lv-LV" sz="2000" spc="-1" dirty="0">
                <a:solidFill>
                  <a:srgbClr val="FF0000"/>
                </a:solidFill>
                <a:uFill>
                  <a:solidFill>
                    <a:srgbClr val="FFFFFF"/>
                  </a:solidFill>
                </a:uFill>
              </a:rPr>
              <a:t>Ar 5 apgādājamajiem</a:t>
            </a:r>
          </a:p>
          <a:p>
            <a:r>
              <a:rPr lang="lv-LV" sz="2000" spc="-1" dirty="0">
                <a:solidFill>
                  <a:srgbClr val="646466"/>
                </a:solidFill>
                <a:uFill>
                  <a:solidFill>
                    <a:srgbClr val="FFFFFF"/>
                  </a:solidFill>
                </a:uFill>
              </a:rPr>
              <a:t>2018.pret 2017.gadu :  </a:t>
            </a:r>
            <a:r>
              <a:rPr lang="lv-LV" sz="2000" b="1" spc="-1" dirty="0">
                <a:solidFill>
                  <a:srgbClr val="646466"/>
                </a:solidFill>
                <a:uFill>
                  <a:solidFill>
                    <a:srgbClr val="FFFFFF"/>
                  </a:solidFill>
                </a:uFill>
              </a:rPr>
              <a:t>- 3,75 EUR/mēn</a:t>
            </a:r>
          </a:p>
          <a:p>
            <a:r>
              <a:rPr lang="lv-LV" sz="2000" spc="-1" dirty="0">
                <a:solidFill>
                  <a:srgbClr val="646466"/>
                </a:solidFill>
                <a:uFill>
                  <a:solidFill>
                    <a:srgbClr val="FFFFFF"/>
                  </a:solidFill>
                </a:uFill>
              </a:rPr>
              <a:t>2019.pret 2018.gadu : </a:t>
            </a:r>
            <a:r>
              <a:rPr lang="lv-LV" sz="2000" b="1" spc="-1" dirty="0">
                <a:solidFill>
                  <a:srgbClr val="646466"/>
                </a:solidFill>
                <a:uFill>
                  <a:solidFill>
                    <a:srgbClr val="FFFFFF"/>
                  </a:solidFill>
                </a:uFill>
              </a:rPr>
              <a:t>+ 0,00 EUR/ mēn</a:t>
            </a:r>
          </a:p>
        </p:txBody>
      </p:sp>
      <p:pic>
        <p:nvPicPr>
          <p:cNvPr id="2050" name="Picture 2" descr="SaistÄ«ts attÄls">
            <a:extLst>
              <a:ext uri="{FF2B5EF4-FFF2-40B4-BE49-F238E27FC236}">
                <a16:creationId xmlns="" xmlns:a16="http://schemas.microsoft.com/office/drawing/2014/main" id="{7352D3EC-AECF-4D08-997F-788165C96155}"/>
              </a:ext>
            </a:extLst>
          </p:cNvPr>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21059" y="2378426"/>
            <a:ext cx="1901885" cy="2535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83828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TextShape 1"/>
          <p:cNvSpPr txBox="1"/>
          <p:nvPr/>
        </p:nvSpPr>
        <p:spPr>
          <a:xfrm>
            <a:off x="0" y="365040"/>
            <a:ext cx="9143550" cy="1325160"/>
          </a:xfrm>
          <a:prstGeom prst="rect">
            <a:avLst/>
          </a:prstGeom>
          <a:noFill/>
          <a:ln>
            <a:noFill/>
          </a:ln>
        </p:spPr>
        <p:txBody>
          <a:bodyPr anchor="ctr"/>
          <a:lstStyle/>
          <a:p>
            <a:pPr algn="ctr">
              <a:lnSpc>
                <a:spcPct val="90000"/>
              </a:lnSpc>
            </a:pPr>
            <a:r>
              <a:rPr lang="lv-LV" sz="3600" spc="-1" dirty="0">
                <a:solidFill>
                  <a:srgbClr val="662D91"/>
                </a:solidFill>
                <a:uFill>
                  <a:solidFill>
                    <a:srgbClr val="FFFFFF"/>
                  </a:solidFill>
                </a:uFill>
                <a:latin typeface="Arial" panose="020B0604020202020204" pitchFamily="34" charset="0"/>
                <a:cs typeface="Arial" panose="020B0604020202020204" pitchFamily="34" charset="0"/>
              </a:rPr>
              <a:t>Bērnudārza audzinātāja, 750 EUR bruto mēnesī
</a:t>
            </a:r>
            <a:r>
              <a:rPr lang="lv-LV" sz="2400" spc="-1" dirty="0">
                <a:solidFill>
                  <a:srgbClr val="662D91"/>
                </a:solidFill>
                <a:uFill>
                  <a:solidFill>
                    <a:srgbClr val="FFFFFF"/>
                  </a:solidFill>
                </a:uFill>
                <a:latin typeface="Arial" panose="020B0604020202020204" pitchFamily="34" charset="0"/>
                <a:cs typeface="Arial" panose="020B0604020202020204" pitchFamily="34" charset="0"/>
              </a:rPr>
              <a:t>Deklarācijas rezultāts (parādā valstij vai pārmaksa)</a:t>
            </a:r>
          </a:p>
        </p:txBody>
      </p:sp>
      <p:sp>
        <p:nvSpPr>
          <p:cNvPr id="353" name="CustomShape 2"/>
          <p:cNvSpPr/>
          <p:nvPr/>
        </p:nvSpPr>
        <p:spPr>
          <a:xfrm>
            <a:off x="370980" y="2050323"/>
            <a:ext cx="3554820" cy="1736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lv-LV" b="1" spc="-1" dirty="0">
                <a:solidFill>
                  <a:srgbClr val="646466"/>
                </a:solidFill>
                <a:uFill>
                  <a:solidFill>
                    <a:srgbClr val="FFFFFF"/>
                  </a:solidFill>
                </a:uFill>
              </a:rPr>
              <a:t>Ja prognozētais </a:t>
            </a:r>
            <a:r>
              <a:rPr lang="lv-LV" b="1" spc="-1" dirty="0">
                <a:solidFill>
                  <a:srgbClr val="FF0000"/>
                </a:solidFill>
                <a:uFill>
                  <a:solidFill>
                    <a:srgbClr val="FFFFFF"/>
                  </a:solidFill>
                </a:uFill>
              </a:rPr>
              <a:t>neapliekamais minimums 0 EUR</a:t>
            </a:r>
            <a:endParaRPr lang="lv-LV" b="1" spc="-1" dirty="0">
              <a:solidFill>
                <a:srgbClr val="000000"/>
              </a:solidFill>
              <a:uFill>
                <a:solidFill>
                  <a:srgbClr val="FFFFFF"/>
                </a:solidFill>
              </a:uFill>
            </a:endParaRPr>
          </a:p>
          <a:p>
            <a:r>
              <a:rPr lang="lv-LV" spc="-1" dirty="0">
                <a:solidFill>
                  <a:srgbClr val="646466"/>
                </a:solidFill>
                <a:uFill>
                  <a:solidFill>
                    <a:srgbClr val="FFFFFF"/>
                  </a:solidFill>
                </a:uFill>
              </a:rPr>
              <a:t>Bez apgādājamajiem: 214,29 EUR pārmaksa</a:t>
            </a:r>
          </a:p>
          <a:p>
            <a:r>
              <a:rPr lang="lv-LV" spc="-1" dirty="0">
                <a:solidFill>
                  <a:srgbClr val="646466"/>
                </a:solidFill>
                <a:uFill>
                  <a:solidFill>
                    <a:srgbClr val="FFFFFF"/>
                  </a:solidFill>
                </a:uFill>
              </a:rPr>
              <a:t>1 apgādājamais: 214,29UR pārmaksa</a:t>
            </a:r>
          </a:p>
          <a:p>
            <a:r>
              <a:rPr lang="lv-LV" spc="-1" dirty="0">
                <a:solidFill>
                  <a:srgbClr val="646466"/>
                </a:solidFill>
                <a:uFill>
                  <a:solidFill>
                    <a:srgbClr val="FFFFFF"/>
                  </a:solidFill>
                </a:uFill>
              </a:rPr>
              <a:t>2 apgādājamie: 214,29 EUR pārmaksa</a:t>
            </a:r>
          </a:p>
          <a:p>
            <a:r>
              <a:rPr lang="lv-LV" spc="-1" dirty="0">
                <a:solidFill>
                  <a:srgbClr val="646466"/>
                </a:solidFill>
                <a:uFill>
                  <a:solidFill>
                    <a:srgbClr val="FFFFFF"/>
                  </a:solidFill>
                </a:uFill>
              </a:rPr>
              <a:t>3 apgādājamie: 162,00 EUR pārmaksa</a:t>
            </a:r>
          </a:p>
          <a:p>
            <a:r>
              <a:rPr lang="lv-LV" spc="-1" dirty="0">
                <a:solidFill>
                  <a:srgbClr val="646466"/>
                </a:solidFill>
                <a:uFill>
                  <a:solidFill>
                    <a:srgbClr val="FFFFFF"/>
                  </a:solidFill>
                </a:uFill>
              </a:rPr>
              <a:t>4 apgādājamie: 0,00 EUR</a:t>
            </a:r>
          </a:p>
        </p:txBody>
      </p:sp>
      <p:sp>
        <p:nvSpPr>
          <p:cNvPr id="354" name="CustomShape 3"/>
          <p:cNvSpPr/>
          <p:nvPr/>
        </p:nvSpPr>
        <p:spPr>
          <a:xfrm>
            <a:off x="197525" y="4756680"/>
            <a:ext cx="3703860" cy="1736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lv-LV" b="1" spc="-1" dirty="0">
                <a:solidFill>
                  <a:srgbClr val="646466"/>
                </a:solidFill>
                <a:uFill>
                  <a:solidFill>
                    <a:srgbClr val="FFFFFF"/>
                  </a:solidFill>
                </a:uFill>
              </a:rPr>
              <a:t>Ja prognozētais </a:t>
            </a:r>
            <a:r>
              <a:rPr lang="lv-LV" b="1" spc="-1" dirty="0">
                <a:solidFill>
                  <a:srgbClr val="FF0000"/>
                </a:solidFill>
                <a:uFill>
                  <a:solidFill>
                    <a:srgbClr val="FFFFFF"/>
                  </a:solidFill>
                </a:uFill>
              </a:rPr>
              <a:t>neapliekamais minimums 200 EUR</a:t>
            </a:r>
            <a:endParaRPr lang="lv-LV" b="1" spc="-1" dirty="0">
              <a:solidFill>
                <a:srgbClr val="000000"/>
              </a:solidFill>
              <a:uFill>
                <a:solidFill>
                  <a:srgbClr val="FFFFFF"/>
                </a:solidFill>
              </a:uFill>
            </a:endParaRPr>
          </a:p>
          <a:p>
            <a:r>
              <a:rPr lang="lv-LV" spc="-1" dirty="0">
                <a:solidFill>
                  <a:srgbClr val="646466"/>
                </a:solidFill>
                <a:uFill>
                  <a:solidFill>
                    <a:srgbClr val="FFFFFF"/>
                  </a:solidFill>
                </a:uFill>
              </a:rPr>
              <a:t>Bez apgādājamajiem: 265,71 EUR parāds</a:t>
            </a:r>
          </a:p>
          <a:p>
            <a:r>
              <a:rPr lang="lv-LV" spc="-1" dirty="0">
                <a:solidFill>
                  <a:srgbClr val="646466"/>
                </a:solidFill>
                <a:uFill>
                  <a:solidFill>
                    <a:srgbClr val="FFFFFF"/>
                  </a:solidFill>
                </a:uFill>
              </a:rPr>
              <a:t>1 apgādājamais: 265,71 EUR parāds</a:t>
            </a:r>
          </a:p>
          <a:p>
            <a:r>
              <a:rPr lang="lv-LV" spc="-1" dirty="0">
                <a:solidFill>
                  <a:srgbClr val="646466"/>
                </a:solidFill>
                <a:uFill>
                  <a:solidFill>
                    <a:srgbClr val="FFFFFF"/>
                  </a:solidFill>
                </a:uFill>
              </a:rPr>
              <a:t>2 apgādājamie: 265,71 EUR pārmaksa</a:t>
            </a:r>
          </a:p>
          <a:p>
            <a:r>
              <a:rPr lang="lv-LV" spc="-1" dirty="0">
                <a:solidFill>
                  <a:srgbClr val="646466"/>
                </a:solidFill>
                <a:uFill>
                  <a:solidFill>
                    <a:srgbClr val="FFFFFF"/>
                  </a:solidFill>
                </a:uFill>
              </a:rPr>
              <a:t>3 apgādājamie: 0,00 EUR</a:t>
            </a:r>
          </a:p>
          <a:p>
            <a:r>
              <a:rPr lang="lv-LV" spc="-1" dirty="0">
                <a:solidFill>
                  <a:srgbClr val="646466"/>
                </a:solidFill>
                <a:uFill>
                  <a:solidFill>
                    <a:srgbClr val="FFFFFF"/>
                  </a:solidFill>
                </a:uFill>
              </a:rPr>
              <a:t>4 apgādājamie: 0,00 EUR</a:t>
            </a:r>
          </a:p>
        </p:txBody>
      </p:sp>
      <p:sp>
        <p:nvSpPr>
          <p:cNvPr id="355" name="CustomShape 4"/>
          <p:cNvSpPr/>
          <p:nvPr/>
        </p:nvSpPr>
        <p:spPr>
          <a:xfrm>
            <a:off x="5542277" y="1926945"/>
            <a:ext cx="3703860" cy="1461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lv-LV" b="1" spc="-1" dirty="0">
                <a:solidFill>
                  <a:srgbClr val="FF0000"/>
                </a:solidFill>
                <a:uFill>
                  <a:solidFill>
                    <a:srgbClr val="FFFFFF"/>
                  </a:solidFill>
                </a:uFill>
              </a:rPr>
              <a:t>Bez apgādājamajiem</a:t>
            </a:r>
            <a:endParaRPr lang="lv-LV" b="1" spc="-1" dirty="0">
              <a:solidFill>
                <a:srgbClr val="000000"/>
              </a:solidFill>
              <a:uFill>
                <a:solidFill>
                  <a:srgbClr val="FFFFFF"/>
                </a:solidFill>
              </a:uFill>
            </a:endParaRPr>
          </a:p>
          <a:p>
            <a:r>
              <a:rPr lang="lv-LV" spc="-1" dirty="0">
                <a:solidFill>
                  <a:srgbClr val="646466"/>
                </a:solidFill>
                <a:uFill>
                  <a:solidFill>
                    <a:srgbClr val="FFFFFF"/>
                  </a:solidFill>
                </a:uFill>
              </a:rPr>
              <a:t>Neapliekamais min. 0 EUR: 214,29 EUR pārmaksa</a:t>
            </a:r>
          </a:p>
          <a:p>
            <a:r>
              <a:rPr lang="lv-LV" spc="-1" dirty="0">
                <a:solidFill>
                  <a:srgbClr val="646466"/>
                </a:solidFill>
                <a:uFill>
                  <a:solidFill>
                    <a:srgbClr val="FFFFFF"/>
                  </a:solidFill>
                </a:uFill>
              </a:rPr>
              <a:t>Neapliekamais min. 50 EUR: 94,29 EUR pārmaksa</a:t>
            </a:r>
          </a:p>
          <a:p>
            <a:r>
              <a:rPr lang="lv-LV" spc="-1" dirty="0">
                <a:solidFill>
                  <a:srgbClr val="646466"/>
                </a:solidFill>
                <a:uFill>
                  <a:solidFill>
                    <a:srgbClr val="FFFFFF"/>
                  </a:solidFill>
                </a:uFill>
              </a:rPr>
              <a:t>Neapliekamais min. 100 EUR: 25,71 EUR parāds</a:t>
            </a:r>
          </a:p>
          <a:p>
            <a:r>
              <a:rPr lang="lv-LV" spc="-1" dirty="0">
                <a:solidFill>
                  <a:srgbClr val="646466"/>
                </a:solidFill>
                <a:uFill>
                  <a:solidFill>
                    <a:srgbClr val="FFFFFF"/>
                  </a:solidFill>
                </a:uFill>
              </a:rPr>
              <a:t>Neapliekamais min. 200 EUR: 265,71 EUR parāds</a:t>
            </a:r>
          </a:p>
        </p:txBody>
      </p:sp>
      <p:sp>
        <p:nvSpPr>
          <p:cNvPr id="356" name="CustomShape 5"/>
          <p:cNvSpPr/>
          <p:nvPr/>
        </p:nvSpPr>
        <p:spPr>
          <a:xfrm>
            <a:off x="5733968" y="4327702"/>
            <a:ext cx="3703860" cy="1461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lv-LV" b="1" spc="-1" dirty="0">
                <a:solidFill>
                  <a:srgbClr val="FF0000"/>
                </a:solidFill>
                <a:uFill>
                  <a:solidFill>
                    <a:srgbClr val="FFFFFF"/>
                  </a:solidFill>
                </a:uFill>
              </a:rPr>
              <a:t>4 apgādājamie</a:t>
            </a:r>
            <a:endParaRPr lang="lv-LV" b="1" spc="-1" dirty="0">
              <a:solidFill>
                <a:srgbClr val="000000"/>
              </a:solidFill>
              <a:uFill>
                <a:solidFill>
                  <a:srgbClr val="FFFFFF"/>
                </a:solidFill>
              </a:uFill>
              <a:latin typeface="Arial"/>
            </a:endParaRPr>
          </a:p>
          <a:p>
            <a:r>
              <a:rPr lang="lv-LV" spc="-1" dirty="0">
                <a:solidFill>
                  <a:srgbClr val="646466"/>
                </a:solidFill>
                <a:uFill>
                  <a:solidFill>
                    <a:srgbClr val="FFFFFF"/>
                  </a:solidFill>
                </a:uFill>
              </a:rPr>
              <a:t>Neapliekamais min. 0 EUR: 0,00 EUR</a:t>
            </a:r>
          </a:p>
          <a:p>
            <a:r>
              <a:rPr lang="lv-LV" spc="-1" dirty="0">
                <a:solidFill>
                  <a:srgbClr val="646466"/>
                </a:solidFill>
                <a:uFill>
                  <a:solidFill>
                    <a:srgbClr val="FFFFFF"/>
                  </a:solidFill>
                </a:uFill>
              </a:rPr>
              <a:t>Neapliekamais min. 50 EUR: 0,00 EUR</a:t>
            </a:r>
          </a:p>
          <a:p>
            <a:r>
              <a:rPr lang="lv-LV" spc="-1" dirty="0">
                <a:solidFill>
                  <a:srgbClr val="646466"/>
                </a:solidFill>
                <a:uFill>
                  <a:solidFill>
                    <a:srgbClr val="FFFFFF"/>
                  </a:solidFill>
                </a:uFill>
              </a:rPr>
              <a:t>Neapliekamais min. 100 EUR: 0,00 EUR</a:t>
            </a:r>
          </a:p>
          <a:p>
            <a:r>
              <a:rPr lang="lv-LV" spc="-1" dirty="0">
                <a:solidFill>
                  <a:srgbClr val="646466"/>
                </a:solidFill>
                <a:uFill>
                  <a:solidFill>
                    <a:srgbClr val="FFFFFF"/>
                  </a:solidFill>
                </a:uFill>
              </a:rPr>
              <a:t>Neapliekamais min. 200 EUR: 0,00 EUR</a:t>
            </a:r>
          </a:p>
        </p:txBody>
      </p:sp>
      <p:pic>
        <p:nvPicPr>
          <p:cNvPr id="8" name="Picture 2" descr="SaistÄ«ts attÄls">
            <a:extLst>
              <a:ext uri="{FF2B5EF4-FFF2-40B4-BE49-F238E27FC236}">
                <a16:creationId xmlns="" xmlns:a16="http://schemas.microsoft.com/office/drawing/2014/main" id="{BE71275D-4CB5-4F77-9419-D8B26D8893AB}"/>
              </a:ext>
            </a:extLst>
          </p:cNvPr>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01723" y="2383649"/>
            <a:ext cx="1853990" cy="2471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265975"/>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atura vietturis 2">
            <a:extLst>
              <a:ext uri="{FF2B5EF4-FFF2-40B4-BE49-F238E27FC236}">
                <a16:creationId xmlns="" xmlns:a16="http://schemas.microsoft.com/office/drawing/2014/main" id="{52C7A445-836F-4366-BBF3-425FB3F47399}"/>
              </a:ext>
            </a:extLst>
          </p:cNvPr>
          <p:cNvSpPr>
            <a:spLocks noGrp="1"/>
          </p:cNvSpPr>
          <p:nvPr>
            <p:ph idx="1"/>
          </p:nvPr>
        </p:nvSpPr>
        <p:spPr>
          <a:xfrm>
            <a:off x="628650" y="1433957"/>
            <a:ext cx="8101013" cy="4351338"/>
          </a:xfrm>
        </p:spPr>
        <p:txBody>
          <a:bodyPr>
            <a:normAutofit fontScale="55000" lnSpcReduction="20000"/>
          </a:bodyPr>
          <a:lstStyle/>
          <a:p>
            <a:pPr marL="514350" indent="-514350" algn="just">
              <a:buFont typeface="+mj-lt"/>
              <a:buAutoNum type="arabicPeriod"/>
            </a:pPr>
            <a:r>
              <a:rPr lang="lv-LV" sz="3400" dirty="0">
                <a:solidFill>
                  <a:srgbClr val="646466"/>
                </a:solidFill>
              </a:rPr>
              <a:t>Ar šo sistēmu likumdevējs nesasniedz Valsts nodokļu politikas pamatnostādnēs izvirzīto mērķi - atteikties no neapliekamā minimuma atmaksas nākamajā gadā, to piemērojot pilnā apmērā tekošajā gadā.</a:t>
            </a:r>
          </a:p>
          <a:p>
            <a:pPr marL="514350" indent="-514350" algn="just">
              <a:buFont typeface="+mj-lt"/>
              <a:buAutoNum type="arabicPeriod"/>
            </a:pPr>
            <a:r>
              <a:rPr lang="lv-LV" sz="3400" dirty="0">
                <a:solidFill>
                  <a:srgbClr val="646466"/>
                </a:solidFill>
              </a:rPr>
              <a:t>Sistēma joprojām saglabā IIN pārmaksas, kuras rada zināmas negatīvās sekas IIN maksātājam.</a:t>
            </a:r>
          </a:p>
          <a:p>
            <a:pPr marL="514350" indent="-514350" algn="just">
              <a:buFont typeface="+mj-lt"/>
              <a:buAutoNum type="arabicPeriod"/>
            </a:pPr>
            <a:r>
              <a:rPr lang="lv-LV" sz="3400" dirty="0">
                <a:solidFill>
                  <a:srgbClr val="646466"/>
                </a:solidFill>
              </a:rPr>
              <a:t>Sistēma rada nopietnu slogu IIN maksātājam, proti, tā var veidot IIN parādsaistības pret valsti, kas savukārt paredz virkni procedūru saistītu ar IIN nomaksu:</a:t>
            </a:r>
          </a:p>
          <a:p>
            <a:pPr marL="809625" indent="-266700" algn="just">
              <a:buClr>
                <a:schemeClr val="accent6"/>
              </a:buClr>
              <a:buFont typeface="Wingdings" panose="05000000000000000000" pitchFamily="2" charset="2"/>
              <a:buChar char="ü"/>
            </a:pPr>
            <a:r>
              <a:rPr lang="lv-LV" sz="3400" dirty="0">
                <a:solidFill>
                  <a:srgbClr val="646466"/>
                </a:solidFill>
              </a:rPr>
              <a:t>pienākums sekot līdzi savu nodokļu nomaksai;</a:t>
            </a:r>
          </a:p>
          <a:p>
            <a:pPr marL="809625" indent="-266700" algn="just">
              <a:buClr>
                <a:schemeClr val="accent6"/>
              </a:buClr>
              <a:buFont typeface="Wingdings" panose="05000000000000000000" pitchFamily="2" charset="2"/>
              <a:buChar char="ü"/>
            </a:pPr>
            <a:r>
              <a:rPr lang="lv-LV" sz="3400" dirty="0">
                <a:solidFill>
                  <a:srgbClr val="646466"/>
                </a:solidFill>
              </a:rPr>
              <a:t>pienākums iesniegt GID;</a:t>
            </a:r>
          </a:p>
          <a:p>
            <a:pPr marL="809625" indent="-266700" algn="just">
              <a:buClr>
                <a:schemeClr val="accent6"/>
              </a:buClr>
              <a:buFont typeface="Wingdings" panose="05000000000000000000" pitchFamily="2" charset="2"/>
              <a:buChar char="ü"/>
            </a:pPr>
            <a:r>
              <a:rPr lang="lv-LV" sz="3400" dirty="0">
                <a:solidFill>
                  <a:srgbClr val="646466"/>
                </a:solidFill>
              </a:rPr>
              <a:t>ja neiesniedz GID - administratīvā atbildība (no 70 – 700 </a:t>
            </a:r>
            <a:r>
              <a:rPr lang="lv-LV" sz="3400" dirty="0" err="1">
                <a:solidFill>
                  <a:srgbClr val="646466"/>
                </a:solidFill>
              </a:rPr>
              <a:t>Euro</a:t>
            </a:r>
            <a:r>
              <a:rPr lang="lv-LV" sz="3400" dirty="0">
                <a:solidFill>
                  <a:srgbClr val="646466"/>
                </a:solidFill>
              </a:rPr>
              <a:t>);</a:t>
            </a:r>
          </a:p>
          <a:p>
            <a:pPr marL="809625" indent="-266700" algn="just">
              <a:buClr>
                <a:schemeClr val="accent6"/>
              </a:buClr>
              <a:buFont typeface="Wingdings" panose="05000000000000000000" pitchFamily="2" charset="2"/>
              <a:buChar char="ü"/>
            </a:pPr>
            <a:r>
              <a:rPr lang="lv-LV" sz="3400" dirty="0">
                <a:solidFill>
                  <a:srgbClr val="646466"/>
                </a:solidFill>
              </a:rPr>
              <a:t>piedziņa, tās sekas.</a:t>
            </a:r>
          </a:p>
          <a:p>
            <a:pPr marL="514350" indent="-514350" algn="just">
              <a:buFont typeface="+mj-lt"/>
              <a:buAutoNum type="arabicPeriod" startAt="4"/>
            </a:pPr>
            <a:r>
              <a:rPr lang="lv-LV" sz="3400" dirty="0">
                <a:solidFill>
                  <a:srgbClr val="646466"/>
                </a:solidFill>
              </a:rPr>
              <a:t>Sistēma kļuvusi vēl sarežģītāka, par ko liecina, piemēram, VID prognozētā mēneša neapliekamā minimuma aprēķināšanas un koriģēšanas kārtība.</a:t>
            </a:r>
          </a:p>
          <a:p>
            <a:endParaRPr lang="lv-LV" dirty="0"/>
          </a:p>
          <a:p>
            <a:endParaRPr lang="lv-LV" dirty="0"/>
          </a:p>
        </p:txBody>
      </p:sp>
      <p:sp>
        <p:nvSpPr>
          <p:cNvPr id="4" name="TextBox 3">
            <a:extLst>
              <a:ext uri="{FF2B5EF4-FFF2-40B4-BE49-F238E27FC236}">
                <a16:creationId xmlns="" xmlns:a16="http://schemas.microsoft.com/office/drawing/2014/main" id="{3C9F7CB3-93E9-410E-865C-CEACD3D01E69}"/>
              </a:ext>
            </a:extLst>
          </p:cNvPr>
          <p:cNvSpPr txBox="1"/>
          <p:nvPr/>
        </p:nvSpPr>
        <p:spPr>
          <a:xfrm>
            <a:off x="0" y="460432"/>
            <a:ext cx="9144000" cy="769441"/>
          </a:xfrm>
          <a:prstGeom prst="rect">
            <a:avLst/>
          </a:prstGeom>
          <a:noFill/>
        </p:spPr>
        <p:txBody>
          <a:bodyPr wrap="square" rtlCol="0" anchor="ctr">
            <a:spAutoFit/>
          </a:bodyPr>
          <a:lstStyle/>
          <a:p>
            <a:pPr algn="ctr"/>
            <a:r>
              <a:rPr lang="lv-LV" sz="4400" dirty="0">
                <a:solidFill>
                  <a:srgbClr val="662D91"/>
                </a:solidFill>
                <a:latin typeface="Arial" panose="020B0604020202020204" pitchFamily="34" charset="0"/>
                <a:cs typeface="Arial" panose="020B0604020202020204" pitchFamily="34" charset="0"/>
              </a:rPr>
              <a:t>Sekas</a:t>
            </a:r>
          </a:p>
        </p:txBody>
      </p:sp>
      <p:pic>
        <p:nvPicPr>
          <p:cNvPr id="5" name="Picture 4">
            <a:extLst>
              <a:ext uri="{FF2B5EF4-FFF2-40B4-BE49-F238E27FC236}">
                <a16:creationId xmlns="" xmlns:a16="http://schemas.microsoft.com/office/drawing/2014/main" id="{9628B6C1-CC96-4986-BA03-1547BB03152C}"/>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214394" y="5785295"/>
            <a:ext cx="2562606" cy="783336"/>
          </a:xfrm>
          <a:prstGeom prst="rect">
            <a:avLst/>
          </a:prstGeom>
        </p:spPr>
      </p:pic>
    </p:spTree>
    <p:extLst>
      <p:ext uri="{BB962C8B-B14F-4D97-AF65-F5344CB8AC3E}">
        <p14:creationId xmlns:p14="http://schemas.microsoft.com/office/powerpoint/2010/main" val="3306487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73730925"/>
              </p:ext>
            </p:extLst>
          </p:nvPr>
        </p:nvGraphicFramePr>
        <p:xfrm>
          <a:off x="304800" y="1295400"/>
          <a:ext cx="8610600" cy="5562602"/>
        </p:xfrm>
        <a:graphic>
          <a:graphicData uri="http://schemas.openxmlformats.org/drawingml/2006/table">
            <a:tbl>
              <a:tblPr/>
              <a:tblGrid>
                <a:gridCol w="5315485"/>
                <a:gridCol w="1130441"/>
                <a:gridCol w="1034233"/>
                <a:gridCol w="1130441"/>
              </a:tblGrid>
              <a:tr h="331297">
                <a:tc>
                  <a:txBody>
                    <a:bodyPr/>
                    <a:lstStyle/>
                    <a:p>
                      <a:pPr algn="ctr" fontAlgn="base"/>
                      <a:r>
                        <a:rPr lang="en-US" sz="1600" dirty="0" err="1">
                          <a:solidFill>
                            <a:srgbClr val="384552"/>
                          </a:solidFill>
                          <a:effectLst/>
                          <a:latin typeface="Times New Roman" pitchFamily="18" charset="0"/>
                          <a:cs typeface="Times New Roman" pitchFamily="18" charset="0"/>
                        </a:rPr>
                        <a:t>Preču</a:t>
                      </a:r>
                      <a:r>
                        <a:rPr lang="en-US" sz="1600" dirty="0">
                          <a:solidFill>
                            <a:srgbClr val="384552"/>
                          </a:solidFill>
                          <a:effectLst/>
                          <a:latin typeface="Times New Roman" pitchFamily="18" charset="0"/>
                          <a:cs typeface="Times New Roman" pitchFamily="18" charset="0"/>
                        </a:rPr>
                        <a:t> </a:t>
                      </a:r>
                      <a:r>
                        <a:rPr lang="en-US" sz="1600" dirty="0" err="1">
                          <a:solidFill>
                            <a:srgbClr val="384552"/>
                          </a:solidFill>
                          <a:effectLst/>
                          <a:latin typeface="Times New Roman" pitchFamily="18" charset="0"/>
                          <a:cs typeface="Times New Roman" pitchFamily="18" charset="0"/>
                        </a:rPr>
                        <a:t>nosaukums</a:t>
                      </a:r>
                      <a:endParaRPr lang="en-US" sz="1600" dirty="0">
                        <a:solidFill>
                          <a:srgbClr val="384552"/>
                        </a:solidFill>
                        <a:effectLst/>
                        <a:latin typeface="Times New Roman" pitchFamily="18" charset="0"/>
                        <a:cs typeface="Times New Roman" pitchFamily="18" charset="0"/>
                      </a:endParaRPr>
                    </a:p>
                  </a:txBody>
                  <a:tcPr marL="15901" marR="15901" marT="19081" marB="1908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w="9525" cap="flat" cmpd="sng" algn="ctr">
                      <a:solidFill>
                        <a:srgbClr val="CCCCCC"/>
                      </a:solidFill>
                      <a:prstDash val="solid"/>
                      <a:round/>
                      <a:headEnd type="none" w="med" len="med"/>
                      <a:tailEnd type="none" w="med" len="med"/>
                    </a:lnB>
                  </a:tcPr>
                </a:tc>
                <a:tc>
                  <a:txBody>
                    <a:bodyPr/>
                    <a:lstStyle/>
                    <a:p>
                      <a:pPr algn="ctr" fontAlgn="base"/>
                      <a:r>
                        <a:rPr lang="en-US" sz="1600" b="1">
                          <a:solidFill>
                            <a:srgbClr val="384552"/>
                          </a:solidFill>
                          <a:effectLst/>
                          <a:latin typeface="Times New Roman" pitchFamily="18" charset="0"/>
                          <a:cs typeface="Times New Roman" pitchFamily="18" charset="0"/>
                        </a:rPr>
                        <a:t>01.01.2017.</a:t>
                      </a:r>
                      <a:endParaRPr lang="en-US" sz="1600">
                        <a:solidFill>
                          <a:srgbClr val="384552"/>
                        </a:solidFill>
                        <a:effectLst/>
                        <a:latin typeface="Times New Roman" pitchFamily="18" charset="0"/>
                        <a:cs typeface="Times New Roman" pitchFamily="18" charset="0"/>
                      </a:endParaRPr>
                    </a:p>
                  </a:txBody>
                  <a:tcPr marL="15901" marR="15901" marT="19081" marB="1908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w="9525" cap="flat" cmpd="sng" algn="ctr">
                      <a:solidFill>
                        <a:srgbClr val="CCCCCC"/>
                      </a:solidFill>
                      <a:prstDash val="solid"/>
                      <a:round/>
                      <a:headEnd type="none" w="med" len="med"/>
                      <a:tailEnd type="none" w="med" len="med"/>
                    </a:lnB>
                  </a:tcPr>
                </a:tc>
                <a:tc>
                  <a:txBody>
                    <a:bodyPr/>
                    <a:lstStyle/>
                    <a:p>
                      <a:pPr algn="ctr" fontAlgn="base"/>
                      <a:r>
                        <a:rPr lang="en-US" sz="1600" b="1">
                          <a:solidFill>
                            <a:srgbClr val="384552"/>
                          </a:solidFill>
                          <a:effectLst/>
                          <a:latin typeface="Times New Roman" pitchFamily="18" charset="0"/>
                          <a:cs typeface="Times New Roman" pitchFamily="18" charset="0"/>
                        </a:rPr>
                        <a:t>01.01.2018.</a:t>
                      </a:r>
                      <a:endParaRPr lang="en-US" sz="1600">
                        <a:solidFill>
                          <a:srgbClr val="384552"/>
                        </a:solidFill>
                        <a:effectLst/>
                        <a:latin typeface="Times New Roman" pitchFamily="18" charset="0"/>
                        <a:cs typeface="Times New Roman" pitchFamily="18" charset="0"/>
                      </a:endParaRPr>
                    </a:p>
                  </a:txBody>
                  <a:tcPr marL="15901" marR="15901" marT="19081" marB="1908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w="9525" cap="flat" cmpd="sng" algn="ctr">
                      <a:solidFill>
                        <a:srgbClr val="CCCCCC"/>
                      </a:solidFill>
                      <a:prstDash val="solid"/>
                      <a:round/>
                      <a:headEnd type="none" w="med" len="med"/>
                      <a:tailEnd type="none" w="med" len="med"/>
                    </a:lnB>
                  </a:tcPr>
                </a:tc>
                <a:tc>
                  <a:txBody>
                    <a:bodyPr/>
                    <a:lstStyle/>
                    <a:p>
                      <a:pPr algn="ctr" fontAlgn="base"/>
                      <a:r>
                        <a:rPr lang="en-US" sz="1600" b="1">
                          <a:solidFill>
                            <a:srgbClr val="384552"/>
                          </a:solidFill>
                          <a:effectLst/>
                          <a:latin typeface="Times New Roman" pitchFamily="18" charset="0"/>
                          <a:cs typeface="Times New Roman" pitchFamily="18" charset="0"/>
                        </a:rPr>
                        <a:t>01.01.2020.</a:t>
                      </a:r>
                      <a:endParaRPr lang="en-US" sz="1600">
                        <a:solidFill>
                          <a:srgbClr val="384552"/>
                        </a:solidFill>
                        <a:effectLst/>
                        <a:latin typeface="Times New Roman" pitchFamily="18" charset="0"/>
                        <a:cs typeface="Times New Roman" pitchFamily="18" charset="0"/>
                      </a:endParaRPr>
                    </a:p>
                  </a:txBody>
                  <a:tcPr marL="15901" marR="15901" marT="19081" marB="1908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w="9525" cap="flat" cmpd="sng" algn="ctr">
                      <a:solidFill>
                        <a:srgbClr val="CCCCCC"/>
                      </a:solidFill>
                      <a:prstDash val="solid"/>
                      <a:round/>
                      <a:headEnd type="none" w="med" len="med"/>
                      <a:tailEnd type="none" w="med" len="med"/>
                    </a:lnB>
                  </a:tcPr>
                </a:tc>
              </a:tr>
              <a:tr h="359715">
                <a:tc>
                  <a:txBody>
                    <a:bodyPr/>
                    <a:lstStyle/>
                    <a:p>
                      <a:pPr fontAlgn="base"/>
                      <a:r>
                        <a:rPr lang="en-US" sz="1600" dirty="0" err="1">
                          <a:solidFill>
                            <a:srgbClr val="384552"/>
                          </a:solidFill>
                          <a:effectLst/>
                          <a:latin typeface="Times New Roman" pitchFamily="18" charset="0"/>
                          <a:cs typeface="Times New Roman" pitchFamily="18" charset="0"/>
                        </a:rPr>
                        <a:t>Svinu</a:t>
                      </a:r>
                      <a:r>
                        <a:rPr lang="en-US" sz="1600" dirty="0">
                          <a:solidFill>
                            <a:srgbClr val="384552"/>
                          </a:solidFill>
                          <a:effectLst/>
                          <a:latin typeface="Times New Roman" pitchFamily="18" charset="0"/>
                          <a:cs typeface="Times New Roman" pitchFamily="18" charset="0"/>
                        </a:rPr>
                        <a:t> </a:t>
                      </a:r>
                      <a:r>
                        <a:rPr lang="en-US" sz="1600" dirty="0" err="1">
                          <a:solidFill>
                            <a:srgbClr val="384552"/>
                          </a:solidFill>
                          <a:effectLst/>
                          <a:latin typeface="Times New Roman" pitchFamily="18" charset="0"/>
                          <a:cs typeface="Times New Roman" pitchFamily="18" charset="0"/>
                        </a:rPr>
                        <a:t>nesaturošs</a:t>
                      </a:r>
                      <a:r>
                        <a:rPr lang="en-US" sz="1600" dirty="0">
                          <a:solidFill>
                            <a:srgbClr val="384552"/>
                          </a:solidFill>
                          <a:effectLst/>
                          <a:latin typeface="Times New Roman" pitchFamily="18" charset="0"/>
                          <a:cs typeface="Times New Roman" pitchFamily="18" charset="0"/>
                        </a:rPr>
                        <a:t> </a:t>
                      </a:r>
                      <a:r>
                        <a:rPr lang="en-US" sz="1600" dirty="0" err="1">
                          <a:solidFill>
                            <a:srgbClr val="384552"/>
                          </a:solidFill>
                          <a:effectLst/>
                          <a:latin typeface="Times New Roman" pitchFamily="18" charset="0"/>
                          <a:cs typeface="Times New Roman" pitchFamily="18" charset="0"/>
                        </a:rPr>
                        <a:t>benzīns</a:t>
                      </a:r>
                      <a:r>
                        <a:rPr lang="en-US" sz="1600" dirty="0">
                          <a:solidFill>
                            <a:srgbClr val="384552"/>
                          </a:solidFill>
                          <a:effectLst/>
                          <a:latin typeface="Times New Roman" pitchFamily="18" charset="0"/>
                          <a:cs typeface="Times New Roman" pitchFamily="18" charset="0"/>
                        </a:rPr>
                        <a:t>, par 1000 </a:t>
                      </a:r>
                      <a:r>
                        <a:rPr lang="en-US" sz="1600" dirty="0" err="1">
                          <a:solidFill>
                            <a:srgbClr val="384552"/>
                          </a:solidFill>
                          <a:effectLst/>
                          <a:latin typeface="Times New Roman" pitchFamily="18" charset="0"/>
                          <a:cs typeface="Times New Roman" pitchFamily="18" charset="0"/>
                        </a:rPr>
                        <a:t>litriem</a:t>
                      </a:r>
                      <a:endParaRPr lang="en-US" sz="1600" dirty="0">
                        <a:solidFill>
                          <a:srgbClr val="384552"/>
                        </a:solidFill>
                        <a:effectLst/>
                        <a:latin typeface="Times New Roman" pitchFamily="18" charset="0"/>
                        <a:cs typeface="Times New Roman" pitchFamily="18" charset="0"/>
                      </a:endParaRPr>
                    </a:p>
                  </a:txBody>
                  <a:tcPr marL="15901" marR="15901" marT="19081" marB="1908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fontAlgn="base"/>
                      <a:r>
                        <a:rPr lang="en-US" sz="1600">
                          <a:solidFill>
                            <a:srgbClr val="384552"/>
                          </a:solidFill>
                          <a:effectLst/>
                          <a:latin typeface="Times New Roman" pitchFamily="18" charset="0"/>
                          <a:cs typeface="Times New Roman" pitchFamily="18" charset="0"/>
                        </a:rPr>
                        <a:t>436</a:t>
                      </a:r>
                    </a:p>
                  </a:txBody>
                  <a:tcPr marL="15901" marR="15901" marT="19081" marB="1908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fontAlgn="base"/>
                      <a:r>
                        <a:rPr lang="en-US" sz="1600">
                          <a:solidFill>
                            <a:srgbClr val="384552"/>
                          </a:solidFill>
                          <a:effectLst/>
                          <a:latin typeface="Times New Roman" pitchFamily="18" charset="0"/>
                          <a:cs typeface="Times New Roman" pitchFamily="18" charset="0"/>
                        </a:rPr>
                        <a:t>476</a:t>
                      </a:r>
                    </a:p>
                  </a:txBody>
                  <a:tcPr marL="15901" marR="15901" marT="19081" marB="1908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fontAlgn="base"/>
                      <a:r>
                        <a:rPr lang="en-US" sz="1600">
                          <a:solidFill>
                            <a:srgbClr val="384552"/>
                          </a:solidFill>
                          <a:effectLst/>
                          <a:latin typeface="Times New Roman" pitchFamily="18" charset="0"/>
                          <a:cs typeface="Times New Roman" pitchFamily="18" charset="0"/>
                        </a:rPr>
                        <a:t>509</a:t>
                      </a:r>
                    </a:p>
                  </a:txBody>
                  <a:tcPr marL="15901" marR="15901" marT="19081" marB="1908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331297">
                <a:tc>
                  <a:txBody>
                    <a:bodyPr/>
                    <a:lstStyle/>
                    <a:p>
                      <a:pPr fontAlgn="base"/>
                      <a:r>
                        <a:rPr lang="en-US" sz="1600" dirty="0" err="1">
                          <a:solidFill>
                            <a:srgbClr val="384552"/>
                          </a:solidFill>
                          <a:effectLst/>
                          <a:latin typeface="Times New Roman" pitchFamily="18" charset="0"/>
                          <a:cs typeface="Times New Roman" pitchFamily="18" charset="0"/>
                        </a:rPr>
                        <a:t>Svinu</a:t>
                      </a:r>
                      <a:r>
                        <a:rPr lang="en-US" sz="1600" dirty="0">
                          <a:solidFill>
                            <a:srgbClr val="384552"/>
                          </a:solidFill>
                          <a:effectLst/>
                          <a:latin typeface="Times New Roman" pitchFamily="18" charset="0"/>
                          <a:cs typeface="Times New Roman" pitchFamily="18" charset="0"/>
                        </a:rPr>
                        <a:t> </a:t>
                      </a:r>
                      <a:r>
                        <a:rPr lang="en-US" sz="1600" dirty="0" err="1">
                          <a:solidFill>
                            <a:srgbClr val="384552"/>
                          </a:solidFill>
                          <a:effectLst/>
                          <a:latin typeface="Times New Roman" pitchFamily="18" charset="0"/>
                          <a:cs typeface="Times New Roman" pitchFamily="18" charset="0"/>
                        </a:rPr>
                        <a:t>saturošs</a:t>
                      </a:r>
                      <a:r>
                        <a:rPr lang="en-US" sz="1600" dirty="0">
                          <a:solidFill>
                            <a:srgbClr val="384552"/>
                          </a:solidFill>
                          <a:effectLst/>
                          <a:latin typeface="Times New Roman" pitchFamily="18" charset="0"/>
                          <a:cs typeface="Times New Roman" pitchFamily="18" charset="0"/>
                        </a:rPr>
                        <a:t> </a:t>
                      </a:r>
                      <a:r>
                        <a:rPr lang="en-US" sz="1600" dirty="0" err="1">
                          <a:solidFill>
                            <a:srgbClr val="384552"/>
                          </a:solidFill>
                          <a:effectLst/>
                          <a:latin typeface="Times New Roman" pitchFamily="18" charset="0"/>
                          <a:cs typeface="Times New Roman" pitchFamily="18" charset="0"/>
                        </a:rPr>
                        <a:t>benzīns</a:t>
                      </a:r>
                      <a:r>
                        <a:rPr lang="en-US" sz="1600" dirty="0">
                          <a:solidFill>
                            <a:srgbClr val="384552"/>
                          </a:solidFill>
                          <a:effectLst/>
                          <a:latin typeface="Times New Roman" pitchFamily="18" charset="0"/>
                          <a:cs typeface="Times New Roman" pitchFamily="18" charset="0"/>
                        </a:rPr>
                        <a:t>, par 1000 </a:t>
                      </a:r>
                      <a:r>
                        <a:rPr lang="en-US" sz="1600" dirty="0" err="1">
                          <a:solidFill>
                            <a:srgbClr val="384552"/>
                          </a:solidFill>
                          <a:effectLst/>
                          <a:latin typeface="Times New Roman" pitchFamily="18" charset="0"/>
                          <a:cs typeface="Times New Roman" pitchFamily="18" charset="0"/>
                        </a:rPr>
                        <a:t>litriem</a:t>
                      </a:r>
                      <a:endParaRPr lang="en-US" sz="1600" dirty="0">
                        <a:solidFill>
                          <a:srgbClr val="384552"/>
                        </a:solidFill>
                        <a:effectLst/>
                        <a:latin typeface="Times New Roman" pitchFamily="18" charset="0"/>
                        <a:cs typeface="Times New Roman" pitchFamily="18" charset="0"/>
                      </a:endParaRPr>
                    </a:p>
                  </a:txBody>
                  <a:tcPr marL="15901" marR="15901" marT="19081" marB="1908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fontAlgn="base"/>
                      <a:r>
                        <a:rPr lang="en-US" sz="1600">
                          <a:solidFill>
                            <a:srgbClr val="384552"/>
                          </a:solidFill>
                          <a:effectLst/>
                          <a:latin typeface="Times New Roman" pitchFamily="18" charset="0"/>
                          <a:cs typeface="Times New Roman" pitchFamily="18" charset="0"/>
                        </a:rPr>
                        <a:t>455,32</a:t>
                      </a:r>
                    </a:p>
                  </a:txBody>
                  <a:tcPr marL="15901" marR="15901" marT="19081" marB="1908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fontAlgn="base"/>
                      <a:r>
                        <a:rPr lang="en-US" sz="1600">
                          <a:solidFill>
                            <a:srgbClr val="384552"/>
                          </a:solidFill>
                          <a:effectLst/>
                          <a:latin typeface="Times New Roman" pitchFamily="18" charset="0"/>
                          <a:cs typeface="Times New Roman" pitchFamily="18" charset="0"/>
                        </a:rPr>
                        <a:t>594</a:t>
                      </a:r>
                    </a:p>
                  </a:txBody>
                  <a:tcPr marL="15901" marR="15901" marT="19081" marB="1908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fontAlgn="base"/>
                      <a:r>
                        <a:rPr lang="en-US" sz="1600">
                          <a:solidFill>
                            <a:srgbClr val="384552"/>
                          </a:solidFill>
                          <a:effectLst/>
                          <a:latin typeface="Times New Roman" pitchFamily="18" charset="0"/>
                          <a:cs typeface="Times New Roman" pitchFamily="18" charset="0"/>
                        </a:rPr>
                        <a:t>594</a:t>
                      </a:r>
                    </a:p>
                  </a:txBody>
                  <a:tcPr marL="15901" marR="15901" marT="19081" marB="1908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359715">
                <a:tc>
                  <a:txBody>
                    <a:bodyPr/>
                    <a:lstStyle/>
                    <a:p>
                      <a:pPr fontAlgn="base"/>
                      <a:r>
                        <a:rPr lang="lv-LV" sz="1600" dirty="0">
                          <a:solidFill>
                            <a:srgbClr val="384552"/>
                          </a:solidFill>
                          <a:effectLst/>
                          <a:latin typeface="Times New Roman" pitchFamily="18" charset="0"/>
                          <a:cs typeface="Times New Roman" pitchFamily="18" charset="0"/>
                        </a:rPr>
                        <a:t>Dīzeļdegviela (gāzeļļa), petroleja, degvieleļļa, par 1000 litriem</a:t>
                      </a:r>
                    </a:p>
                  </a:txBody>
                  <a:tcPr marL="15901" marR="15901" marT="19081" marB="1908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fontAlgn="base"/>
                      <a:r>
                        <a:rPr lang="en-US" sz="1600">
                          <a:solidFill>
                            <a:srgbClr val="384552"/>
                          </a:solidFill>
                          <a:effectLst/>
                          <a:latin typeface="Times New Roman" pitchFamily="18" charset="0"/>
                          <a:cs typeface="Times New Roman" pitchFamily="18" charset="0"/>
                        </a:rPr>
                        <a:t>341</a:t>
                      </a:r>
                    </a:p>
                  </a:txBody>
                  <a:tcPr marL="15901" marR="15901" marT="19081" marB="1908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fontAlgn="base"/>
                      <a:r>
                        <a:rPr lang="en-US" sz="1600">
                          <a:solidFill>
                            <a:srgbClr val="384552"/>
                          </a:solidFill>
                          <a:effectLst/>
                          <a:latin typeface="Times New Roman" pitchFamily="18" charset="0"/>
                          <a:cs typeface="Times New Roman" pitchFamily="18" charset="0"/>
                        </a:rPr>
                        <a:t>372</a:t>
                      </a:r>
                    </a:p>
                  </a:txBody>
                  <a:tcPr marL="15901" marR="15901" marT="19081" marB="1908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fontAlgn="base"/>
                      <a:r>
                        <a:rPr lang="en-US" sz="1600">
                          <a:solidFill>
                            <a:srgbClr val="384552"/>
                          </a:solidFill>
                          <a:effectLst/>
                          <a:latin typeface="Times New Roman" pitchFamily="18" charset="0"/>
                          <a:cs typeface="Times New Roman" pitchFamily="18" charset="0"/>
                        </a:rPr>
                        <a:t>414</a:t>
                      </a:r>
                    </a:p>
                  </a:txBody>
                  <a:tcPr marL="15901" marR="15901" marT="19081" marB="1908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893358">
                <a:tc>
                  <a:txBody>
                    <a:bodyPr/>
                    <a:lstStyle/>
                    <a:p>
                      <a:pPr fontAlgn="base"/>
                      <a:r>
                        <a:rPr lang="en-US" sz="1600" dirty="0" err="1">
                          <a:solidFill>
                            <a:srgbClr val="384552"/>
                          </a:solidFill>
                          <a:effectLst/>
                          <a:latin typeface="Times New Roman" pitchFamily="18" charset="0"/>
                          <a:cs typeface="Times New Roman" pitchFamily="18" charset="0"/>
                        </a:rPr>
                        <a:t>Benzīna</a:t>
                      </a:r>
                      <a:r>
                        <a:rPr lang="en-US" sz="1600" dirty="0">
                          <a:solidFill>
                            <a:srgbClr val="384552"/>
                          </a:solidFill>
                          <a:effectLst/>
                          <a:latin typeface="Times New Roman" pitchFamily="18" charset="0"/>
                          <a:cs typeface="Times New Roman" pitchFamily="18" charset="0"/>
                        </a:rPr>
                        <a:t> un </a:t>
                      </a:r>
                      <a:r>
                        <a:rPr lang="en-US" sz="1600" dirty="0" err="1">
                          <a:solidFill>
                            <a:srgbClr val="384552"/>
                          </a:solidFill>
                          <a:effectLst/>
                          <a:latin typeface="Times New Roman" pitchFamily="18" charset="0"/>
                          <a:cs typeface="Times New Roman" pitchFamily="18" charset="0"/>
                        </a:rPr>
                        <a:t>etilspirta</a:t>
                      </a:r>
                      <a:r>
                        <a:rPr lang="en-US" sz="1600" dirty="0">
                          <a:solidFill>
                            <a:srgbClr val="384552"/>
                          </a:solidFill>
                          <a:effectLst/>
                          <a:latin typeface="Times New Roman" pitchFamily="18" charset="0"/>
                          <a:cs typeface="Times New Roman" pitchFamily="18" charset="0"/>
                        </a:rPr>
                        <a:t> </a:t>
                      </a:r>
                      <a:r>
                        <a:rPr lang="en-US" sz="1600" dirty="0" err="1">
                          <a:solidFill>
                            <a:srgbClr val="384552"/>
                          </a:solidFill>
                          <a:effectLst/>
                          <a:latin typeface="Times New Roman" pitchFamily="18" charset="0"/>
                          <a:cs typeface="Times New Roman" pitchFamily="18" charset="0"/>
                        </a:rPr>
                        <a:t>maisījums</a:t>
                      </a:r>
                      <a:r>
                        <a:rPr lang="en-US" sz="1600" dirty="0">
                          <a:solidFill>
                            <a:srgbClr val="384552"/>
                          </a:solidFill>
                          <a:effectLst/>
                          <a:latin typeface="Times New Roman" pitchFamily="18" charset="0"/>
                          <a:cs typeface="Times New Roman" pitchFamily="18" charset="0"/>
                        </a:rPr>
                        <a:t>, </a:t>
                      </a:r>
                      <a:r>
                        <a:rPr lang="en-US" sz="1600" dirty="0" err="1">
                          <a:solidFill>
                            <a:srgbClr val="384552"/>
                          </a:solidFill>
                          <a:effectLst/>
                          <a:latin typeface="Times New Roman" pitchFamily="18" charset="0"/>
                          <a:cs typeface="Times New Roman" pitchFamily="18" charset="0"/>
                        </a:rPr>
                        <a:t>ja</a:t>
                      </a:r>
                      <a:r>
                        <a:rPr lang="en-US" sz="1600" dirty="0">
                          <a:solidFill>
                            <a:srgbClr val="384552"/>
                          </a:solidFill>
                          <a:effectLst/>
                          <a:latin typeface="Times New Roman" pitchFamily="18" charset="0"/>
                          <a:cs typeface="Times New Roman" pitchFamily="18" charset="0"/>
                        </a:rPr>
                        <a:t> </a:t>
                      </a:r>
                      <a:r>
                        <a:rPr lang="en-US" sz="1600" dirty="0" err="1">
                          <a:solidFill>
                            <a:srgbClr val="384552"/>
                          </a:solidFill>
                          <a:effectLst/>
                          <a:latin typeface="Times New Roman" pitchFamily="18" charset="0"/>
                          <a:cs typeface="Times New Roman" pitchFamily="18" charset="0"/>
                        </a:rPr>
                        <a:t>absolūtā</a:t>
                      </a:r>
                      <a:r>
                        <a:rPr lang="en-US" sz="1600" dirty="0">
                          <a:solidFill>
                            <a:srgbClr val="384552"/>
                          </a:solidFill>
                          <a:effectLst/>
                          <a:latin typeface="Times New Roman" pitchFamily="18" charset="0"/>
                          <a:cs typeface="Times New Roman" pitchFamily="18" charset="0"/>
                        </a:rPr>
                        <a:t> </a:t>
                      </a:r>
                      <a:r>
                        <a:rPr lang="en-US" sz="1600" dirty="0" err="1">
                          <a:solidFill>
                            <a:srgbClr val="384552"/>
                          </a:solidFill>
                          <a:effectLst/>
                          <a:latin typeface="Times New Roman" pitchFamily="18" charset="0"/>
                          <a:cs typeface="Times New Roman" pitchFamily="18" charset="0"/>
                        </a:rPr>
                        <a:t>spirta</a:t>
                      </a:r>
                      <a:r>
                        <a:rPr lang="en-US" sz="1600" dirty="0">
                          <a:solidFill>
                            <a:srgbClr val="384552"/>
                          </a:solidFill>
                          <a:effectLst/>
                          <a:latin typeface="Times New Roman" pitchFamily="18" charset="0"/>
                          <a:cs typeface="Times New Roman" pitchFamily="18" charset="0"/>
                        </a:rPr>
                        <a:t> </a:t>
                      </a:r>
                      <a:r>
                        <a:rPr lang="en-US" sz="1600" dirty="0" err="1">
                          <a:solidFill>
                            <a:srgbClr val="384552"/>
                          </a:solidFill>
                          <a:effectLst/>
                          <a:latin typeface="Times New Roman" pitchFamily="18" charset="0"/>
                          <a:cs typeface="Times New Roman" pitchFamily="18" charset="0"/>
                        </a:rPr>
                        <a:t>saturs</a:t>
                      </a:r>
                      <a:r>
                        <a:rPr lang="en-US" sz="1600" dirty="0">
                          <a:solidFill>
                            <a:srgbClr val="384552"/>
                          </a:solidFill>
                          <a:effectLst/>
                          <a:latin typeface="Times New Roman" pitchFamily="18" charset="0"/>
                          <a:cs typeface="Times New Roman" pitchFamily="18" charset="0"/>
                        </a:rPr>
                        <a:t> gala </a:t>
                      </a:r>
                      <a:r>
                        <a:rPr lang="en-US" sz="1600" dirty="0" err="1">
                          <a:solidFill>
                            <a:srgbClr val="384552"/>
                          </a:solidFill>
                          <a:effectLst/>
                          <a:latin typeface="Times New Roman" pitchFamily="18" charset="0"/>
                          <a:cs typeface="Times New Roman" pitchFamily="18" charset="0"/>
                        </a:rPr>
                        <a:t>produktā</a:t>
                      </a:r>
                      <a:r>
                        <a:rPr lang="en-US" sz="1600" dirty="0">
                          <a:solidFill>
                            <a:srgbClr val="384552"/>
                          </a:solidFill>
                          <a:effectLst/>
                          <a:latin typeface="Times New Roman" pitchFamily="18" charset="0"/>
                          <a:cs typeface="Times New Roman" pitchFamily="18" charset="0"/>
                        </a:rPr>
                        <a:t> no 70 </a:t>
                      </a:r>
                      <a:r>
                        <a:rPr lang="en-US" sz="1600" dirty="0" err="1">
                          <a:solidFill>
                            <a:srgbClr val="384552"/>
                          </a:solidFill>
                          <a:effectLst/>
                          <a:latin typeface="Times New Roman" pitchFamily="18" charset="0"/>
                          <a:cs typeface="Times New Roman" pitchFamily="18" charset="0"/>
                        </a:rPr>
                        <a:t>līdz</a:t>
                      </a:r>
                      <a:r>
                        <a:rPr lang="en-US" sz="1600" dirty="0">
                          <a:solidFill>
                            <a:srgbClr val="384552"/>
                          </a:solidFill>
                          <a:effectLst/>
                          <a:latin typeface="Times New Roman" pitchFamily="18" charset="0"/>
                          <a:cs typeface="Times New Roman" pitchFamily="18" charset="0"/>
                        </a:rPr>
                        <a:t> 85 </a:t>
                      </a:r>
                      <a:r>
                        <a:rPr lang="en-US" sz="1600" dirty="0" err="1">
                          <a:solidFill>
                            <a:srgbClr val="384552"/>
                          </a:solidFill>
                          <a:effectLst/>
                          <a:latin typeface="Times New Roman" pitchFamily="18" charset="0"/>
                          <a:cs typeface="Times New Roman" pitchFamily="18" charset="0"/>
                        </a:rPr>
                        <a:t>tilpumprocentiem</a:t>
                      </a:r>
                      <a:r>
                        <a:rPr lang="en-US" sz="1600" dirty="0">
                          <a:solidFill>
                            <a:srgbClr val="384552"/>
                          </a:solidFill>
                          <a:effectLst/>
                          <a:latin typeface="Times New Roman" pitchFamily="18" charset="0"/>
                          <a:cs typeface="Times New Roman" pitchFamily="18" charset="0"/>
                        </a:rPr>
                        <a:t> no </a:t>
                      </a:r>
                      <a:r>
                        <a:rPr lang="en-US" sz="1600" dirty="0" err="1">
                          <a:solidFill>
                            <a:srgbClr val="384552"/>
                          </a:solidFill>
                          <a:effectLst/>
                          <a:latin typeface="Times New Roman" pitchFamily="18" charset="0"/>
                          <a:cs typeface="Times New Roman" pitchFamily="18" charset="0"/>
                        </a:rPr>
                        <a:t>kopējā</a:t>
                      </a:r>
                      <a:r>
                        <a:rPr lang="en-US" sz="1600" dirty="0">
                          <a:solidFill>
                            <a:srgbClr val="384552"/>
                          </a:solidFill>
                          <a:effectLst/>
                          <a:latin typeface="Times New Roman" pitchFamily="18" charset="0"/>
                          <a:cs typeface="Times New Roman" pitchFamily="18" charset="0"/>
                        </a:rPr>
                        <a:t> </a:t>
                      </a:r>
                      <a:r>
                        <a:rPr lang="en-US" sz="1600" dirty="0" err="1">
                          <a:solidFill>
                            <a:srgbClr val="384552"/>
                          </a:solidFill>
                          <a:effectLst/>
                          <a:latin typeface="Times New Roman" pitchFamily="18" charset="0"/>
                          <a:cs typeface="Times New Roman" pitchFamily="18" charset="0"/>
                        </a:rPr>
                        <a:t>produkta</a:t>
                      </a:r>
                      <a:r>
                        <a:rPr lang="en-US" sz="1600" dirty="0">
                          <a:solidFill>
                            <a:srgbClr val="384552"/>
                          </a:solidFill>
                          <a:effectLst/>
                          <a:latin typeface="Times New Roman" pitchFamily="18" charset="0"/>
                          <a:cs typeface="Times New Roman" pitchFamily="18" charset="0"/>
                        </a:rPr>
                        <a:t> </a:t>
                      </a:r>
                      <a:r>
                        <a:rPr lang="en-US" sz="1600" dirty="0" err="1">
                          <a:solidFill>
                            <a:srgbClr val="384552"/>
                          </a:solidFill>
                          <a:effectLst/>
                          <a:latin typeface="Times New Roman" pitchFamily="18" charset="0"/>
                          <a:cs typeface="Times New Roman" pitchFamily="18" charset="0"/>
                        </a:rPr>
                        <a:t>daudzuma</a:t>
                      </a:r>
                      <a:r>
                        <a:rPr lang="en-US" sz="1600" dirty="0">
                          <a:solidFill>
                            <a:srgbClr val="384552"/>
                          </a:solidFill>
                          <a:effectLst/>
                          <a:latin typeface="Times New Roman" pitchFamily="18" charset="0"/>
                          <a:cs typeface="Times New Roman" pitchFamily="18" charset="0"/>
                        </a:rPr>
                        <a:t>, par 1000 </a:t>
                      </a:r>
                      <a:r>
                        <a:rPr lang="en-US" sz="1600" dirty="0" err="1">
                          <a:solidFill>
                            <a:srgbClr val="384552"/>
                          </a:solidFill>
                          <a:effectLst/>
                          <a:latin typeface="Times New Roman" pitchFamily="18" charset="0"/>
                          <a:cs typeface="Times New Roman" pitchFamily="18" charset="0"/>
                        </a:rPr>
                        <a:t>litriem</a:t>
                      </a:r>
                      <a:endParaRPr lang="en-US" sz="1600" dirty="0">
                        <a:solidFill>
                          <a:srgbClr val="384552"/>
                        </a:solidFill>
                        <a:effectLst/>
                        <a:latin typeface="Times New Roman" pitchFamily="18" charset="0"/>
                        <a:cs typeface="Times New Roman" pitchFamily="18" charset="0"/>
                      </a:endParaRPr>
                    </a:p>
                  </a:txBody>
                  <a:tcPr marL="15901" marR="15901" marT="19081" marB="1908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fontAlgn="base"/>
                      <a:r>
                        <a:rPr lang="en-US" sz="1600">
                          <a:solidFill>
                            <a:srgbClr val="384552"/>
                          </a:solidFill>
                          <a:effectLst/>
                          <a:latin typeface="Times New Roman" pitchFamily="18" charset="0"/>
                          <a:cs typeface="Times New Roman" pitchFamily="18" charset="0"/>
                        </a:rPr>
                        <a:t>131</a:t>
                      </a:r>
                    </a:p>
                  </a:txBody>
                  <a:tcPr marL="15901" marR="15901" marT="19081" marB="1908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fontAlgn="base"/>
                      <a:r>
                        <a:rPr lang="en-US" sz="1600">
                          <a:solidFill>
                            <a:srgbClr val="384552"/>
                          </a:solidFill>
                          <a:effectLst/>
                          <a:latin typeface="Times New Roman" pitchFamily="18" charset="0"/>
                          <a:cs typeface="Times New Roman" pitchFamily="18" charset="0"/>
                        </a:rPr>
                        <a:t>142,8</a:t>
                      </a:r>
                    </a:p>
                  </a:txBody>
                  <a:tcPr marL="15901" marR="15901" marT="19081" marB="1908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fontAlgn="base"/>
                      <a:r>
                        <a:rPr lang="en-US" sz="1600">
                          <a:solidFill>
                            <a:srgbClr val="384552"/>
                          </a:solidFill>
                          <a:effectLst/>
                          <a:latin typeface="Times New Roman" pitchFamily="18" charset="0"/>
                          <a:cs typeface="Times New Roman" pitchFamily="18" charset="0"/>
                        </a:rPr>
                        <a:t>152,7</a:t>
                      </a:r>
                    </a:p>
                  </a:txBody>
                  <a:tcPr marL="15901" marR="15901" marT="19081" marB="1908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657411">
                <a:tc>
                  <a:txBody>
                    <a:bodyPr/>
                    <a:lstStyle/>
                    <a:p>
                      <a:pPr fontAlgn="base"/>
                      <a:r>
                        <a:rPr lang="lv-LV" sz="1600" dirty="0">
                          <a:solidFill>
                            <a:srgbClr val="384552"/>
                          </a:solidFill>
                          <a:effectLst/>
                          <a:latin typeface="Times New Roman" pitchFamily="18" charset="0"/>
                          <a:cs typeface="Times New Roman" pitchFamily="18" charset="0"/>
                        </a:rPr>
                        <a:t>Dīzeļdegvielas un rapšu sēklu eļļas vai no rapšu sēkļu eļļas iegūtas biodīzeļdegvielas sajaukumam, par 1000 litriem</a:t>
                      </a:r>
                    </a:p>
                  </a:txBody>
                  <a:tcPr marL="15901" marR="15901" marT="19081" marB="1908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fontAlgn="base"/>
                      <a:r>
                        <a:rPr lang="en-US" sz="1600">
                          <a:solidFill>
                            <a:srgbClr val="384552"/>
                          </a:solidFill>
                          <a:effectLst/>
                          <a:latin typeface="Times New Roman" pitchFamily="18" charset="0"/>
                          <a:cs typeface="Times New Roman" pitchFamily="18" charset="0"/>
                        </a:rPr>
                        <a:t>341</a:t>
                      </a:r>
                    </a:p>
                  </a:txBody>
                  <a:tcPr marL="15901" marR="15901" marT="19081" marB="1908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fontAlgn="base"/>
                      <a:r>
                        <a:rPr lang="en-US" sz="1600" dirty="0">
                          <a:solidFill>
                            <a:srgbClr val="384552"/>
                          </a:solidFill>
                          <a:effectLst/>
                          <a:latin typeface="Times New Roman" pitchFamily="18" charset="0"/>
                          <a:cs typeface="Times New Roman" pitchFamily="18" charset="0"/>
                        </a:rPr>
                        <a:t>372</a:t>
                      </a:r>
                    </a:p>
                  </a:txBody>
                  <a:tcPr marL="15901" marR="15901" marT="19081" marB="1908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fontAlgn="base"/>
                      <a:r>
                        <a:rPr lang="en-US" sz="1600">
                          <a:solidFill>
                            <a:srgbClr val="384552"/>
                          </a:solidFill>
                          <a:effectLst/>
                          <a:latin typeface="Times New Roman" pitchFamily="18" charset="0"/>
                          <a:cs typeface="Times New Roman" pitchFamily="18" charset="0"/>
                        </a:rPr>
                        <a:t>414</a:t>
                      </a:r>
                    </a:p>
                  </a:txBody>
                  <a:tcPr marL="15901" marR="15901" marT="19081" marB="1908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331297">
                <a:tc>
                  <a:txBody>
                    <a:bodyPr/>
                    <a:lstStyle/>
                    <a:p>
                      <a:pPr fontAlgn="base"/>
                      <a:r>
                        <a:rPr lang="en-US" sz="1600" dirty="0" err="1">
                          <a:solidFill>
                            <a:srgbClr val="384552"/>
                          </a:solidFill>
                          <a:effectLst/>
                          <a:latin typeface="Times New Roman" pitchFamily="18" charset="0"/>
                          <a:cs typeface="Times New Roman" pitchFamily="18" charset="0"/>
                        </a:rPr>
                        <a:t>Naftas</a:t>
                      </a:r>
                      <a:r>
                        <a:rPr lang="en-US" sz="1600" dirty="0">
                          <a:solidFill>
                            <a:srgbClr val="384552"/>
                          </a:solidFill>
                          <a:effectLst/>
                          <a:latin typeface="Times New Roman" pitchFamily="18" charset="0"/>
                          <a:cs typeface="Times New Roman" pitchFamily="18" charset="0"/>
                        </a:rPr>
                        <a:t> </a:t>
                      </a:r>
                      <a:r>
                        <a:rPr lang="en-US" sz="1600" dirty="0" err="1">
                          <a:solidFill>
                            <a:srgbClr val="384552"/>
                          </a:solidFill>
                          <a:effectLst/>
                          <a:latin typeface="Times New Roman" pitchFamily="18" charset="0"/>
                          <a:cs typeface="Times New Roman" pitchFamily="18" charset="0"/>
                        </a:rPr>
                        <a:t>gāzes</a:t>
                      </a:r>
                      <a:r>
                        <a:rPr lang="en-US" sz="1600" dirty="0">
                          <a:solidFill>
                            <a:srgbClr val="384552"/>
                          </a:solidFill>
                          <a:effectLst/>
                          <a:latin typeface="Times New Roman" pitchFamily="18" charset="0"/>
                          <a:cs typeface="Times New Roman" pitchFamily="18" charset="0"/>
                        </a:rPr>
                        <a:t>, par 1000 kg</a:t>
                      </a:r>
                    </a:p>
                  </a:txBody>
                  <a:tcPr marL="15901" marR="15901" marT="19081" marB="1908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fontAlgn="base"/>
                      <a:r>
                        <a:rPr lang="en-US" sz="1600" dirty="0">
                          <a:solidFill>
                            <a:srgbClr val="384552"/>
                          </a:solidFill>
                          <a:effectLst/>
                          <a:latin typeface="Times New Roman" pitchFamily="18" charset="0"/>
                          <a:cs typeface="Times New Roman" pitchFamily="18" charset="0"/>
                        </a:rPr>
                        <a:t>206</a:t>
                      </a:r>
                    </a:p>
                  </a:txBody>
                  <a:tcPr marL="15901" marR="15901" marT="19081" marB="1908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fontAlgn="base"/>
                      <a:r>
                        <a:rPr lang="en-US" sz="1600">
                          <a:solidFill>
                            <a:srgbClr val="384552"/>
                          </a:solidFill>
                          <a:effectLst/>
                          <a:latin typeface="Times New Roman" pitchFamily="18" charset="0"/>
                          <a:cs typeface="Times New Roman" pitchFamily="18" charset="0"/>
                        </a:rPr>
                        <a:t>244</a:t>
                      </a:r>
                    </a:p>
                  </a:txBody>
                  <a:tcPr marL="15901" marR="15901" marT="19081" marB="1908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fontAlgn="base"/>
                      <a:r>
                        <a:rPr lang="en-US" sz="1600">
                          <a:solidFill>
                            <a:srgbClr val="384552"/>
                          </a:solidFill>
                          <a:effectLst/>
                          <a:latin typeface="Times New Roman" pitchFamily="18" charset="0"/>
                          <a:cs typeface="Times New Roman" pitchFamily="18" charset="0"/>
                        </a:rPr>
                        <a:t>285</a:t>
                      </a:r>
                    </a:p>
                  </a:txBody>
                  <a:tcPr marL="15901" marR="15901" marT="19081" marB="1908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2298512">
                <a:tc>
                  <a:txBody>
                    <a:bodyPr/>
                    <a:lstStyle/>
                    <a:p>
                      <a:pPr fontAlgn="base"/>
                      <a:r>
                        <a:rPr lang="lv-LV" sz="1600" dirty="0">
                          <a:solidFill>
                            <a:srgbClr val="384552"/>
                          </a:solidFill>
                          <a:effectLst/>
                          <a:latin typeface="Times New Roman" pitchFamily="18" charset="0"/>
                          <a:cs typeface="Times New Roman" pitchFamily="18" charset="0"/>
                        </a:rPr>
                        <a:t>Dīzeļdegviela (gāzeļļa) un dīzeļdegviela (gāzeļļa), kurai ir pievienota no rapšu sēklām iegūta biodīzeļdegviela, ja attiecīgie naftas produkti tiek iezīmēti (marķēti) un ja tos izmanto traktortehnikā un lauksaimniecības </a:t>
                      </a:r>
                      <a:r>
                        <a:rPr lang="lv-LV" sz="1600" dirty="0" err="1">
                          <a:solidFill>
                            <a:srgbClr val="384552"/>
                          </a:solidFill>
                          <a:effectLst/>
                          <a:latin typeface="Times New Roman" pitchFamily="18" charset="0"/>
                          <a:cs typeface="Times New Roman" pitchFamily="18" charset="0"/>
                        </a:rPr>
                        <a:t>pašgājējmašīnās</a:t>
                      </a:r>
                      <a:r>
                        <a:rPr lang="lv-LV" sz="1600" dirty="0">
                          <a:solidFill>
                            <a:srgbClr val="384552"/>
                          </a:solidFill>
                          <a:effectLst/>
                          <a:latin typeface="Times New Roman" pitchFamily="18" charset="0"/>
                          <a:cs typeface="Times New Roman" pitchFamily="18" charset="0"/>
                        </a:rPr>
                        <a:t> lauksaimniecības produkcijas ražošanai, lauksaimniecības zemes apstrādei, kā arī tādas meža vai purva zemes apstrādei, kur kultivē dzērvenes vai mellenes, un zemes zem zivju dīķiem apstrādei, par 1000 litriem</a:t>
                      </a:r>
                    </a:p>
                  </a:txBody>
                  <a:tcPr marL="15901" marR="15901" marT="19081" marB="1908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fontAlgn="base"/>
                      <a:r>
                        <a:rPr lang="en-US" sz="1600" dirty="0">
                          <a:solidFill>
                            <a:srgbClr val="384552"/>
                          </a:solidFill>
                          <a:effectLst/>
                          <a:latin typeface="Times New Roman" pitchFamily="18" charset="0"/>
                          <a:cs typeface="Times New Roman" pitchFamily="18" charset="0"/>
                        </a:rPr>
                        <a:t>50</a:t>
                      </a:r>
                    </a:p>
                  </a:txBody>
                  <a:tcPr marL="15901" marR="15901" marT="19081" marB="1908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fontAlgn="base"/>
                      <a:r>
                        <a:rPr lang="en-US" sz="1600" dirty="0">
                          <a:solidFill>
                            <a:srgbClr val="384552"/>
                          </a:solidFill>
                          <a:effectLst/>
                          <a:latin typeface="Times New Roman" pitchFamily="18" charset="0"/>
                          <a:cs typeface="Times New Roman" pitchFamily="18" charset="0"/>
                        </a:rPr>
                        <a:t>55,8</a:t>
                      </a:r>
                    </a:p>
                  </a:txBody>
                  <a:tcPr marL="15901" marR="15901" marT="19081" marB="1908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fontAlgn="base"/>
                      <a:r>
                        <a:rPr lang="en-US" sz="1600" dirty="0">
                          <a:solidFill>
                            <a:srgbClr val="384552"/>
                          </a:solidFill>
                          <a:effectLst/>
                          <a:latin typeface="Times New Roman" pitchFamily="18" charset="0"/>
                          <a:cs typeface="Times New Roman" pitchFamily="18" charset="0"/>
                        </a:rPr>
                        <a:t>62,1</a:t>
                      </a:r>
                    </a:p>
                  </a:txBody>
                  <a:tcPr marL="15901" marR="15901" marT="19081" marB="1908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bl>
          </a:graphicData>
        </a:graphic>
      </p:graphicFrame>
      <p:sp>
        <p:nvSpPr>
          <p:cNvPr id="3" name="Title 2"/>
          <p:cNvSpPr>
            <a:spLocks noGrp="1"/>
          </p:cNvSpPr>
          <p:nvPr>
            <p:ph type="title"/>
          </p:nvPr>
        </p:nvSpPr>
        <p:spPr/>
        <p:txBody>
          <a:bodyPr>
            <a:normAutofit fontScale="90000"/>
          </a:bodyPr>
          <a:lstStyle/>
          <a:p>
            <a:r>
              <a:rPr lang="lv-LV" dirty="0" smtClean="0"/>
              <a:t>Akcīzes nodokļa likmes naftas produktiem, EUR</a:t>
            </a:r>
            <a:endParaRPr lang="en-US" dirty="0"/>
          </a:p>
        </p:txBody>
      </p:sp>
    </p:spTree>
    <p:extLst>
      <p:ext uri="{BB962C8B-B14F-4D97-AF65-F5344CB8AC3E}">
        <p14:creationId xmlns:p14="http://schemas.microsoft.com/office/powerpoint/2010/main" val="24869886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3C9F7CB3-93E9-410E-865C-CEACD3D01E69}"/>
              </a:ext>
            </a:extLst>
          </p:cNvPr>
          <p:cNvSpPr txBox="1"/>
          <p:nvPr/>
        </p:nvSpPr>
        <p:spPr>
          <a:xfrm>
            <a:off x="0" y="2705725"/>
            <a:ext cx="9144000" cy="1446550"/>
          </a:xfrm>
          <a:prstGeom prst="rect">
            <a:avLst/>
          </a:prstGeom>
          <a:noFill/>
        </p:spPr>
        <p:txBody>
          <a:bodyPr wrap="square" rtlCol="0" anchor="ctr">
            <a:spAutoFit/>
          </a:bodyPr>
          <a:lstStyle/>
          <a:p>
            <a:pPr algn="ctr"/>
            <a:r>
              <a:rPr lang="lv-LV" sz="4400" b="1" dirty="0">
                <a:solidFill>
                  <a:srgbClr val="662D91"/>
                </a:solidFill>
                <a:latin typeface="Arial" panose="020B0604020202020204" pitchFamily="34" charset="0"/>
                <a:cs typeface="Arial" panose="020B0604020202020204" pitchFamily="34" charset="0"/>
              </a:rPr>
              <a:t>Nauda laikā zaudē savu vērtību.</a:t>
            </a:r>
          </a:p>
          <a:p>
            <a:pPr algn="ctr"/>
            <a:r>
              <a:rPr lang="lv-LV" sz="4400" b="1" dirty="0">
                <a:solidFill>
                  <a:srgbClr val="662D91"/>
                </a:solidFill>
                <a:latin typeface="Arial" panose="020B0604020202020204" pitchFamily="34" charset="0"/>
                <a:cs typeface="Arial" panose="020B0604020202020204" pitchFamily="34" charset="0"/>
              </a:rPr>
              <a:t>Cik zaudē?</a:t>
            </a:r>
          </a:p>
        </p:txBody>
      </p:sp>
      <p:pic>
        <p:nvPicPr>
          <p:cNvPr id="5" name="Picture 4">
            <a:extLst>
              <a:ext uri="{FF2B5EF4-FFF2-40B4-BE49-F238E27FC236}">
                <a16:creationId xmlns="" xmlns:a16="http://schemas.microsoft.com/office/drawing/2014/main" id="{9628B6C1-CC96-4986-BA03-1547BB03152C}"/>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214394" y="5785295"/>
            <a:ext cx="2562606" cy="783336"/>
          </a:xfrm>
          <a:prstGeom prst="rect">
            <a:avLst/>
          </a:prstGeom>
        </p:spPr>
      </p:pic>
    </p:spTree>
    <p:extLst>
      <p:ext uri="{BB962C8B-B14F-4D97-AF65-F5344CB8AC3E}">
        <p14:creationId xmlns:p14="http://schemas.microsoft.com/office/powerpoint/2010/main" val="36843217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 xmlns:a16="http://schemas.microsoft.com/office/drawing/2014/main" id="{1E4EE49A-BF83-488D-89D7-DEC6C49766E0}"/>
              </a:ext>
            </a:extLst>
          </p:cNvPr>
          <p:cNvGraphicFramePr>
            <a:graphicFrameLocks noGrp="1"/>
          </p:cNvGraphicFramePr>
          <p:nvPr>
            <p:ph idx="1"/>
            <p:extLst>
              <p:ext uri="{D42A27DB-BD31-4B8C-83A1-F6EECF244321}">
                <p14:modId xmlns:p14="http://schemas.microsoft.com/office/powerpoint/2010/main" val="2211726487"/>
              </p:ext>
            </p:extLst>
          </p:nvPr>
        </p:nvGraphicFramePr>
        <p:xfrm>
          <a:off x="614363" y="2288633"/>
          <a:ext cx="7915276" cy="3525520"/>
        </p:xfrm>
        <a:graphic>
          <a:graphicData uri="http://schemas.openxmlformats.org/drawingml/2006/table">
            <a:tbl>
              <a:tblPr firstRow="1" bandRow="1">
                <a:tableStyleId>{10A1B5D5-9B99-4C35-A422-299274C87663}</a:tableStyleId>
              </a:tblPr>
              <a:tblGrid>
                <a:gridCol w="3371850">
                  <a:extLst>
                    <a:ext uri="{9D8B030D-6E8A-4147-A177-3AD203B41FA5}">
                      <a16:colId xmlns="" xmlns:a16="http://schemas.microsoft.com/office/drawing/2014/main" val="457009583"/>
                    </a:ext>
                  </a:extLst>
                </a:gridCol>
                <a:gridCol w="1157288">
                  <a:extLst>
                    <a:ext uri="{9D8B030D-6E8A-4147-A177-3AD203B41FA5}">
                      <a16:colId xmlns="" xmlns:a16="http://schemas.microsoft.com/office/drawing/2014/main" val="2032487705"/>
                    </a:ext>
                  </a:extLst>
                </a:gridCol>
                <a:gridCol w="1150144">
                  <a:extLst>
                    <a:ext uri="{9D8B030D-6E8A-4147-A177-3AD203B41FA5}">
                      <a16:colId xmlns="" xmlns:a16="http://schemas.microsoft.com/office/drawing/2014/main" val="3888705720"/>
                    </a:ext>
                  </a:extLst>
                </a:gridCol>
                <a:gridCol w="1092994">
                  <a:extLst>
                    <a:ext uri="{9D8B030D-6E8A-4147-A177-3AD203B41FA5}">
                      <a16:colId xmlns="" xmlns:a16="http://schemas.microsoft.com/office/drawing/2014/main" val="1577338919"/>
                    </a:ext>
                  </a:extLst>
                </a:gridCol>
                <a:gridCol w="1143000">
                  <a:extLst>
                    <a:ext uri="{9D8B030D-6E8A-4147-A177-3AD203B41FA5}">
                      <a16:colId xmlns="" xmlns:a16="http://schemas.microsoft.com/office/drawing/2014/main" val="1772502479"/>
                    </a:ext>
                  </a:extLst>
                </a:gridCol>
              </a:tblGrid>
              <a:tr h="370840">
                <a:tc>
                  <a:txBody>
                    <a:bodyPr/>
                    <a:lstStyle/>
                    <a:p>
                      <a:endParaRPr lang="en-US" dirty="0"/>
                    </a:p>
                  </a:txBody>
                  <a:tcPr marL="68580" marR="68580"/>
                </a:tc>
                <a:tc>
                  <a:txBody>
                    <a:bodyPr/>
                    <a:lstStyle/>
                    <a:p>
                      <a:pPr marL="0" marR="0" algn="ctr">
                        <a:lnSpc>
                          <a:spcPct val="115000"/>
                        </a:lnSpc>
                        <a:spcBef>
                          <a:spcPts val="0"/>
                        </a:spcBef>
                        <a:spcAft>
                          <a:spcPts val="0"/>
                        </a:spcAft>
                      </a:pPr>
                      <a:r>
                        <a:rPr lang="lv-LV" sz="2000" dirty="0">
                          <a:effectLst/>
                        </a:rPr>
                        <a:t>2015. VI</a:t>
                      </a:r>
                      <a:endParaRPr lang="ru-RU" sz="2000" dirty="0">
                        <a:effectLst/>
                        <a:latin typeface="Calibri"/>
                        <a:ea typeface="Calibri"/>
                        <a:cs typeface="Times New Roman"/>
                      </a:endParaRPr>
                    </a:p>
                  </a:txBody>
                  <a:tcPr marL="48095" marR="48095" marT="0" marB="0"/>
                </a:tc>
                <a:tc>
                  <a:txBody>
                    <a:bodyPr/>
                    <a:lstStyle/>
                    <a:p>
                      <a:pPr marL="0" marR="0" algn="ctr">
                        <a:lnSpc>
                          <a:spcPct val="115000"/>
                        </a:lnSpc>
                        <a:spcBef>
                          <a:spcPts val="0"/>
                        </a:spcBef>
                        <a:spcAft>
                          <a:spcPts val="0"/>
                        </a:spcAft>
                      </a:pPr>
                      <a:r>
                        <a:rPr lang="lv-LV" sz="2000" dirty="0">
                          <a:effectLst/>
                        </a:rPr>
                        <a:t>2016.VI</a:t>
                      </a:r>
                      <a:endParaRPr lang="ru-RU" sz="2000" dirty="0">
                        <a:effectLst/>
                        <a:latin typeface="Calibri"/>
                        <a:ea typeface="Calibri"/>
                        <a:cs typeface="Times New Roman"/>
                      </a:endParaRPr>
                    </a:p>
                  </a:txBody>
                  <a:tcPr marL="48095" marR="48095" marT="0" marB="0"/>
                </a:tc>
                <a:tc>
                  <a:txBody>
                    <a:bodyPr/>
                    <a:lstStyle/>
                    <a:p>
                      <a:pPr marL="0" marR="0" algn="ctr">
                        <a:lnSpc>
                          <a:spcPct val="115000"/>
                        </a:lnSpc>
                        <a:spcBef>
                          <a:spcPts val="0"/>
                        </a:spcBef>
                        <a:spcAft>
                          <a:spcPts val="0"/>
                        </a:spcAft>
                      </a:pPr>
                      <a:r>
                        <a:rPr lang="lv-LV" sz="2000" dirty="0">
                          <a:effectLst/>
                        </a:rPr>
                        <a:t>2017.VI</a:t>
                      </a:r>
                      <a:endParaRPr lang="ru-RU" sz="2000" dirty="0">
                        <a:effectLst/>
                        <a:latin typeface="Calibri"/>
                        <a:ea typeface="Calibri"/>
                        <a:cs typeface="Times New Roman"/>
                      </a:endParaRPr>
                    </a:p>
                  </a:txBody>
                  <a:tcPr marL="48095" marR="48095" marT="0" marB="0"/>
                </a:tc>
                <a:tc>
                  <a:txBody>
                    <a:bodyPr/>
                    <a:lstStyle/>
                    <a:p>
                      <a:pPr marL="0" marR="0" algn="ctr">
                        <a:lnSpc>
                          <a:spcPct val="115000"/>
                        </a:lnSpc>
                        <a:spcBef>
                          <a:spcPts val="0"/>
                        </a:spcBef>
                        <a:spcAft>
                          <a:spcPts val="0"/>
                        </a:spcAft>
                      </a:pPr>
                      <a:r>
                        <a:rPr lang="lv-LV" sz="2000" dirty="0">
                          <a:effectLst/>
                        </a:rPr>
                        <a:t>2018.VI</a:t>
                      </a:r>
                      <a:endParaRPr lang="ru-RU" sz="2000" dirty="0">
                        <a:effectLst/>
                        <a:latin typeface="Calibri"/>
                        <a:ea typeface="Calibri"/>
                        <a:cs typeface="Times New Roman"/>
                      </a:endParaRPr>
                    </a:p>
                  </a:txBody>
                  <a:tcPr marL="48095" marR="48095" marT="0" marB="0"/>
                </a:tc>
                <a:extLst>
                  <a:ext uri="{0D108BD9-81ED-4DB2-BD59-A6C34878D82A}">
                    <a16:rowId xmlns="" xmlns:a16="http://schemas.microsoft.com/office/drawing/2014/main" val="379918249"/>
                  </a:ext>
                </a:extLst>
              </a:tr>
              <a:tr h="37084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lv-LV" sz="2000" b="1" dirty="0">
                          <a:solidFill>
                            <a:srgbClr val="646466"/>
                          </a:solidFill>
                          <a:effectLst/>
                        </a:rPr>
                        <a:t>Nevar tikt piemērots NM un atvieglojumi par apgādājamo, jo alga ir mazāka kā atvieglojumi </a:t>
                      </a:r>
                      <a:r>
                        <a:rPr lang="lv-LV" sz="2000" dirty="0">
                          <a:solidFill>
                            <a:srgbClr val="646466"/>
                          </a:solidFill>
                          <a:effectLst/>
                        </a:rPr>
                        <a:t>(% no nodarbinātajiem ar apgādājamiem)</a:t>
                      </a:r>
                      <a:endParaRPr lang="ru-RU" sz="2000" dirty="0">
                        <a:solidFill>
                          <a:srgbClr val="646466"/>
                        </a:solidFill>
                        <a:effectLst/>
                        <a:latin typeface="+mn-lt"/>
                        <a:ea typeface="Calibri"/>
                        <a:cs typeface="Times New Roman"/>
                      </a:endParaRPr>
                    </a:p>
                  </a:txBody>
                  <a:tcPr marL="48095" marR="48095" marT="0" marB="0"/>
                </a:tc>
                <a:tc>
                  <a:txBody>
                    <a:bodyPr/>
                    <a:lstStyle/>
                    <a:p>
                      <a:pPr marL="0" marR="0" algn="ctr">
                        <a:lnSpc>
                          <a:spcPct val="115000"/>
                        </a:lnSpc>
                        <a:spcBef>
                          <a:spcPts val="0"/>
                        </a:spcBef>
                        <a:spcAft>
                          <a:spcPts val="0"/>
                        </a:spcAft>
                      </a:pPr>
                      <a:r>
                        <a:rPr lang="lv-LV" sz="2000" b="1" dirty="0">
                          <a:solidFill>
                            <a:srgbClr val="646466"/>
                          </a:solidFill>
                          <a:effectLst/>
                        </a:rPr>
                        <a:t>18% </a:t>
                      </a:r>
                      <a:endParaRPr lang="lv-LV" sz="2000" b="1" dirty="0">
                        <a:solidFill>
                          <a:srgbClr val="646466"/>
                        </a:solidFill>
                        <a:effectLst/>
                        <a:latin typeface="+mn-lt"/>
                        <a:ea typeface="Times New Roman"/>
                        <a:cs typeface="Times New Roman"/>
                      </a:endParaRPr>
                    </a:p>
                  </a:txBody>
                  <a:tcPr marL="48095" marR="48095" marT="0" marB="0" anchor="ctr"/>
                </a:tc>
                <a:tc>
                  <a:txBody>
                    <a:bodyPr/>
                    <a:lstStyle/>
                    <a:p>
                      <a:pPr marL="0" marR="0" algn="ctr">
                        <a:lnSpc>
                          <a:spcPct val="115000"/>
                        </a:lnSpc>
                        <a:spcBef>
                          <a:spcPts val="0"/>
                        </a:spcBef>
                        <a:spcAft>
                          <a:spcPts val="0"/>
                        </a:spcAft>
                      </a:pPr>
                      <a:r>
                        <a:rPr lang="lv-LV" sz="2000" b="1" dirty="0">
                          <a:solidFill>
                            <a:srgbClr val="646466"/>
                          </a:solidFill>
                          <a:effectLst/>
                        </a:rPr>
                        <a:t>18% </a:t>
                      </a:r>
                      <a:endParaRPr lang="lv-LV" sz="2000" b="1" dirty="0">
                        <a:solidFill>
                          <a:srgbClr val="646466"/>
                        </a:solidFill>
                        <a:effectLst/>
                        <a:latin typeface="+mn-lt"/>
                        <a:ea typeface="Times New Roman"/>
                        <a:cs typeface="Times New Roman"/>
                      </a:endParaRPr>
                    </a:p>
                  </a:txBody>
                  <a:tcPr marL="48095" marR="48095" marT="0" marB="0" anchor="ctr"/>
                </a:tc>
                <a:tc>
                  <a:txBody>
                    <a:bodyPr/>
                    <a:lstStyle/>
                    <a:p>
                      <a:pPr marL="0" marR="0" algn="ctr">
                        <a:lnSpc>
                          <a:spcPct val="115000"/>
                        </a:lnSpc>
                        <a:spcBef>
                          <a:spcPts val="0"/>
                        </a:spcBef>
                        <a:spcAft>
                          <a:spcPts val="0"/>
                        </a:spcAft>
                      </a:pPr>
                      <a:r>
                        <a:rPr lang="lv-LV" sz="2000" b="1" dirty="0">
                          <a:solidFill>
                            <a:srgbClr val="646466"/>
                          </a:solidFill>
                          <a:effectLst/>
                        </a:rPr>
                        <a:t>15,9% </a:t>
                      </a:r>
                      <a:endParaRPr lang="lv-LV" sz="2000" b="1" dirty="0">
                        <a:solidFill>
                          <a:srgbClr val="646466"/>
                        </a:solidFill>
                        <a:effectLst/>
                        <a:latin typeface="+mn-lt"/>
                        <a:ea typeface="Times New Roman"/>
                        <a:cs typeface="Times New Roman"/>
                      </a:endParaRPr>
                    </a:p>
                  </a:txBody>
                  <a:tcPr marL="48095" marR="48095" marT="0" marB="0" anchor="ctr"/>
                </a:tc>
                <a:tc>
                  <a:txBody>
                    <a:bodyPr/>
                    <a:lstStyle/>
                    <a:p>
                      <a:pPr marL="0" marR="0" algn="ctr">
                        <a:lnSpc>
                          <a:spcPct val="115000"/>
                        </a:lnSpc>
                        <a:spcBef>
                          <a:spcPts val="0"/>
                        </a:spcBef>
                        <a:spcAft>
                          <a:spcPts val="0"/>
                        </a:spcAft>
                        <a:tabLst/>
                      </a:pPr>
                      <a:r>
                        <a:rPr lang="lv-LV" sz="2000" b="1" dirty="0">
                          <a:solidFill>
                            <a:srgbClr val="646466"/>
                          </a:solidFill>
                          <a:effectLst/>
                        </a:rPr>
                        <a:t>19% </a:t>
                      </a:r>
                      <a:endParaRPr lang="lv-LV" sz="2000" b="1" dirty="0">
                        <a:solidFill>
                          <a:srgbClr val="646466"/>
                        </a:solidFill>
                        <a:effectLst/>
                        <a:latin typeface="+mn-lt"/>
                        <a:ea typeface="Times New Roman"/>
                        <a:cs typeface="Times New Roman"/>
                      </a:endParaRPr>
                    </a:p>
                  </a:txBody>
                  <a:tcPr marL="48095" marR="48095" marT="0" marB="0" anchor="ctr"/>
                </a:tc>
                <a:extLst>
                  <a:ext uri="{0D108BD9-81ED-4DB2-BD59-A6C34878D82A}">
                    <a16:rowId xmlns="" xmlns:a16="http://schemas.microsoft.com/office/drawing/2014/main" val="3238919589"/>
                  </a:ext>
                </a:extLst>
              </a:tr>
              <a:tr h="370840">
                <a:tc>
                  <a:txBody>
                    <a:bodyPr/>
                    <a:lstStyle/>
                    <a:p>
                      <a:pPr marL="0" marR="0" algn="l">
                        <a:lnSpc>
                          <a:spcPct val="115000"/>
                        </a:lnSpc>
                        <a:spcBef>
                          <a:spcPts val="0"/>
                        </a:spcBef>
                        <a:spcAft>
                          <a:spcPts val="0"/>
                        </a:spcAft>
                      </a:pPr>
                      <a:r>
                        <a:rPr lang="lv-LV" sz="2000" b="1" dirty="0">
                          <a:solidFill>
                            <a:srgbClr val="646466"/>
                          </a:solidFill>
                          <a:effectLst/>
                        </a:rPr>
                        <a:t>Nevar tikt piemēroti atvieglojumi pilnā apmērā </a:t>
                      </a:r>
                      <a:r>
                        <a:rPr lang="lv-LV" sz="2000" dirty="0">
                          <a:solidFill>
                            <a:srgbClr val="646466"/>
                          </a:solidFill>
                          <a:effectLst/>
                        </a:rPr>
                        <a:t>(% no visiem nodarbinātajiem)</a:t>
                      </a:r>
                      <a:endParaRPr lang="ru-RU" sz="2000" dirty="0">
                        <a:solidFill>
                          <a:srgbClr val="646466"/>
                        </a:solidFill>
                        <a:effectLst/>
                        <a:latin typeface="+mn-lt"/>
                        <a:ea typeface="Calibri"/>
                        <a:cs typeface="Times New Roman"/>
                      </a:endParaRPr>
                    </a:p>
                  </a:txBody>
                  <a:tcPr marL="48095" marR="48095" marT="0" marB="0"/>
                </a:tc>
                <a:tc>
                  <a:txBody>
                    <a:bodyPr/>
                    <a:lstStyle/>
                    <a:p>
                      <a:pPr marL="0" marR="0" algn="ctr">
                        <a:lnSpc>
                          <a:spcPct val="115000"/>
                        </a:lnSpc>
                        <a:spcBef>
                          <a:spcPts val="0"/>
                        </a:spcBef>
                        <a:spcAft>
                          <a:spcPts val="0"/>
                        </a:spcAft>
                      </a:pPr>
                      <a:r>
                        <a:rPr lang="lv-LV" sz="2000" b="1" dirty="0">
                          <a:solidFill>
                            <a:srgbClr val="646466"/>
                          </a:solidFill>
                          <a:effectLst/>
                        </a:rPr>
                        <a:t>11,1% </a:t>
                      </a:r>
                      <a:endParaRPr lang="lv-LV" sz="2000" b="1" dirty="0">
                        <a:solidFill>
                          <a:srgbClr val="646466"/>
                        </a:solidFill>
                        <a:effectLst/>
                        <a:latin typeface="+mn-lt"/>
                        <a:ea typeface="Times New Roman"/>
                        <a:cs typeface="Times New Roman"/>
                      </a:endParaRPr>
                    </a:p>
                  </a:txBody>
                  <a:tcPr marL="48095" marR="48095" marT="0" marB="0" anchor="ctr"/>
                </a:tc>
                <a:tc>
                  <a:txBody>
                    <a:bodyPr/>
                    <a:lstStyle/>
                    <a:p>
                      <a:pPr marL="0" marR="0" algn="ctr">
                        <a:lnSpc>
                          <a:spcPct val="115000"/>
                        </a:lnSpc>
                        <a:spcBef>
                          <a:spcPts val="0"/>
                        </a:spcBef>
                        <a:spcAft>
                          <a:spcPts val="0"/>
                        </a:spcAft>
                      </a:pPr>
                      <a:r>
                        <a:rPr lang="lv-LV" sz="2000" b="1" dirty="0">
                          <a:solidFill>
                            <a:srgbClr val="646466"/>
                          </a:solidFill>
                          <a:effectLst/>
                        </a:rPr>
                        <a:t>12,9%</a:t>
                      </a:r>
                      <a:endParaRPr lang="ru-RU" sz="2000" b="1" dirty="0">
                        <a:solidFill>
                          <a:srgbClr val="646466"/>
                        </a:solidFill>
                        <a:effectLst/>
                        <a:latin typeface="+mn-lt"/>
                        <a:ea typeface="Calibri"/>
                        <a:cs typeface="Times New Roman"/>
                      </a:endParaRPr>
                    </a:p>
                  </a:txBody>
                  <a:tcPr marL="48095" marR="48095" marT="0" marB="0" anchor="ctr"/>
                </a:tc>
                <a:tc>
                  <a:txBody>
                    <a:bodyPr/>
                    <a:lstStyle/>
                    <a:p>
                      <a:pPr marL="0" marR="0" algn="ctr">
                        <a:lnSpc>
                          <a:spcPct val="115000"/>
                        </a:lnSpc>
                        <a:spcBef>
                          <a:spcPts val="0"/>
                        </a:spcBef>
                        <a:spcAft>
                          <a:spcPts val="0"/>
                        </a:spcAft>
                      </a:pPr>
                      <a:r>
                        <a:rPr lang="lv-LV" sz="2000" b="1" dirty="0">
                          <a:solidFill>
                            <a:srgbClr val="646466"/>
                          </a:solidFill>
                          <a:effectLst/>
                        </a:rPr>
                        <a:t>12,0%</a:t>
                      </a:r>
                      <a:endParaRPr lang="ru-RU" sz="2000" b="1" dirty="0">
                        <a:solidFill>
                          <a:srgbClr val="646466"/>
                        </a:solidFill>
                        <a:effectLst/>
                        <a:latin typeface="+mn-lt"/>
                        <a:ea typeface="Calibri"/>
                        <a:cs typeface="Times New Roman"/>
                      </a:endParaRPr>
                    </a:p>
                  </a:txBody>
                  <a:tcPr marL="48095" marR="48095" marT="0" marB="0" anchor="ctr"/>
                </a:tc>
                <a:tc>
                  <a:txBody>
                    <a:bodyPr/>
                    <a:lstStyle/>
                    <a:p>
                      <a:pPr marL="0" marR="0" algn="ctr">
                        <a:lnSpc>
                          <a:spcPct val="115000"/>
                        </a:lnSpc>
                        <a:spcBef>
                          <a:spcPts val="0"/>
                        </a:spcBef>
                        <a:spcAft>
                          <a:spcPts val="0"/>
                        </a:spcAft>
                      </a:pPr>
                      <a:r>
                        <a:rPr lang="lv-LV" sz="2000" b="1" dirty="0">
                          <a:solidFill>
                            <a:srgbClr val="646466"/>
                          </a:solidFill>
                          <a:effectLst/>
                        </a:rPr>
                        <a:t>13,9%</a:t>
                      </a:r>
                      <a:endParaRPr lang="ru-RU" sz="2000" b="1" dirty="0">
                        <a:solidFill>
                          <a:srgbClr val="646466"/>
                        </a:solidFill>
                        <a:effectLst/>
                        <a:latin typeface="+mn-lt"/>
                        <a:ea typeface="Calibri"/>
                        <a:cs typeface="Times New Roman"/>
                      </a:endParaRPr>
                    </a:p>
                  </a:txBody>
                  <a:tcPr marL="48095" marR="48095" marT="0" marB="0" anchor="ctr"/>
                </a:tc>
                <a:extLst>
                  <a:ext uri="{0D108BD9-81ED-4DB2-BD59-A6C34878D82A}">
                    <a16:rowId xmlns="" xmlns:a16="http://schemas.microsoft.com/office/drawing/2014/main" val="1487242542"/>
                  </a:ext>
                </a:extLst>
              </a:tr>
            </a:tbl>
          </a:graphicData>
        </a:graphic>
      </p:graphicFrame>
      <p:sp>
        <p:nvSpPr>
          <p:cNvPr id="4" name="TextBox 3">
            <a:extLst>
              <a:ext uri="{FF2B5EF4-FFF2-40B4-BE49-F238E27FC236}">
                <a16:creationId xmlns="" xmlns:a16="http://schemas.microsoft.com/office/drawing/2014/main" id="{3C9F7CB3-93E9-410E-865C-CEACD3D01E69}"/>
              </a:ext>
            </a:extLst>
          </p:cNvPr>
          <p:cNvSpPr txBox="1"/>
          <p:nvPr/>
        </p:nvSpPr>
        <p:spPr>
          <a:xfrm>
            <a:off x="50006" y="302513"/>
            <a:ext cx="9144000" cy="1077218"/>
          </a:xfrm>
          <a:prstGeom prst="rect">
            <a:avLst/>
          </a:prstGeom>
          <a:noFill/>
        </p:spPr>
        <p:txBody>
          <a:bodyPr wrap="square" rtlCol="0" anchor="ctr">
            <a:spAutoFit/>
          </a:bodyPr>
          <a:lstStyle/>
          <a:p>
            <a:pPr algn="ctr"/>
            <a:r>
              <a:rPr lang="lv-LV" sz="3200" dirty="0">
                <a:solidFill>
                  <a:srgbClr val="662D91"/>
                </a:solidFill>
                <a:latin typeface="Arial" panose="020B0604020202020204" pitchFamily="34" charset="0"/>
                <a:cs typeface="Arial" panose="020B0604020202020204" pitchFamily="34" charset="0"/>
              </a:rPr>
              <a:t>Salīdzinoši dati par neapliekamā minimuma,   atvieglojuma par apgādājamiem piemērošanu</a:t>
            </a:r>
          </a:p>
        </p:txBody>
      </p:sp>
      <p:pic>
        <p:nvPicPr>
          <p:cNvPr id="5" name="Picture 4">
            <a:extLst>
              <a:ext uri="{FF2B5EF4-FFF2-40B4-BE49-F238E27FC236}">
                <a16:creationId xmlns="" xmlns:a16="http://schemas.microsoft.com/office/drawing/2014/main" id="{9628B6C1-CC96-4986-BA03-1547BB03152C}"/>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214394" y="5785295"/>
            <a:ext cx="2562606" cy="783336"/>
          </a:xfrm>
          <a:prstGeom prst="rect">
            <a:avLst/>
          </a:prstGeom>
        </p:spPr>
      </p:pic>
    </p:spTree>
    <p:extLst>
      <p:ext uri="{BB962C8B-B14F-4D97-AF65-F5344CB8AC3E}">
        <p14:creationId xmlns:p14="http://schemas.microsoft.com/office/powerpoint/2010/main" val="18841675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 xmlns:a16="http://schemas.microsoft.com/office/drawing/2014/main" id="{86717F7D-2D59-45B5-ADB1-710BC7E6C9CE}"/>
              </a:ext>
            </a:extLst>
          </p:cNvPr>
          <p:cNvGraphicFramePr>
            <a:graphicFrameLocks noGrp="1"/>
          </p:cNvGraphicFramePr>
          <p:nvPr>
            <p:ph idx="1"/>
            <p:extLst>
              <p:ext uri="{D42A27DB-BD31-4B8C-83A1-F6EECF244321}">
                <p14:modId xmlns:p14="http://schemas.microsoft.com/office/powerpoint/2010/main" val="947223588"/>
              </p:ext>
            </p:extLst>
          </p:nvPr>
        </p:nvGraphicFramePr>
        <p:xfrm>
          <a:off x="564356" y="1273193"/>
          <a:ext cx="78867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 xmlns:a16="http://schemas.microsoft.com/office/drawing/2014/main" id="{3C9F7CB3-93E9-410E-865C-CEACD3D01E69}"/>
              </a:ext>
            </a:extLst>
          </p:cNvPr>
          <p:cNvSpPr txBox="1"/>
          <p:nvPr/>
        </p:nvSpPr>
        <p:spPr>
          <a:xfrm>
            <a:off x="0" y="96768"/>
            <a:ext cx="9144000" cy="1200329"/>
          </a:xfrm>
          <a:prstGeom prst="rect">
            <a:avLst/>
          </a:prstGeom>
          <a:noFill/>
        </p:spPr>
        <p:txBody>
          <a:bodyPr wrap="square" rtlCol="0" anchor="ctr">
            <a:spAutoFit/>
          </a:bodyPr>
          <a:lstStyle/>
          <a:p>
            <a:pPr algn="ctr"/>
            <a:r>
              <a:rPr lang="lv-LV" sz="2400" dirty="0">
                <a:solidFill>
                  <a:srgbClr val="662D91"/>
                </a:solidFill>
                <a:latin typeface="Arial" panose="020B0604020202020204" pitchFamily="34" charset="0"/>
                <a:cs typeface="Arial" panose="020B0604020202020204" pitchFamily="34" charset="0"/>
              </a:rPr>
              <a:t>Nodarbināto skaits pa gadiem atbilstošā bruto ienākumu līmenī*, kuriem </a:t>
            </a:r>
            <a:r>
              <a:rPr lang="lv-LV" sz="2400" b="1" dirty="0">
                <a:solidFill>
                  <a:srgbClr val="662D91"/>
                </a:solidFill>
                <a:latin typeface="Arial" panose="020B0604020202020204" pitchFamily="34" charset="0"/>
                <a:cs typeface="Arial" panose="020B0604020202020204" pitchFamily="34" charset="0"/>
              </a:rPr>
              <a:t>nav iespēju piemērot</a:t>
            </a:r>
            <a:r>
              <a:rPr lang="lv-LV" sz="2400" dirty="0">
                <a:solidFill>
                  <a:srgbClr val="662D91"/>
                </a:solidFill>
                <a:latin typeface="Arial" panose="020B0604020202020204" pitchFamily="34" charset="0"/>
                <a:cs typeface="Arial" panose="020B0604020202020204" pitchFamily="34" charset="0"/>
              </a:rPr>
              <a:t>  attaisnotos izdevumus un atvieglojumus </a:t>
            </a:r>
          </a:p>
        </p:txBody>
      </p:sp>
      <p:pic>
        <p:nvPicPr>
          <p:cNvPr id="5" name="Picture 4">
            <a:extLst>
              <a:ext uri="{FF2B5EF4-FFF2-40B4-BE49-F238E27FC236}">
                <a16:creationId xmlns="" xmlns:a16="http://schemas.microsoft.com/office/drawing/2014/main" id="{9628B6C1-CC96-4986-BA03-1547BB03152C}"/>
              </a:ext>
            </a:extLst>
          </p:cNvPr>
          <p:cNvPicPr>
            <a:picLocks noChangeAspect="1"/>
          </p:cNvPicPr>
          <p:nvPr/>
        </p:nvPicPr>
        <p:blipFill>
          <a:blip r:embed="rId4" cstate="print">
            <a:alphaModFix amt="50000"/>
            <a:extLst>
              <a:ext uri="{28A0092B-C50C-407E-A947-70E740481C1C}">
                <a14:useLocalDpi xmlns:a14="http://schemas.microsoft.com/office/drawing/2010/main" val="0"/>
              </a:ext>
            </a:extLst>
          </a:blip>
          <a:stretch>
            <a:fillRect/>
          </a:stretch>
        </p:blipFill>
        <p:spPr>
          <a:xfrm>
            <a:off x="214394" y="5785295"/>
            <a:ext cx="2562606" cy="783336"/>
          </a:xfrm>
          <a:prstGeom prst="rect">
            <a:avLst/>
          </a:prstGeom>
        </p:spPr>
      </p:pic>
      <p:sp>
        <p:nvSpPr>
          <p:cNvPr id="2" name="TextBox 1">
            <a:extLst>
              <a:ext uri="{FF2B5EF4-FFF2-40B4-BE49-F238E27FC236}">
                <a16:creationId xmlns="" xmlns:a16="http://schemas.microsoft.com/office/drawing/2014/main" id="{0302798A-AF7B-44A5-8093-6EC951726BE2}"/>
              </a:ext>
            </a:extLst>
          </p:cNvPr>
          <p:cNvSpPr txBox="1"/>
          <p:nvPr/>
        </p:nvSpPr>
        <p:spPr>
          <a:xfrm>
            <a:off x="2010007" y="6407292"/>
            <a:ext cx="5123989" cy="584775"/>
          </a:xfrm>
          <a:prstGeom prst="rect">
            <a:avLst/>
          </a:prstGeom>
          <a:noFill/>
        </p:spPr>
        <p:txBody>
          <a:bodyPr wrap="square" rtlCol="0">
            <a:spAutoFit/>
          </a:bodyPr>
          <a:lstStyle/>
          <a:p>
            <a:r>
              <a:rPr lang="lv-LV" sz="1600" dirty="0">
                <a:solidFill>
                  <a:srgbClr val="646466"/>
                </a:solidFill>
              </a:rPr>
              <a:t>*</a:t>
            </a:r>
            <a:r>
              <a:rPr lang="lv-LV" sz="1600" dirty="0">
                <a:solidFill>
                  <a:srgbClr val="646466"/>
                </a:solidFill>
                <a:cs typeface="Arial" panose="020B0604020202020204" pitchFamily="34" charset="0"/>
              </a:rPr>
              <a:t> 2019.gadā tiek pieņemts, ka ienākumu līmenis paliek iepriekšējais</a:t>
            </a:r>
            <a:endParaRPr lang="en-US" sz="1600" dirty="0">
              <a:solidFill>
                <a:srgbClr val="646466"/>
              </a:solidFill>
            </a:endParaRPr>
          </a:p>
        </p:txBody>
      </p:sp>
    </p:spTree>
    <p:extLst>
      <p:ext uri="{BB962C8B-B14F-4D97-AF65-F5344CB8AC3E}">
        <p14:creationId xmlns:p14="http://schemas.microsoft.com/office/powerpoint/2010/main" val="29430453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atura vietturis 2">
            <a:extLst>
              <a:ext uri="{FF2B5EF4-FFF2-40B4-BE49-F238E27FC236}">
                <a16:creationId xmlns="" xmlns:a16="http://schemas.microsoft.com/office/drawing/2014/main" id="{52C7A445-836F-4366-BBF3-425FB3F47399}"/>
              </a:ext>
            </a:extLst>
          </p:cNvPr>
          <p:cNvSpPr>
            <a:spLocks noGrp="1"/>
          </p:cNvSpPr>
          <p:nvPr>
            <p:ph idx="1"/>
          </p:nvPr>
        </p:nvSpPr>
        <p:spPr>
          <a:xfrm>
            <a:off x="582217" y="1892300"/>
            <a:ext cx="7979569" cy="4351338"/>
          </a:xfrm>
        </p:spPr>
        <p:txBody>
          <a:bodyPr/>
          <a:lstStyle/>
          <a:p>
            <a:pPr algn="just">
              <a:buClr>
                <a:schemeClr val="accent6"/>
              </a:buClr>
            </a:pPr>
            <a:r>
              <a:rPr lang="lv-LV" dirty="0">
                <a:solidFill>
                  <a:srgbClr val="646466"/>
                </a:solidFill>
              </a:rPr>
              <a:t>Ap 6 % no visiem nodarbinātajiem nav nekādu ienākumu ( 2015-2018).</a:t>
            </a:r>
          </a:p>
          <a:p>
            <a:pPr algn="just">
              <a:buClr>
                <a:schemeClr val="accent6"/>
              </a:buClr>
            </a:pPr>
            <a:r>
              <a:rPr lang="lv-LV" dirty="0">
                <a:solidFill>
                  <a:srgbClr val="646466"/>
                </a:solidFill>
              </a:rPr>
              <a:t>2018.gadā vairāk kā 64 % nodarbināto saņem darba samaksu līdz vidējai algai.</a:t>
            </a:r>
          </a:p>
          <a:p>
            <a:pPr algn="just">
              <a:buClr>
                <a:schemeClr val="accent6"/>
              </a:buClr>
            </a:pPr>
            <a:r>
              <a:rPr lang="lv-LV" dirty="0">
                <a:solidFill>
                  <a:srgbClr val="646466"/>
                </a:solidFill>
              </a:rPr>
              <a:t>Ap 28 %  nodarbināto saņem darba samaksu, kas mazāka par minimālo algu. </a:t>
            </a:r>
          </a:p>
          <a:p>
            <a:endParaRPr lang="lv-LV" dirty="0"/>
          </a:p>
        </p:txBody>
      </p:sp>
      <p:sp>
        <p:nvSpPr>
          <p:cNvPr id="4" name="TextBox 3">
            <a:extLst>
              <a:ext uri="{FF2B5EF4-FFF2-40B4-BE49-F238E27FC236}">
                <a16:creationId xmlns="" xmlns:a16="http://schemas.microsoft.com/office/drawing/2014/main" id="{3C9F7CB3-93E9-410E-865C-CEACD3D01E69}"/>
              </a:ext>
            </a:extLst>
          </p:cNvPr>
          <p:cNvSpPr txBox="1"/>
          <p:nvPr/>
        </p:nvSpPr>
        <p:spPr>
          <a:xfrm>
            <a:off x="0" y="110518"/>
            <a:ext cx="9144000" cy="1569660"/>
          </a:xfrm>
          <a:prstGeom prst="rect">
            <a:avLst/>
          </a:prstGeom>
          <a:noFill/>
        </p:spPr>
        <p:txBody>
          <a:bodyPr wrap="square" rtlCol="0" anchor="ctr">
            <a:spAutoFit/>
          </a:bodyPr>
          <a:lstStyle/>
          <a:p>
            <a:pPr algn="ctr"/>
            <a:r>
              <a:rPr lang="lv-LV" sz="3200" dirty="0">
                <a:solidFill>
                  <a:srgbClr val="662D91"/>
                </a:solidFill>
                <a:latin typeface="Arial" panose="020B0604020202020204" pitchFamily="34" charset="0"/>
                <a:cs typeface="Arial" panose="020B0604020202020204" pitchFamily="34" charset="0"/>
              </a:rPr>
              <a:t>Nevienlīdzība, zemi ienākumi vai ēnu ekonomika?</a:t>
            </a:r>
            <a:br>
              <a:rPr lang="lv-LV" sz="3200" dirty="0">
                <a:solidFill>
                  <a:srgbClr val="662D91"/>
                </a:solidFill>
                <a:latin typeface="Arial" panose="020B0604020202020204" pitchFamily="34" charset="0"/>
                <a:cs typeface="Arial" panose="020B0604020202020204" pitchFamily="34" charset="0"/>
              </a:rPr>
            </a:br>
            <a:r>
              <a:rPr lang="lv-LV" sz="3200" dirty="0">
                <a:solidFill>
                  <a:srgbClr val="662D91"/>
                </a:solidFill>
                <a:latin typeface="Arial" panose="020B0604020202020204" pitchFamily="34" charset="0"/>
                <a:cs typeface="Arial" panose="020B0604020202020204" pitchFamily="34" charset="0"/>
              </a:rPr>
              <a:t>Faktisko datu analīzes rezultāts uzrāda</a:t>
            </a:r>
          </a:p>
        </p:txBody>
      </p:sp>
      <p:pic>
        <p:nvPicPr>
          <p:cNvPr id="5" name="Picture 4">
            <a:extLst>
              <a:ext uri="{FF2B5EF4-FFF2-40B4-BE49-F238E27FC236}">
                <a16:creationId xmlns="" xmlns:a16="http://schemas.microsoft.com/office/drawing/2014/main" id="{9628B6C1-CC96-4986-BA03-1547BB03152C}"/>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214394" y="5785295"/>
            <a:ext cx="2562606" cy="783336"/>
          </a:xfrm>
          <a:prstGeom prst="rect">
            <a:avLst/>
          </a:prstGeom>
        </p:spPr>
      </p:pic>
    </p:spTree>
    <p:extLst>
      <p:ext uri="{BB962C8B-B14F-4D97-AF65-F5344CB8AC3E}">
        <p14:creationId xmlns:p14="http://schemas.microsoft.com/office/powerpoint/2010/main" val="28001326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3C9F7CB3-93E9-410E-865C-CEACD3D01E69}"/>
              </a:ext>
            </a:extLst>
          </p:cNvPr>
          <p:cNvSpPr txBox="1"/>
          <p:nvPr/>
        </p:nvSpPr>
        <p:spPr>
          <a:xfrm>
            <a:off x="0" y="-82556"/>
            <a:ext cx="9144000" cy="1569660"/>
          </a:xfrm>
          <a:prstGeom prst="rect">
            <a:avLst/>
          </a:prstGeom>
          <a:noFill/>
        </p:spPr>
        <p:txBody>
          <a:bodyPr wrap="square" rtlCol="0" anchor="ctr">
            <a:spAutoFit/>
          </a:bodyPr>
          <a:lstStyle/>
          <a:p>
            <a:pPr algn="ctr"/>
            <a:r>
              <a:rPr lang="lv-LV" sz="3200" dirty="0">
                <a:solidFill>
                  <a:srgbClr val="662D91"/>
                </a:solidFill>
                <a:latin typeface="Arial" panose="020B0604020202020204" pitchFamily="34" charset="0"/>
                <a:cs typeface="Arial" panose="020B0604020202020204" pitchFamily="34" charset="0"/>
              </a:rPr>
              <a:t>Nodarbināto skaits, kuri tiek nodarbināti bez atalgojuma </a:t>
            </a:r>
          </a:p>
          <a:p>
            <a:pPr algn="ctr"/>
            <a:r>
              <a:rPr lang="lv-LV" sz="3200" dirty="0">
                <a:solidFill>
                  <a:srgbClr val="662D91"/>
                </a:solidFill>
                <a:latin typeface="Arial" panose="020B0604020202020204" pitchFamily="34" charset="0"/>
                <a:cs typeface="Arial" panose="020B0604020202020204" pitchFamily="34" charset="0"/>
              </a:rPr>
              <a:t>(01.2015.-04.2018.,cilv. gadā)</a:t>
            </a:r>
          </a:p>
        </p:txBody>
      </p:sp>
      <p:pic>
        <p:nvPicPr>
          <p:cNvPr id="5" name="Picture 4">
            <a:extLst>
              <a:ext uri="{FF2B5EF4-FFF2-40B4-BE49-F238E27FC236}">
                <a16:creationId xmlns="" xmlns:a16="http://schemas.microsoft.com/office/drawing/2014/main" id="{9628B6C1-CC96-4986-BA03-1547BB03152C}"/>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214394" y="5785295"/>
            <a:ext cx="2562606" cy="783336"/>
          </a:xfrm>
          <a:prstGeom prst="rect">
            <a:avLst/>
          </a:prstGeom>
        </p:spPr>
      </p:pic>
      <p:graphicFrame>
        <p:nvGraphicFramePr>
          <p:cNvPr id="6" name="Chart 5">
            <a:extLst>
              <a:ext uri="{FF2B5EF4-FFF2-40B4-BE49-F238E27FC236}">
                <a16:creationId xmlns="" xmlns:a16="http://schemas.microsoft.com/office/drawing/2014/main" id="{F4821549-7627-4381-BC6A-2C042F5B134E}"/>
              </a:ext>
            </a:extLst>
          </p:cNvPr>
          <p:cNvGraphicFramePr/>
          <p:nvPr>
            <p:extLst>
              <p:ext uri="{D42A27DB-BD31-4B8C-83A1-F6EECF244321}">
                <p14:modId xmlns:p14="http://schemas.microsoft.com/office/powerpoint/2010/main" val="2797717422"/>
              </p:ext>
            </p:extLst>
          </p:nvPr>
        </p:nvGraphicFramePr>
        <p:xfrm>
          <a:off x="696440" y="1649144"/>
          <a:ext cx="7118823" cy="405174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94937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3C9F7CB3-93E9-410E-865C-CEACD3D01E69}"/>
              </a:ext>
            </a:extLst>
          </p:cNvPr>
          <p:cNvSpPr txBox="1"/>
          <p:nvPr/>
        </p:nvSpPr>
        <p:spPr>
          <a:xfrm>
            <a:off x="257175" y="289369"/>
            <a:ext cx="8629650" cy="1077218"/>
          </a:xfrm>
          <a:prstGeom prst="rect">
            <a:avLst/>
          </a:prstGeom>
          <a:noFill/>
        </p:spPr>
        <p:txBody>
          <a:bodyPr wrap="square" rtlCol="0" anchor="ctr">
            <a:spAutoFit/>
          </a:bodyPr>
          <a:lstStyle/>
          <a:p>
            <a:pPr algn="ctr"/>
            <a:r>
              <a:rPr lang="lv-LV" sz="3200" dirty="0">
                <a:solidFill>
                  <a:srgbClr val="662D91"/>
                </a:solidFill>
                <a:latin typeface="Arial" panose="020B0604020202020204" pitchFamily="34" charset="0"/>
                <a:cs typeface="Arial" panose="020B0604020202020204" pitchFamily="34" charset="0"/>
              </a:rPr>
              <a:t>Nodarbināto skaits, kas saņem atalgojumu līdz minimālajai algai (01.2015.-05.2018., %)</a:t>
            </a:r>
          </a:p>
        </p:txBody>
      </p:sp>
      <p:pic>
        <p:nvPicPr>
          <p:cNvPr id="5" name="Picture 4">
            <a:extLst>
              <a:ext uri="{FF2B5EF4-FFF2-40B4-BE49-F238E27FC236}">
                <a16:creationId xmlns="" xmlns:a16="http://schemas.microsoft.com/office/drawing/2014/main" id="{9628B6C1-CC96-4986-BA03-1547BB03152C}"/>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214394" y="5785295"/>
            <a:ext cx="2562606" cy="783336"/>
          </a:xfrm>
          <a:prstGeom prst="rect">
            <a:avLst/>
          </a:prstGeom>
        </p:spPr>
      </p:pic>
      <p:graphicFrame>
        <p:nvGraphicFramePr>
          <p:cNvPr id="6" name="Content Placeholder 5">
            <a:extLst>
              <a:ext uri="{FF2B5EF4-FFF2-40B4-BE49-F238E27FC236}">
                <a16:creationId xmlns="" xmlns:a16="http://schemas.microsoft.com/office/drawing/2014/main" id="{A5CAF523-0B0D-4AF2-9FFB-9823A31CAF63}"/>
              </a:ext>
            </a:extLst>
          </p:cNvPr>
          <p:cNvGraphicFramePr>
            <a:graphicFrameLocks noGrp="1"/>
          </p:cNvGraphicFramePr>
          <p:nvPr>
            <p:ph idx="1"/>
            <p:extLst>
              <p:ext uri="{D42A27DB-BD31-4B8C-83A1-F6EECF244321}">
                <p14:modId xmlns:p14="http://schemas.microsoft.com/office/powerpoint/2010/main" val="1493613816"/>
              </p:ext>
            </p:extLst>
          </p:nvPr>
        </p:nvGraphicFramePr>
        <p:xfrm>
          <a:off x="603648" y="1695450"/>
          <a:ext cx="7936706" cy="39909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636105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3C9F7CB3-93E9-410E-865C-CEACD3D01E69}"/>
              </a:ext>
            </a:extLst>
          </p:cNvPr>
          <p:cNvSpPr txBox="1"/>
          <p:nvPr/>
        </p:nvSpPr>
        <p:spPr>
          <a:xfrm>
            <a:off x="214396" y="302513"/>
            <a:ext cx="8393906" cy="1077218"/>
          </a:xfrm>
          <a:prstGeom prst="rect">
            <a:avLst/>
          </a:prstGeom>
          <a:noFill/>
        </p:spPr>
        <p:txBody>
          <a:bodyPr wrap="square" rtlCol="0" anchor="ctr">
            <a:spAutoFit/>
          </a:bodyPr>
          <a:lstStyle/>
          <a:p>
            <a:pPr algn="ctr"/>
            <a:r>
              <a:rPr lang="lv-LV" sz="3200" dirty="0">
                <a:solidFill>
                  <a:srgbClr val="662D91"/>
                </a:solidFill>
                <a:latin typeface="Arial" panose="020B0604020202020204" pitchFamily="34" charset="0"/>
                <a:cs typeface="Arial" panose="020B0604020202020204" pitchFamily="34" charset="0"/>
              </a:rPr>
              <a:t>Bruto ieņēmumi vispārējā nodokļu režīmā strādājošiem (2018.VI)</a:t>
            </a:r>
          </a:p>
        </p:txBody>
      </p:sp>
      <p:pic>
        <p:nvPicPr>
          <p:cNvPr id="5" name="Picture 4">
            <a:extLst>
              <a:ext uri="{FF2B5EF4-FFF2-40B4-BE49-F238E27FC236}">
                <a16:creationId xmlns="" xmlns:a16="http://schemas.microsoft.com/office/drawing/2014/main" id="{9628B6C1-CC96-4986-BA03-1547BB03152C}"/>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214394" y="5785295"/>
            <a:ext cx="2562606" cy="783336"/>
          </a:xfrm>
          <a:prstGeom prst="rect">
            <a:avLst/>
          </a:prstGeom>
        </p:spPr>
      </p:pic>
      <p:graphicFrame>
        <p:nvGraphicFramePr>
          <p:cNvPr id="9" name="Chart 8">
            <a:extLst>
              <a:ext uri="{FF2B5EF4-FFF2-40B4-BE49-F238E27FC236}">
                <a16:creationId xmlns="" xmlns:a16="http://schemas.microsoft.com/office/drawing/2014/main" id="{11205EE2-BB1B-44F9-BCBF-3212D9CBD312}"/>
              </a:ext>
            </a:extLst>
          </p:cNvPr>
          <p:cNvGraphicFramePr/>
          <p:nvPr>
            <p:extLst>
              <p:ext uri="{D42A27DB-BD31-4B8C-83A1-F6EECF244321}">
                <p14:modId xmlns:p14="http://schemas.microsoft.com/office/powerpoint/2010/main" val="2023852371"/>
              </p:ext>
            </p:extLst>
          </p:nvPr>
        </p:nvGraphicFramePr>
        <p:xfrm>
          <a:off x="1419224" y="1534669"/>
          <a:ext cx="6488907" cy="464229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032607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3C9F7CB3-93E9-410E-865C-CEACD3D01E69}"/>
              </a:ext>
            </a:extLst>
          </p:cNvPr>
          <p:cNvSpPr txBox="1"/>
          <p:nvPr/>
        </p:nvSpPr>
        <p:spPr>
          <a:xfrm>
            <a:off x="450098" y="289369"/>
            <a:ext cx="8243806" cy="1077218"/>
          </a:xfrm>
          <a:prstGeom prst="rect">
            <a:avLst/>
          </a:prstGeom>
          <a:noFill/>
        </p:spPr>
        <p:txBody>
          <a:bodyPr wrap="square" rtlCol="0" anchor="ctr">
            <a:spAutoFit/>
          </a:bodyPr>
          <a:lstStyle/>
          <a:p>
            <a:pPr algn="ctr"/>
            <a:r>
              <a:rPr lang="lv-LV" sz="3200" dirty="0">
                <a:solidFill>
                  <a:srgbClr val="662D91"/>
                </a:solidFill>
                <a:latin typeface="Arial" panose="020B0604020202020204" pitchFamily="34" charset="0"/>
                <a:cs typeface="Arial" panose="020B0604020202020204" pitchFamily="34" charset="0"/>
              </a:rPr>
              <a:t>Neapliekamais minimums un nabadzības riska slieksnis mēnesī (</a:t>
            </a:r>
            <a:r>
              <a:rPr lang="lv-LV" sz="3200" dirty="0" err="1">
                <a:solidFill>
                  <a:srgbClr val="662D91"/>
                </a:solidFill>
                <a:latin typeface="Arial" panose="020B0604020202020204" pitchFamily="34" charset="0"/>
                <a:cs typeface="Arial" panose="020B0604020202020204" pitchFamily="34" charset="0"/>
              </a:rPr>
              <a:t>Euro</a:t>
            </a:r>
            <a:r>
              <a:rPr lang="lv-LV" sz="3200" dirty="0">
                <a:solidFill>
                  <a:srgbClr val="662D91"/>
                </a:solidFill>
                <a:latin typeface="Arial" panose="020B0604020202020204" pitchFamily="34" charset="0"/>
                <a:cs typeface="Arial" panose="020B0604020202020204" pitchFamily="34" charset="0"/>
              </a:rPr>
              <a:t>)</a:t>
            </a:r>
          </a:p>
        </p:txBody>
      </p:sp>
      <p:pic>
        <p:nvPicPr>
          <p:cNvPr id="5" name="Picture 4">
            <a:extLst>
              <a:ext uri="{FF2B5EF4-FFF2-40B4-BE49-F238E27FC236}">
                <a16:creationId xmlns="" xmlns:a16="http://schemas.microsoft.com/office/drawing/2014/main" id="{9628B6C1-CC96-4986-BA03-1547BB03152C}"/>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214394" y="5785295"/>
            <a:ext cx="2562606" cy="783336"/>
          </a:xfrm>
          <a:prstGeom prst="rect">
            <a:avLst/>
          </a:prstGeom>
        </p:spPr>
      </p:pic>
      <p:graphicFrame>
        <p:nvGraphicFramePr>
          <p:cNvPr id="6" name="Content Placeholder 3">
            <a:extLst>
              <a:ext uri="{FF2B5EF4-FFF2-40B4-BE49-F238E27FC236}">
                <a16:creationId xmlns="" xmlns:a16="http://schemas.microsoft.com/office/drawing/2014/main" id="{406AC816-B032-4331-8CC4-067FF80795E0}"/>
              </a:ext>
            </a:extLst>
          </p:cNvPr>
          <p:cNvGraphicFramePr>
            <a:graphicFrameLocks/>
          </p:cNvGraphicFramePr>
          <p:nvPr>
            <p:extLst>
              <p:ext uri="{D42A27DB-BD31-4B8C-83A1-F6EECF244321}">
                <p14:modId xmlns:p14="http://schemas.microsoft.com/office/powerpoint/2010/main" val="3434460358"/>
              </p:ext>
            </p:extLst>
          </p:nvPr>
        </p:nvGraphicFramePr>
        <p:xfrm>
          <a:off x="1565808" y="1426273"/>
          <a:ext cx="6449480" cy="43590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7988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3C9F7CB3-93E9-410E-865C-CEACD3D01E69}"/>
              </a:ext>
            </a:extLst>
          </p:cNvPr>
          <p:cNvSpPr txBox="1"/>
          <p:nvPr/>
        </p:nvSpPr>
        <p:spPr>
          <a:xfrm>
            <a:off x="450098" y="43148"/>
            <a:ext cx="8243806" cy="1569660"/>
          </a:xfrm>
          <a:prstGeom prst="rect">
            <a:avLst/>
          </a:prstGeom>
          <a:noFill/>
        </p:spPr>
        <p:txBody>
          <a:bodyPr wrap="square" rtlCol="0" anchor="ctr">
            <a:spAutoFit/>
          </a:bodyPr>
          <a:lstStyle/>
          <a:p>
            <a:pPr algn="ctr"/>
            <a:r>
              <a:rPr lang="es-ES" sz="3200" dirty="0" err="1">
                <a:solidFill>
                  <a:srgbClr val="662D91"/>
                </a:solidFill>
                <a:latin typeface="Arial" panose="020B0604020202020204" pitchFamily="34" charset="0"/>
                <a:cs typeface="Arial" panose="020B0604020202020204" pitchFamily="34" charset="0"/>
              </a:rPr>
              <a:t>Nabadzības</a:t>
            </a:r>
            <a:r>
              <a:rPr lang="es-ES" sz="3200" dirty="0">
                <a:solidFill>
                  <a:srgbClr val="662D91"/>
                </a:solidFill>
                <a:latin typeface="Arial" panose="020B0604020202020204" pitchFamily="34" charset="0"/>
                <a:cs typeface="Arial" panose="020B0604020202020204" pitchFamily="34" charset="0"/>
              </a:rPr>
              <a:t> </a:t>
            </a:r>
            <a:r>
              <a:rPr lang="es-ES" sz="3200" dirty="0" err="1">
                <a:solidFill>
                  <a:srgbClr val="662D91"/>
                </a:solidFill>
                <a:latin typeface="Arial" panose="020B0604020202020204" pitchFamily="34" charset="0"/>
                <a:cs typeface="Arial" panose="020B0604020202020204" pitchFamily="34" charset="0"/>
              </a:rPr>
              <a:t>riska</a:t>
            </a:r>
            <a:r>
              <a:rPr lang="es-ES" sz="3200" dirty="0">
                <a:solidFill>
                  <a:srgbClr val="662D91"/>
                </a:solidFill>
                <a:latin typeface="Arial" panose="020B0604020202020204" pitchFamily="34" charset="0"/>
                <a:cs typeface="Arial" panose="020B0604020202020204" pitchFamily="34" charset="0"/>
              </a:rPr>
              <a:t> un </a:t>
            </a:r>
            <a:r>
              <a:rPr lang="es-ES" sz="3200" dirty="0" err="1">
                <a:solidFill>
                  <a:srgbClr val="662D91"/>
                </a:solidFill>
                <a:latin typeface="Arial" panose="020B0604020202020204" pitchFamily="34" charset="0"/>
                <a:cs typeface="Arial" panose="020B0604020202020204" pitchFamily="34" charset="0"/>
              </a:rPr>
              <a:t>minimālās</a:t>
            </a:r>
            <a:r>
              <a:rPr lang="es-ES" sz="3200" dirty="0">
                <a:solidFill>
                  <a:srgbClr val="662D91"/>
                </a:solidFill>
                <a:latin typeface="Arial" panose="020B0604020202020204" pitchFamily="34" charset="0"/>
                <a:cs typeface="Arial" panose="020B0604020202020204" pitchFamily="34" charset="0"/>
              </a:rPr>
              <a:t> algas </a:t>
            </a:r>
            <a:r>
              <a:rPr lang="es-ES" sz="3200" dirty="0" err="1">
                <a:solidFill>
                  <a:srgbClr val="662D91"/>
                </a:solidFill>
                <a:latin typeface="Arial" panose="020B0604020202020204" pitchFamily="34" charset="0"/>
                <a:cs typeface="Arial" panose="020B0604020202020204" pitchFamily="34" charset="0"/>
              </a:rPr>
              <a:t>tendences</a:t>
            </a:r>
            <a:r>
              <a:rPr lang="lv-LV" sz="3200" dirty="0">
                <a:solidFill>
                  <a:srgbClr val="662D91"/>
                </a:solidFill>
                <a:latin typeface="Arial" panose="020B0604020202020204" pitchFamily="34" charset="0"/>
                <a:cs typeface="Arial" panose="020B0604020202020204" pitchFamily="34" charset="0"/>
              </a:rPr>
              <a:t>, bez apgādājamajiem </a:t>
            </a:r>
            <a:r>
              <a:rPr lang="es-ES" sz="3200" dirty="0">
                <a:solidFill>
                  <a:srgbClr val="662D91"/>
                </a:solidFill>
                <a:latin typeface="Arial" panose="020B0604020202020204" pitchFamily="34" charset="0"/>
                <a:cs typeface="Arial" panose="020B0604020202020204" pitchFamily="34" charset="0"/>
              </a:rPr>
              <a:t>(bruto un neto)</a:t>
            </a:r>
            <a:endParaRPr lang="lv-LV" sz="3200" dirty="0">
              <a:solidFill>
                <a:srgbClr val="662D9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 xmlns:a16="http://schemas.microsoft.com/office/drawing/2014/main" id="{9628B6C1-CC96-4986-BA03-1547BB03152C}"/>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214394" y="5785295"/>
            <a:ext cx="2562606" cy="783336"/>
          </a:xfrm>
          <a:prstGeom prst="rect">
            <a:avLst/>
          </a:prstGeom>
        </p:spPr>
      </p:pic>
      <p:graphicFrame>
        <p:nvGraphicFramePr>
          <p:cNvPr id="7" name="Chart 6">
            <a:extLst>
              <a:ext uri="{FF2B5EF4-FFF2-40B4-BE49-F238E27FC236}">
                <a16:creationId xmlns="" xmlns:a16="http://schemas.microsoft.com/office/drawing/2014/main" id="{4294BC8C-DC51-4D2A-8E1E-3A943DC7792C}"/>
              </a:ext>
            </a:extLst>
          </p:cNvPr>
          <p:cNvGraphicFramePr>
            <a:graphicFrameLocks/>
          </p:cNvGraphicFramePr>
          <p:nvPr>
            <p:extLst>
              <p:ext uri="{D42A27DB-BD31-4B8C-83A1-F6EECF244321}">
                <p14:modId xmlns:p14="http://schemas.microsoft.com/office/powerpoint/2010/main" val="921172762"/>
              </p:ext>
            </p:extLst>
          </p:nvPr>
        </p:nvGraphicFramePr>
        <p:xfrm>
          <a:off x="746598" y="1540546"/>
          <a:ext cx="7518722" cy="407079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573162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lv-LV" dirty="0" smtClean="0"/>
              <a:t>Situācijas raksturojums </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543300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p:txBody>
          <a:bodyPr/>
          <a:lstStyle/>
          <a:p>
            <a:pPr lvl="0"/>
            <a:r>
              <a:rPr lang="lv-LV" b="1"/>
              <a:t>Iedzīvotāju ienākumu nodokļa 2018.gada reformas ietekmes vērtējums</a:t>
            </a:r>
            <a:endParaRPr lang="en-US" b="1"/>
          </a:p>
        </p:txBody>
      </p:sp>
      <p:sp>
        <p:nvSpPr>
          <p:cNvPr id="3" name="Subtitle 2"/>
          <p:cNvSpPr txBox="1">
            <a:spLocks noGrp="1"/>
          </p:cNvSpPr>
          <p:nvPr>
            <p:ph type="subTitle" idx="1"/>
          </p:nvPr>
        </p:nvSpPr>
        <p:spPr/>
        <p:txBody>
          <a:bodyPr anchorCtr="0"/>
          <a:lstStyle/>
          <a:p>
            <a:pPr lvl="0"/>
            <a:endParaRPr lang="en-US" dirty="0"/>
          </a:p>
        </p:txBody>
      </p:sp>
    </p:spTree>
    <p:extLst>
      <p:ext uri="{BB962C8B-B14F-4D97-AF65-F5344CB8AC3E}">
        <p14:creationId xmlns:p14="http://schemas.microsoft.com/office/powerpoint/2010/main" val="3678309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a vietturis 3">
            <a:extLst>
              <a:ext uri="{FF2B5EF4-FFF2-40B4-BE49-F238E27FC236}">
                <a16:creationId xmlns="" xmlns:a16="http://schemas.microsoft.com/office/drawing/2014/main" id="{A8A031A4-6961-48F6-BA23-903FD4F7EFA6}"/>
              </a:ext>
            </a:extLst>
          </p:cNvPr>
          <p:cNvSpPr>
            <a:spLocks noGrp="1"/>
          </p:cNvSpPr>
          <p:nvPr>
            <p:ph type="body" sz="quarter" idx="13"/>
          </p:nvPr>
        </p:nvSpPr>
        <p:spPr/>
        <p:txBody>
          <a:bodyPr>
            <a:normAutofit fontScale="92500"/>
          </a:bodyPr>
          <a:lstStyle/>
          <a:p>
            <a:r>
              <a:rPr lang="lv-LV" dirty="0"/>
              <a:t>Avots: </a:t>
            </a:r>
            <a:r>
              <a:rPr lang="lv-LV" i="1" dirty="0"/>
              <a:t>Eurostat</a:t>
            </a:r>
            <a:r>
              <a:rPr lang="lv-LV" dirty="0"/>
              <a:t>, Sentluisas FRS.</a:t>
            </a:r>
          </a:p>
        </p:txBody>
      </p:sp>
      <p:sp>
        <p:nvSpPr>
          <p:cNvPr id="12" name="Teksta vietturis 11">
            <a:extLst>
              <a:ext uri="{FF2B5EF4-FFF2-40B4-BE49-F238E27FC236}">
                <a16:creationId xmlns="" xmlns:a16="http://schemas.microsoft.com/office/drawing/2014/main" id="{EE482C77-D811-4B44-B5AB-FA8E97466284}"/>
              </a:ext>
            </a:extLst>
          </p:cNvPr>
          <p:cNvSpPr>
            <a:spLocks noGrp="1"/>
          </p:cNvSpPr>
          <p:nvPr>
            <p:ph type="body" sz="quarter" idx="15"/>
          </p:nvPr>
        </p:nvSpPr>
        <p:spPr>
          <a:xfrm>
            <a:off x="838200" y="1452122"/>
            <a:ext cx="7238999" cy="546200"/>
          </a:xfrm>
        </p:spPr>
        <p:txBody>
          <a:bodyPr>
            <a:normAutofit/>
          </a:bodyPr>
          <a:lstStyle/>
          <a:p>
            <a:r>
              <a:rPr lang="en-US" sz="2000" dirty="0" err="1"/>
              <a:t>Reālā</a:t>
            </a:r>
            <a:r>
              <a:rPr lang="en-US" sz="2000" dirty="0"/>
              <a:t> </a:t>
            </a:r>
            <a:r>
              <a:rPr lang="lv-LV" sz="2000" dirty="0"/>
              <a:t>IKP gada</a:t>
            </a:r>
            <a:r>
              <a:rPr lang="en-US" sz="2000" dirty="0"/>
              <a:t> un </a:t>
            </a:r>
            <a:r>
              <a:rPr lang="en-US" sz="2000" dirty="0" err="1"/>
              <a:t>ceturkš</a:t>
            </a:r>
            <a:r>
              <a:rPr lang="lv-LV" sz="2000" dirty="0"/>
              <a:t>ņ</a:t>
            </a:r>
            <a:r>
              <a:rPr lang="en-US" sz="2000" dirty="0"/>
              <a:t>a </a:t>
            </a:r>
            <a:r>
              <a:rPr lang="lv-LV" sz="2000" dirty="0"/>
              <a:t>pārmaiņas</a:t>
            </a:r>
            <a:r>
              <a:rPr lang="en-US" sz="2000" dirty="0"/>
              <a:t> </a:t>
            </a:r>
            <a:r>
              <a:rPr lang="lv-LV" sz="1800" dirty="0"/>
              <a:t>(</a:t>
            </a:r>
            <a:r>
              <a:rPr lang="lv-LV" sz="1800" dirty="0" err="1"/>
              <a:t>s.i</a:t>
            </a:r>
            <a:r>
              <a:rPr lang="lv-LV" sz="1800" dirty="0"/>
              <a:t>. %</a:t>
            </a:r>
            <a:r>
              <a:rPr lang="lv-LV" sz="1800" dirty="0">
                <a:solidFill>
                  <a:schemeClr val="tx2"/>
                </a:solidFill>
              </a:rPr>
              <a:t>)</a:t>
            </a:r>
            <a:endParaRPr lang="lv-LV" sz="1800" dirty="0"/>
          </a:p>
        </p:txBody>
      </p:sp>
      <p:sp>
        <p:nvSpPr>
          <p:cNvPr id="10" name="Slaida numura vietturis 12">
            <a:extLst>
              <a:ext uri="{FF2B5EF4-FFF2-40B4-BE49-F238E27FC236}">
                <a16:creationId xmlns="" xmlns:a16="http://schemas.microsoft.com/office/drawing/2014/main" id="{A9C2AE94-6082-43DD-91C0-66381F9E4956}"/>
              </a:ext>
            </a:extLst>
          </p:cNvPr>
          <p:cNvSpPr>
            <a:spLocks noGrp="1"/>
          </p:cNvSpPr>
          <p:nvPr>
            <p:ph type="sldNum" sz="quarter" idx="4"/>
          </p:nvPr>
        </p:nvSpPr>
        <p:spPr/>
        <p:txBody>
          <a:bodyPr/>
          <a:lstStyle/>
          <a:p>
            <a:fld id="{A1106DDA-3C8D-43FA-BBFB-6FEFFEEF8EB7}" type="slidenum">
              <a:rPr lang="lv-LV" smtClean="0"/>
              <a:t>50</a:t>
            </a:fld>
            <a:endParaRPr lang="lv-LV" dirty="0"/>
          </a:p>
        </p:txBody>
      </p:sp>
      <p:sp>
        <p:nvSpPr>
          <p:cNvPr id="3" name="Virsraksts 2">
            <a:extLst>
              <a:ext uri="{FF2B5EF4-FFF2-40B4-BE49-F238E27FC236}">
                <a16:creationId xmlns="" xmlns:a16="http://schemas.microsoft.com/office/drawing/2014/main" id="{CFD768A3-0A5B-499F-9930-3A3ED9A95571}"/>
              </a:ext>
            </a:extLst>
          </p:cNvPr>
          <p:cNvSpPr>
            <a:spLocks noGrp="1"/>
          </p:cNvSpPr>
          <p:nvPr>
            <p:ph type="title"/>
          </p:nvPr>
        </p:nvSpPr>
        <p:spPr/>
        <p:txBody>
          <a:bodyPr>
            <a:normAutofit/>
          </a:bodyPr>
          <a:lstStyle/>
          <a:p>
            <a:r>
              <a:rPr lang="lv-LV" sz="2400" dirty="0">
                <a:solidFill>
                  <a:schemeClr val="tx2"/>
                </a:solidFill>
              </a:rPr>
              <a:t>Pasaulē izaugsme bremzējas, prognozes pārskatītas uz leju, turklāt vairums risku joprojām lejupvērsti</a:t>
            </a:r>
          </a:p>
        </p:txBody>
      </p:sp>
      <p:graphicFrame>
        <p:nvGraphicFramePr>
          <p:cNvPr id="8" name="Chart 14">
            <a:extLst>
              <a:ext uri="{FF2B5EF4-FFF2-40B4-BE49-F238E27FC236}">
                <a16:creationId xmlns="" xmlns:a16="http://schemas.microsoft.com/office/drawing/2014/main" id="{085185D4-5506-4AE0-AA63-CBAD2DB19753}"/>
              </a:ext>
            </a:extLst>
          </p:cNvPr>
          <p:cNvGraphicFramePr/>
          <p:nvPr/>
        </p:nvGraphicFramePr>
        <p:xfrm>
          <a:off x="258419" y="2071397"/>
          <a:ext cx="4108309" cy="43447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4">
            <a:extLst>
              <a:ext uri="{FF2B5EF4-FFF2-40B4-BE49-F238E27FC236}">
                <a16:creationId xmlns="" xmlns:a16="http://schemas.microsoft.com/office/drawing/2014/main" id="{EAF99D86-E35F-4AD9-B818-5351BCE257BF}"/>
              </a:ext>
            </a:extLst>
          </p:cNvPr>
          <p:cNvGraphicFramePr/>
          <p:nvPr>
            <p:extLst>
              <p:ext uri="{D42A27DB-BD31-4B8C-83A1-F6EECF244321}">
                <p14:modId xmlns:p14="http://schemas.microsoft.com/office/powerpoint/2010/main" val="762312574"/>
              </p:ext>
            </p:extLst>
          </p:nvPr>
        </p:nvGraphicFramePr>
        <p:xfrm>
          <a:off x="4840096" y="1942852"/>
          <a:ext cx="4022414" cy="45109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28280195"/>
      </p:ext>
    </p:extLst>
  </p:cSld>
  <p:clrMapOvr>
    <a:masterClrMapping/>
  </p:clrMapOvr>
  <p:transition spd="slow">
    <p:cove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6200"/>
            <a:ext cx="8381999"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4784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a vietturis 9">
            <a:extLst>
              <a:ext uri="{FF2B5EF4-FFF2-40B4-BE49-F238E27FC236}">
                <a16:creationId xmlns="" xmlns:a16="http://schemas.microsoft.com/office/drawing/2014/main" id="{6CC6073B-7809-4B9A-8862-100C820178D0}"/>
              </a:ext>
            </a:extLst>
          </p:cNvPr>
          <p:cNvSpPr>
            <a:spLocks noGrp="1"/>
          </p:cNvSpPr>
          <p:nvPr>
            <p:ph type="body" sz="quarter" idx="13"/>
          </p:nvPr>
        </p:nvSpPr>
        <p:spPr>
          <a:xfrm>
            <a:off x="2" y="6397200"/>
            <a:ext cx="2295525" cy="365124"/>
          </a:xfrm>
        </p:spPr>
        <p:txBody>
          <a:bodyPr/>
          <a:lstStyle/>
          <a:p>
            <a:r>
              <a:rPr lang="fi-FI" dirty="0"/>
              <a:t>Avots: </a:t>
            </a:r>
            <a:r>
              <a:rPr lang="lv-LV" dirty="0"/>
              <a:t>CSP.</a:t>
            </a:r>
            <a:endParaRPr lang="fi-FI" dirty="0"/>
          </a:p>
        </p:txBody>
      </p:sp>
      <p:sp>
        <p:nvSpPr>
          <p:cNvPr id="12" name="Slaida numura vietturis 12">
            <a:extLst>
              <a:ext uri="{FF2B5EF4-FFF2-40B4-BE49-F238E27FC236}">
                <a16:creationId xmlns="" xmlns:a16="http://schemas.microsoft.com/office/drawing/2014/main" id="{9D337232-48A2-4D7A-A697-7F41F5EA9D7C}"/>
              </a:ext>
            </a:extLst>
          </p:cNvPr>
          <p:cNvSpPr>
            <a:spLocks noGrp="1"/>
          </p:cNvSpPr>
          <p:nvPr>
            <p:ph type="sldNum" sz="quarter" idx="4"/>
          </p:nvPr>
        </p:nvSpPr>
        <p:spPr/>
        <p:txBody>
          <a:bodyPr/>
          <a:lstStyle/>
          <a:p>
            <a:fld id="{A1106DDA-3C8D-43FA-BBFB-6FEFFEEF8EB7}" type="slidenum">
              <a:rPr lang="lv-LV" smtClean="0"/>
              <a:pPr/>
              <a:t>52</a:t>
            </a:fld>
            <a:endParaRPr lang="lv-LV" dirty="0"/>
          </a:p>
        </p:txBody>
      </p:sp>
      <p:sp>
        <p:nvSpPr>
          <p:cNvPr id="3" name="Virsraksts 2">
            <a:extLst>
              <a:ext uri="{FF2B5EF4-FFF2-40B4-BE49-F238E27FC236}">
                <a16:creationId xmlns="" xmlns:a16="http://schemas.microsoft.com/office/drawing/2014/main" id="{BF75371F-AE77-4BE5-92F5-24AFCF1C641D}"/>
              </a:ext>
            </a:extLst>
          </p:cNvPr>
          <p:cNvSpPr>
            <a:spLocks noGrp="1"/>
          </p:cNvSpPr>
          <p:nvPr>
            <p:ph type="title"/>
          </p:nvPr>
        </p:nvSpPr>
        <p:spPr/>
        <p:txBody>
          <a:bodyPr>
            <a:normAutofit/>
          </a:bodyPr>
          <a:lstStyle/>
          <a:p>
            <a:r>
              <a:rPr lang="lv-LV" dirty="0"/>
              <a:t>Nozaru griezumā izaugsme kļuvusi lēnāka un nevienmērīgāka</a:t>
            </a:r>
          </a:p>
        </p:txBody>
      </p:sp>
      <p:sp>
        <p:nvSpPr>
          <p:cNvPr id="7" name="Text Placeholder 6">
            <a:extLst>
              <a:ext uri="{FF2B5EF4-FFF2-40B4-BE49-F238E27FC236}">
                <a16:creationId xmlns="" xmlns:a16="http://schemas.microsoft.com/office/drawing/2014/main" id="{0201CF8B-B7BB-40F7-94F3-CEE84F804CA1}"/>
              </a:ext>
            </a:extLst>
          </p:cNvPr>
          <p:cNvSpPr>
            <a:spLocks noGrp="1"/>
          </p:cNvSpPr>
          <p:nvPr>
            <p:ph type="body" sz="quarter" idx="17"/>
          </p:nvPr>
        </p:nvSpPr>
        <p:spPr/>
        <p:txBody>
          <a:bodyPr/>
          <a:lstStyle/>
          <a:p>
            <a:r>
              <a:rPr lang="lv-LV" sz="2000" dirty="0"/>
              <a:t>Pievienotās vērtības gada pieaugums (%; </a:t>
            </a:r>
            <a:r>
              <a:rPr lang="lv-LV" sz="2000" dirty="0" err="1"/>
              <a:t>s.i</a:t>
            </a:r>
            <a:r>
              <a:rPr lang="lv-LV" sz="2000" dirty="0"/>
              <a:t>.)</a:t>
            </a:r>
          </a:p>
        </p:txBody>
      </p:sp>
      <p:graphicFrame>
        <p:nvGraphicFramePr>
          <p:cNvPr id="9" name="Content Placeholder 9">
            <a:extLst>
              <a:ext uri="{FF2B5EF4-FFF2-40B4-BE49-F238E27FC236}">
                <a16:creationId xmlns="" xmlns:a16="http://schemas.microsoft.com/office/drawing/2014/main" id="{9060EA0B-5A76-45D1-81B3-72BA8EDC8016}"/>
              </a:ext>
            </a:extLst>
          </p:cNvPr>
          <p:cNvGraphicFramePr>
            <a:graphicFrameLocks/>
          </p:cNvGraphicFramePr>
          <p:nvPr>
            <p:extLst>
              <p:ext uri="{D42A27DB-BD31-4B8C-83A1-F6EECF244321}">
                <p14:modId xmlns:p14="http://schemas.microsoft.com/office/powerpoint/2010/main" val="2185155411"/>
              </p:ext>
            </p:extLst>
          </p:nvPr>
        </p:nvGraphicFramePr>
        <p:xfrm>
          <a:off x="258421" y="1899563"/>
          <a:ext cx="8627165" cy="45119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96227041"/>
      </p:ext>
    </p:extLst>
  </p:cSld>
  <p:clrMapOvr>
    <a:masterClrMapping/>
  </p:clrMapOvr>
  <p:transition spd="slow">
    <p:cove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a vietturis 9">
            <a:extLst>
              <a:ext uri="{FF2B5EF4-FFF2-40B4-BE49-F238E27FC236}">
                <a16:creationId xmlns="" xmlns:a16="http://schemas.microsoft.com/office/drawing/2014/main" id="{6CC6073B-7809-4B9A-8862-100C820178D0}"/>
              </a:ext>
            </a:extLst>
          </p:cNvPr>
          <p:cNvSpPr>
            <a:spLocks noGrp="1"/>
          </p:cNvSpPr>
          <p:nvPr>
            <p:ph type="body" sz="quarter" idx="13"/>
          </p:nvPr>
        </p:nvSpPr>
        <p:spPr>
          <a:xfrm>
            <a:off x="2" y="6397200"/>
            <a:ext cx="2295525" cy="365124"/>
          </a:xfrm>
        </p:spPr>
        <p:txBody>
          <a:bodyPr/>
          <a:lstStyle/>
          <a:p>
            <a:r>
              <a:rPr lang="fi-FI" dirty="0"/>
              <a:t>Avots: </a:t>
            </a:r>
            <a:r>
              <a:rPr lang="lv-LV" dirty="0"/>
              <a:t>CSP.</a:t>
            </a:r>
            <a:endParaRPr lang="fi-FI" dirty="0"/>
          </a:p>
        </p:txBody>
      </p:sp>
      <p:sp>
        <p:nvSpPr>
          <p:cNvPr id="12" name="Slaida numura vietturis 12">
            <a:extLst>
              <a:ext uri="{FF2B5EF4-FFF2-40B4-BE49-F238E27FC236}">
                <a16:creationId xmlns="" xmlns:a16="http://schemas.microsoft.com/office/drawing/2014/main" id="{9D337232-48A2-4D7A-A697-7F41F5EA9D7C}"/>
              </a:ext>
            </a:extLst>
          </p:cNvPr>
          <p:cNvSpPr>
            <a:spLocks noGrp="1"/>
          </p:cNvSpPr>
          <p:nvPr>
            <p:ph type="sldNum" sz="quarter" idx="4"/>
          </p:nvPr>
        </p:nvSpPr>
        <p:spPr/>
        <p:txBody>
          <a:bodyPr/>
          <a:lstStyle/>
          <a:p>
            <a:fld id="{A1106DDA-3C8D-43FA-BBFB-6FEFFEEF8EB7}" type="slidenum">
              <a:rPr lang="lv-LV" smtClean="0"/>
              <a:pPr/>
              <a:t>53</a:t>
            </a:fld>
            <a:endParaRPr lang="lv-LV" dirty="0"/>
          </a:p>
        </p:txBody>
      </p:sp>
      <p:sp>
        <p:nvSpPr>
          <p:cNvPr id="3" name="Virsraksts 2">
            <a:extLst>
              <a:ext uri="{FF2B5EF4-FFF2-40B4-BE49-F238E27FC236}">
                <a16:creationId xmlns="" xmlns:a16="http://schemas.microsoft.com/office/drawing/2014/main" id="{BF75371F-AE77-4BE5-92F5-24AFCF1C641D}"/>
              </a:ext>
            </a:extLst>
          </p:cNvPr>
          <p:cNvSpPr>
            <a:spLocks noGrp="1"/>
          </p:cNvSpPr>
          <p:nvPr>
            <p:ph type="title"/>
          </p:nvPr>
        </p:nvSpPr>
        <p:spPr/>
        <p:txBody>
          <a:bodyPr>
            <a:normAutofit/>
          </a:bodyPr>
          <a:lstStyle/>
          <a:p>
            <a:r>
              <a:rPr lang="en-US" dirty="0" err="1"/>
              <a:t>Arī</a:t>
            </a:r>
            <a:r>
              <a:rPr lang="en-US" dirty="0"/>
              <a:t> IKP </a:t>
            </a:r>
            <a:r>
              <a:rPr lang="en-US" dirty="0" err="1"/>
              <a:t>izlietojumā</a:t>
            </a:r>
            <a:r>
              <a:rPr lang="en-US" dirty="0"/>
              <a:t> </a:t>
            </a:r>
            <a:r>
              <a:rPr lang="en-US" dirty="0" err="1"/>
              <a:t>vērojama</a:t>
            </a:r>
            <a:r>
              <a:rPr lang="en-US" dirty="0"/>
              <a:t> </a:t>
            </a:r>
            <a:r>
              <a:rPr lang="en-US" dirty="0" err="1"/>
              <a:t>pieauguma</a:t>
            </a:r>
            <a:r>
              <a:rPr lang="en-US" dirty="0"/>
              <a:t> </a:t>
            </a:r>
            <a:r>
              <a:rPr lang="en-US" dirty="0" err="1"/>
              <a:t>tempu</a:t>
            </a:r>
            <a:r>
              <a:rPr lang="en-US" dirty="0"/>
              <a:t> </a:t>
            </a:r>
            <a:r>
              <a:rPr lang="en-US" dirty="0" err="1"/>
              <a:t>mazināšanās</a:t>
            </a:r>
            <a:endParaRPr lang="lv-LV" dirty="0"/>
          </a:p>
        </p:txBody>
      </p:sp>
      <p:sp>
        <p:nvSpPr>
          <p:cNvPr id="7" name="Text Placeholder 6">
            <a:extLst>
              <a:ext uri="{FF2B5EF4-FFF2-40B4-BE49-F238E27FC236}">
                <a16:creationId xmlns="" xmlns:a16="http://schemas.microsoft.com/office/drawing/2014/main" id="{0201CF8B-B7BB-40F7-94F3-CEE84F804CA1}"/>
              </a:ext>
            </a:extLst>
          </p:cNvPr>
          <p:cNvSpPr>
            <a:spLocks noGrp="1"/>
          </p:cNvSpPr>
          <p:nvPr>
            <p:ph type="body" sz="quarter" idx="17"/>
          </p:nvPr>
        </p:nvSpPr>
        <p:spPr>
          <a:xfrm>
            <a:off x="258417" y="1372325"/>
            <a:ext cx="5016316" cy="425450"/>
          </a:xfrm>
        </p:spPr>
        <p:txBody>
          <a:bodyPr/>
          <a:lstStyle/>
          <a:p>
            <a:r>
              <a:rPr lang="en-US" sz="2000" dirty="0"/>
              <a:t>IKP </a:t>
            </a:r>
            <a:r>
              <a:rPr lang="en-US" sz="2000" dirty="0" err="1"/>
              <a:t>izlietojuma</a:t>
            </a:r>
            <a:r>
              <a:rPr lang="en-US" sz="2000" dirty="0"/>
              <a:t> </a:t>
            </a:r>
            <a:r>
              <a:rPr lang="en-US" sz="2000" dirty="0" err="1"/>
              <a:t>sastāvda</a:t>
            </a:r>
            <a:r>
              <a:rPr lang="lv-LV" sz="2000" dirty="0"/>
              <a:t>ļ</a:t>
            </a:r>
            <a:r>
              <a:rPr lang="en-US" sz="2000" dirty="0"/>
              <a:t>as </a:t>
            </a:r>
            <a:r>
              <a:rPr lang="lv-LV" sz="2000" dirty="0"/>
              <a:t>gada pieaugums (%; </a:t>
            </a:r>
            <a:r>
              <a:rPr lang="lv-LV" sz="2000" dirty="0" err="1"/>
              <a:t>s.i</a:t>
            </a:r>
            <a:r>
              <a:rPr lang="lv-LV" sz="2000" dirty="0"/>
              <a:t>.)</a:t>
            </a:r>
          </a:p>
        </p:txBody>
      </p:sp>
      <p:graphicFrame>
        <p:nvGraphicFramePr>
          <p:cNvPr id="9" name="Content Placeholder 9">
            <a:extLst>
              <a:ext uri="{FF2B5EF4-FFF2-40B4-BE49-F238E27FC236}">
                <a16:creationId xmlns="" xmlns:a16="http://schemas.microsoft.com/office/drawing/2014/main" id="{9060EA0B-5A76-45D1-81B3-72BA8EDC8016}"/>
              </a:ext>
            </a:extLst>
          </p:cNvPr>
          <p:cNvGraphicFramePr>
            <a:graphicFrameLocks/>
          </p:cNvGraphicFramePr>
          <p:nvPr>
            <p:extLst>
              <p:ext uri="{D42A27DB-BD31-4B8C-83A1-F6EECF244321}">
                <p14:modId xmlns:p14="http://schemas.microsoft.com/office/powerpoint/2010/main" val="1147709020"/>
              </p:ext>
            </p:extLst>
          </p:nvPr>
        </p:nvGraphicFramePr>
        <p:xfrm>
          <a:off x="258421" y="1899563"/>
          <a:ext cx="8627165" cy="45119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5699955"/>
      </p:ext>
    </p:extLst>
  </p:cSld>
  <p:clrMapOvr>
    <a:masterClrMapping/>
  </p:clrMapOvr>
  <p:transition spd="slow">
    <p:cove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irsraksts 4">
            <a:extLst>
              <a:ext uri="{FF2B5EF4-FFF2-40B4-BE49-F238E27FC236}">
                <a16:creationId xmlns="" xmlns:a16="http://schemas.microsoft.com/office/drawing/2014/main" id="{5D680146-FCD7-433D-B779-328F0B3A81B5}"/>
              </a:ext>
            </a:extLst>
          </p:cNvPr>
          <p:cNvSpPr>
            <a:spLocks noGrp="1"/>
          </p:cNvSpPr>
          <p:nvPr>
            <p:ph type="title"/>
          </p:nvPr>
        </p:nvSpPr>
        <p:spPr/>
        <p:txBody>
          <a:bodyPr>
            <a:normAutofit/>
          </a:bodyPr>
          <a:lstStyle/>
          <a:p>
            <a:r>
              <a:rPr lang="lv-LV" dirty="0" err="1"/>
              <a:t>Kred</a:t>
            </a:r>
            <a:r>
              <a:rPr lang="en-US" dirty="0" err="1"/>
              <a:t>itēšana</a:t>
            </a:r>
            <a:r>
              <a:rPr lang="lv-LV" dirty="0"/>
              <a:t> joprojām vāja, uz strauju uzrāvienu šajā biznesa ciklā cerēt nav pamata</a:t>
            </a:r>
          </a:p>
        </p:txBody>
      </p:sp>
      <p:sp>
        <p:nvSpPr>
          <p:cNvPr id="6" name="Teksta vietturis 5">
            <a:extLst>
              <a:ext uri="{FF2B5EF4-FFF2-40B4-BE49-F238E27FC236}">
                <a16:creationId xmlns="" xmlns:a16="http://schemas.microsoft.com/office/drawing/2014/main" id="{ACC56DA2-7A46-451B-90BE-43C42A2DDFF7}"/>
              </a:ext>
            </a:extLst>
          </p:cNvPr>
          <p:cNvSpPr>
            <a:spLocks noGrp="1"/>
          </p:cNvSpPr>
          <p:nvPr>
            <p:ph type="body" sz="quarter" idx="15"/>
          </p:nvPr>
        </p:nvSpPr>
        <p:spPr>
          <a:xfrm>
            <a:off x="258750" y="1372328"/>
            <a:ext cx="8626500" cy="487297"/>
          </a:xfrm>
        </p:spPr>
        <p:txBody>
          <a:bodyPr/>
          <a:lstStyle/>
          <a:p>
            <a:r>
              <a:rPr lang="lv-LV" sz="2000" dirty="0">
                <a:solidFill>
                  <a:schemeClr val="tx2"/>
                </a:solidFill>
              </a:rPr>
              <a:t>Iekšzemes aizņēmējiem izsniegtie kredīti*</a:t>
            </a:r>
          </a:p>
          <a:p>
            <a:r>
              <a:rPr lang="lv-LV" sz="1800" dirty="0">
                <a:solidFill>
                  <a:schemeClr val="tx2"/>
                </a:solidFill>
              </a:rPr>
              <a:t>(%; gada pārmaiņas)</a:t>
            </a:r>
            <a:endParaRPr lang="lv-LV" sz="2400" dirty="0">
              <a:solidFill>
                <a:schemeClr val="tx2"/>
              </a:solidFill>
            </a:endParaRPr>
          </a:p>
          <a:p>
            <a:endParaRPr lang="lv-LV" sz="2000" dirty="0"/>
          </a:p>
        </p:txBody>
      </p:sp>
      <p:sp>
        <p:nvSpPr>
          <p:cNvPr id="2" name="Teksta vietturis 1">
            <a:extLst>
              <a:ext uri="{FF2B5EF4-FFF2-40B4-BE49-F238E27FC236}">
                <a16:creationId xmlns="" xmlns:a16="http://schemas.microsoft.com/office/drawing/2014/main" id="{1CCE0580-2FE3-418D-A9DB-01A6F62E8D14}"/>
              </a:ext>
            </a:extLst>
          </p:cNvPr>
          <p:cNvSpPr>
            <a:spLocks noGrp="1"/>
          </p:cNvSpPr>
          <p:nvPr>
            <p:ph type="body" sz="quarter" idx="13"/>
          </p:nvPr>
        </p:nvSpPr>
        <p:spPr>
          <a:xfrm>
            <a:off x="-1" y="6397200"/>
            <a:ext cx="4661899" cy="365124"/>
          </a:xfrm>
        </p:spPr>
        <p:txBody>
          <a:bodyPr/>
          <a:lstStyle/>
          <a:p>
            <a:r>
              <a:rPr lang="lv-LV" dirty="0"/>
              <a:t>Avots: Latvijas Banka; * salīdzināšanas nolūkos izņemta banku sektora strukturālo pārmaiņu ietekme.</a:t>
            </a:r>
          </a:p>
        </p:txBody>
      </p:sp>
      <p:sp>
        <p:nvSpPr>
          <p:cNvPr id="9" name="Slaida numura vietturis 12">
            <a:extLst>
              <a:ext uri="{FF2B5EF4-FFF2-40B4-BE49-F238E27FC236}">
                <a16:creationId xmlns="" xmlns:a16="http://schemas.microsoft.com/office/drawing/2014/main" id="{CCE511F9-74A0-4729-ADB0-218700A1873C}"/>
              </a:ext>
            </a:extLst>
          </p:cNvPr>
          <p:cNvSpPr>
            <a:spLocks noGrp="1"/>
          </p:cNvSpPr>
          <p:nvPr>
            <p:ph type="sldNum" sz="quarter" idx="4"/>
          </p:nvPr>
        </p:nvSpPr>
        <p:spPr/>
        <p:txBody>
          <a:bodyPr/>
          <a:lstStyle/>
          <a:p>
            <a:fld id="{A1106DDA-3C8D-43FA-BBFB-6FEFFEEF8EB7}" type="slidenum">
              <a:rPr lang="lv-LV" smtClean="0"/>
              <a:pPr/>
              <a:t>54</a:t>
            </a:fld>
            <a:endParaRPr lang="lv-LV" dirty="0"/>
          </a:p>
        </p:txBody>
      </p:sp>
      <p:graphicFrame>
        <p:nvGraphicFramePr>
          <p:cNvPr id="4" name="Content Placeholder 8">
            <a:extLst>
              <a:ext uri="{FF2B5EF4-FFF2-40B4-BE49-F238E27FC236}">
                <a16:creationId xmlns="" xmlns:a16="http://schemas.microsoft.com/office/drawing/2014/main" id="{80514AB8-4C46-44F9-AE3F-D7E71F9C5B2C}"/>
              </a:ext>
            </a:extLst>
          </p:cNvPr>
          <p:cNvGraphicFramePr>
            <a:graphicFrameLocks/>
          </p:cNvGraphicFramePr>
          <p:nvPr>
            <p:extLst>
              <p:ext uri="{D42A27DB-BD31-4B8C-83A1-F6EECF244321}">
                <p14:modId xmlns:p14="http://schemas.microsoft.com/office/powerpoint/2010/main" val="2086052229"/>
              </p:ext>
            </p:extLst>
          </p:nvPr>
        </p:nvGraphicFramePr>
        <p:xfrm>
          <a:off x="327992" y="2085657"/>
          <a:ext cx="8557259" cy="44372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17487263"/>
      </p:ext>
    </p:extLst>
  </p:cSld>
  <p:clrMapOvr>
    <a:masterClrMapping/>
  </p:clrMapOvr>
  <p:transition spd="slow">
    <p:cove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lvl="0" indent="-457200" algn="just" eaLnBrk="0" hangingPunct="0">
              <a:lnSpc>
                <a:spcPct val="90000"/>
              </a:lnSpc>
              <a:buFont typeface="Wingdings" panose="05000000000000000000" pitchFamily="2" charset="2"/>
              <a:buChar char="v"/>
            </a:pPr>
            <a:r>
              <a:rPr lang="lv-LV" altLang="lv-LV" sz="2800" dirty="0">
                <a:solidFill>
                  <a:prstClr val="black"/>
                </a:solidFill>
              </a:rPr>
              <a:t>No 2020.gada 1.janvāra tiek palielināts iedzīvotāju ienākuma nodokļa diferencētais neapliekamais minimums, to nosakot 300 </a:t>
            </a:r>
            <a:r>
              <a:rPr lang="lv-LV" altLang="lv-LV" sz="2800" i="1" dirty="0" err="1">
                <a:solidFill>
                  <a:prstClr val="black"/>
                </a:solidFill>
              </a:rPr>
              <a:t>euro</a:t>
            </a:r>
            <a:r>
              <a:rPr lang="lv-LV" altLang="lv-LV" sz="2800" dirty="0">
                <a:solidFill>
                  <a:prstClr val="black"/>
                </a:solidFill>
              </a:rPr>
              <a:t> apmērā. </a:t>
            </a:r>
          </a:p>
          <a:p>
            <a:pPr marL="457200" lvl="0" indent="-457200" algn="just" eaLnBrk="0" hangingPunct="0">
              <a:lnSpc>
                <a:spcPct val="90000"/>
              </a:lnSpc>
              <a:buFont typeface="Wingdings" panose="05000000000000000000" pitchFamily="2" charset="2"/>
              <a:buChar char="v"/>
            </a:pPr>
            <a:r>
              <a:rPr lang="lv-LV" altLang="lv-LV" sz="2800" dirty="0">
                <a:solidFill>
                  <a:prstClr val="black"/>
                </a:solidFill>
              </a:rPr>
              <a:t>No 2021.gada 1.janvāra tiek piedāvāts palielināt minimālo algu līdz 500 </a:t>
            </a:r>
            <a:r>
              <a:rPr lang="lv-LV" altLang="lv-LV" sz="2800" i="1" dirty="0" err="1">
                <a:solidFill>
                  <a:prstClr val="black"/>
                </a:solidFill>
              </a:rPr>
              <a:t>euro</a:t>
            </a:r>
            <a:r>
              <a:rPr lang="lv-LV" altLang="lv-LV" sz="2800" dirty="0">
                <a:solidFill>
                  <a:prstClr val="black"/>
                </a:solidFill>
              </a:rPr>
              <a:t> apmērā.</a:t>
            </a:r>
          </a:p>
          <a:p>
            <a:endParaRPr lang="en-US"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37112566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3"/>
          </p:nvPr>
        </p:nvSpPr>
        <p:spPr>
          <a:xfrm>
            <a:off x="8375904" y="6324600"/>
            <a:ext cx="463296" cy="304800"/>
          </a:xfrm>
        </p:spPr>
        <p:txBody>
          <a:bodyPr/>
          <a:lstStyle/>
          <a:p>
            <a:fld id="{1512EF93-0C47-4D83-8594-3316C07C9845}" type="slidenum">
              <a:rPr lang="en-US" altLang="lv-LV"/>
              <a:pPr/>
              <a:t>56</a:t>
            </a:fld>
            <a:endParaRPr lang="en-US" altLang="lv-LV" dirty="0"/>
          </a:p>
        </p:txBody>
      </p:sp>
      <p:graphicFrame>
        <p:nvGraphicFramePr>
          <p:cNvPr id="6" name="Content Placeholder 8"/>
          <p:cNvGraphicFramePr>
            <a:graphicFrameLocks/>
          </p:cNvGraphicFramePr>
          <p:nvPr>
            <p:extLst>
              <p:ext uri="{D42A27DB-BD31-4B8C-83A1-F6EECF244321}">
                <p14:modId xmlns:p14="http://schemas.microsoft.com/office/powerpoint/2010/main" val="1594020987"/>
              </p:ext>
            </p:extLst>
          </p:nvPr>
        </p:nvGraphicFramePr>
        <p:xfrm>
          <a:off x="802257" y="1349833"/>
          <a:ext cx="8039818" cy="4974771"/>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
          <p:cNvSpPr txBox="1">
            <a:spLocks noGrp="1"/>
          </p:cNvSpPr>
          <p:nvPr>
            <p:ph type="title"/>
          </p:nvPr>
        </p:nvSpPr>
        <p:spPr bwMode="auto">
          <a:xfrm>
            <a:off x="2104847" y="231543"/>
            <a:ext cx="6581955" cy="905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ctr" anchorCtr="0" compatLnSpc="1">
            <a:prstTxWarp prst="textNoShape">
              <a:avLst/>
            </a:prstTxWarp>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lv-LV" altLang="lv-LV" sz="2400" dirty="0">
                <a:latin typeface="Verdana" panose="020B0604030504040204" pitchFamily="34" charset="0"/>
                <a:ea typeface="Verdana" panose="020B0604030504040204" pitchFamily="34" charset="0"/>
                <a:cs typeface="Verdana" panose="020B0604030504040204" pitchFamily="34" charset="0"/>
              </a:rPr>
              <a:t>Nodokļu īpatsvars IKP</a:t>
            </a:r>
          </a:p>
        </p:txBody>
      </p:sp>
      <p:sp>
        <p:nvSpPr>
          <p:cNvPr id="12" name="TextBox 11"/>
          <p:cNvSpPr txBox="1"/>
          <p:nvPr/>
        </p:nvSpPr>
        <p:spPr>
          <a:xfrm>
            <a:off x="593252" y="6330860"/>
            <a:ext cx="7183503" cy="246221"/>
          </a:xfrm>
          <a:prstGeom prst="rect">
            <a:avLst/>
          </a:prstGeom>
          <a:noFill/>
        </p:spPr>
        <p:txBody>
          <a:bodyPr wrap="square" rtlCol="0">
            <a:spAutoFit/>
          </a:bodyPr>
          <a:lstStyle/>
          <a:p>
            <a:r>
              <a:rPr lang="lv-LV" sz="10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 neieskaitot VSAOI valsts </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fondēto pensiju shēmā </a:t>
            </a:r>
            <a:r>
              <a:rPr lang="lv-LV" sz="10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jeb 2.pensiju līmenī un </a:t>
            </a:r>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3.pensiju </a:t>
            </a:r>
            <a:r>
              <a:rPr lang="lv-LV" sz="10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līmenī</a:t>
            </a:r>
            <a:endPar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p:cNvSpPr txBox="1"/>
          <p:nvPr/>
        </p:nvSpPr>
        <p:spPr>
          <a:xfrm>
            <a:off x="2993366" y="5715820"/>
            <a:ext cx="612475" cy="261610"/>
          </a:xfrm>
          <a:prstGeom prst="rect">
            <a:avLst/>
          </a:prstGeom>
          <a:noFill/>
        </p:spPr>
        <p:txBody>
          <a:bodyPr wrap="square" rtlCol="0">
            <a:spAutoFit/>
          </a:bodyPr>
          <a:lstStyle/>
          <a:p>
            <a:r>
              <a:rPr lang="lv-LV" sz="1100" dirty="0" smtClean="0">
                <a:latin typeface="Verdana" panose="020B0604030504040204" pitchFamily="34" charset="0"/>
                <a:ea typeface="Verdana" panose="020B0604030504040204" pitchFamily="34" charset="0"/>
              </a:rPr>
              <a:t>Fakts</a:t>
            </a:r>
            <a:endParaRPr lang="lv-LV" sz="1100" dirty="0">
              <a:latin typeface="Verdana" panose="020B0604030504040204" pitchFamily="34" charset="0"/>
              <a:ea typeface="Verdana" panose="020B0604030504040204" pitchFamily="34" charset="0"/>
            </a:endParaRPr>
          </a:p>
        </p:txBody>
      </p:sp>
      <p:sp>
        <p:nvSpPr>
          <p:cNvPr id="3" name="Right Brace 2"/>
          <p:cNvSpPr/>
          <p:nvPr/>
        </p:nvSpPr>
        <p:spPr>
          <a:xfrm rot="5400000">
            <a:off x="3139028" y="4014644"/>
            <a:ext cx="241540" cy="3280008"/>
          </a:xfrm>
          <a:prstGeom prst="rightBrace">
            <a:avLst>
              <a:gd name="adj1" fmla="val 43266"/>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a:p>
        </p:txBody>
      </p:sp>
      <p:cxnSp>
        <p:nvCxnSpPr>
          <p:cNvPr id="8" name="Straight Arrow Connector 7"/>
          <p:cNvCxnSpPr/>
          <p:nvPr/>
        </p:nvCxnSpPr>
        <p:spPr>
          <a:xfrm flipV="1">
            <a:off x="5526451" y="2383047"/>
            <a:ext cx="487392" cy="198408"/>
          </a:xfrm>
          <a:prstGeom prst="straightConnector1">
            <a:avLst/>
          </a:prstGeom>
          <a:ln>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374798" y="2063152"/>
            <a:ext cx="485955" cy="196970"/>
          </a:xfrm>
          <a:prstGeom prst="straightConnector1">
            <a:avLst/>
          </a:prstGeom>
          <a:ln>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254242" y="1803064"/>
            <a:ext cx="439761" cy="173392"/>
          </a:xfrm>
          <a:prstGeom prst="straightConnector1">
            <a:avLst/>
          </a:prstGeom>
          <a:ln>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73938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6112C14F-654A-48BF-A324-8B07BD5B5F7F}" type="slidenum">
              <a:rPr lang="lv-LV" smtClean="0">
                <a:solidFill>
                  <a:prstClr val="black">
                    <a:tint val="75000"/>
                  </a:prstClr>
                </a:solidFill>
              </a:rPr>
              <a:pPr/>
              <a:t>57</a:t>
            </a:fld>
            <a:endParaRPr lang="lv-LV" dirty="0">
              <a:solidFill>
                <a:prstClr val="black">
                  <a:tint val="75000"/>
                </a:prstClr>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745097043"/>
              </p:ext>
            </p:extLst>
          </p:nvPr>
        </p:nvGraphicFramePr>
        <p:xfrm>
          <a:off x="290247" y="3385304"/>
          <a:ext cx="8445358" cy="3391984"/>
        </p:xfrm>
        <a:graphic>
          <a:graphicData uri="http://schemas.openxmlformats.org/drawingml/2006/table">
            <a:tbl>
              <a:tblPr firstRow="1" firstCol="1" bandRow="1">
                <a:tableStyleId>{7DF18680-E054-41AD-8BC1-D1AEF772440D}</a:tableStyleId>
              </a:tblPr>
              <a:tblGrid>
                <a:gridCol w="2289667">
                  <a:extLst>
                    <a:ext uri="{9D8B030D-6E8A-4147-A177-3AD203B41FA5}">
                      <a16:colId xmlns:a16="http://schemas.microsoft.com/office/drawing/2014/main" xmlns="" val="250519106"/>
                    </a:ext>
                  </a:extLst>
                </a:gridCol>
                <a:gridCol w="1291037">
                  <a:extLst>
                    <a:ext uri="{9D8B030D-6E8A-4147-A177-3AD203B41FA5}">
                      <a16:colId xmlns:a16="http://schemas.microsoft.com/office/drawing/2014/main" xmlns="" val="80720284"/>
                    </a:ext>
                  </a:extLst>
                </a:gridCol>
                <a:gridCol w="1714973">
                  <a:extLst>
                    <a:ext uri="{9D8B030D-6E8A-4147-A177-3AD203B41FA5}">
                      <a16:colId xmlns:a16="http://schemas.microsoft.com/office/drawing/2014/main" xmlns="" val="277765894"/>
                    </a:ext>
                  </a:extLst>
                </a:gridCol>
                <a:gridCol w="1714973">
                  <a:extLst>
                    <a:ext uri="{9D8B030D-6E8A-4147-A177-3AD203B41FA5}">
                      <a16:colId xmlns:a16="http://schemas.microsoft.com/office/drawing/2014/main" xmlns="" val="1746971796"/>
                    </a:ext>
                  </a:extLst>
                </a:gridCol>
                <a:gridCol w="1434708">
                  <a:extLst>
                    <a:ext uri="{9D8B030D-6E8A-4147-A177-3AD203B41FA5}">
                      <a16:colId xmlns:a16="http://schemas.microsoft.com/office/drawing/2014/main" xmlns="" val="161140919"/>
                    </a:ext>
                  </a:extLst>
                </a:gridCol>
              </a:tblGrid>
              <a:tr h="190500">
                <a:tc>
                  <a:txBody>
                    <a:bodyPr/>
                    <a:lstStyle/>
                    <a:p>
                      <a:pPr>
                        <a:lnSpc>
                          <a:spcPct val="107000"/>
                        </a:lnSpc>
                        <a:spcAft>
                          <a:spcPts val="0"/>
                        </a:spcAft>
                      </a:pPr>
                      <a:r>
                        <a:rPr lang="lv-LV" sz="1600" dirty="0">
                          <a:effectLst/>
                        </a:rPr>
                        <a:t>Valsts budžeta ieņēmumu izaugsme % pa nodokļu veidiem Ieņēmumu veids</a:t>
                      </a:r>
                      <a:endParaRPr lang="lv-LV" sz="16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nSpc>
                          <a:spcPct val="107000"/>
                        </a:lnSpc>
                        <a:spcAft>
                          <a:spcPts val="0"/>
                        </a:spcAft>
                      </a:pPr>
                      <a:r>
                        <a:rPr lang="lv-LV" sz="1600" dirty="0">
                          <a:effectLst/>
                        </a:rPr>
                        <a:t>2018 fakts/ </a:t>
                      </a:r>
                    </a:p>
                    <a:p>
                      <a:pPr>
                        <a:lnSpc>
                          <a:spcPct val="107000"/>
                        </a:lnSpc>
                        <a:spcAft>
                          <a:spcPts val="0"/>
                        </a:spcAft>
                      </a:pPr>
                      <a:r>
                        <a:rPr lang="lv-LV" sz="1600" dirty="0">
                          <a:effectLst/>
                        </a:rPr>
                        <a:t>2017 fakts</a:t>
                      </a:r>
                      <a:endParaRPr lang="lv-LV" sz="16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nSpc>
                          <a:spcPct val="107000"/>
                        </a:lnSpc>
                        <a:spcAft>
                          <a:spcPts val="0"/>
                        </a:spcAft>
                      </a:pPr>
                      <a:r>
                        <a:rPr lang="lv-LV" sz="1600" dirty="0">
                          <a:effectLst/>
                        </a:rPr>
                        <a:t>2019 budžets/</a:t>
                      </a:r>
                    </a:p>
                    <a:p>
                      <a:pPr>
                        <a:lnSpc>
                          <a:spcPct val="107000"/>
                        </a:lnSpc>
                        <a:spcAft>
                          <a:spcPts val="0"/>
                        </a:spcAft>
                      </a:pPr>
                      <a:r>
                        <a:rPr lang="lv-LV" sz="1600" dirty="0">
                          <a:effectLst/>
                        </a:rPr>
                        <a:t> 2018 fakts</a:t>
                      </a:r>
                      <a:endParaRPr lang="lv-LV" sz="16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nSpc>
                          <a:spcPct val="107000"/>
                        </a:lnSpc>
                        <a:spcAft>
                          <a:spcPts val="0"/>
                        </a:spcAft>
                      </a:pPr>
                      <a:r>
                        <a:rPr lang="lv-LV" sz="1600" dirty="0">
                          <a:effectLst/>
                        </a:rPr>
                        <a:t>8 m 2019 fakts /</a:t>
                      </a:r>
                    </a:p>
                    <a:p>
                      <a:pPr>
                        <a:lnSpc>
                          <a:spcPct val="107000"/>
                        </a:lnSpc>
                        <a:spcAft>
                          <a:spcPts val="0"/>
                        </a:spcAft>
                      </a:pPr>
                      <a:r>
                        <a:rPr lang="lv-LV" sz="1600" dirty="0">
                          <a:effectLst/>
                        </a:rPr>
                        <a:t>8 m 2018 fakts</a:t>
                      </a:r>
                      <a:endParaRPr lang="lv-LV" sz="16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nSpc>
                          <a:spcPct val="107000"/>
                        </a:lnSpc>
                        <a:spcAft>
                          <a:spcPts val="0"/>
                        </a:spcAft>
                      </a:pPr>
                      <a:r>
                        <a:rPr lang="lv-LV" sz="1600" dirty="0">
                          <a:effectLst/>
                        </a:rPr>
                        <a:t>2020 BPP/    </a:t>
                      </a:r>
                    </a:p>
                    <a:p>
                      <a:pPr>
                        <a:lnSpc>
                          <a:spcPct val="107000"/>
                        </a:lnSpc>
                        <a:spcAft>
                          <a:spcPts val="0"/>
                        </a:spcAft>
                      </a:pPr>
                      <a:r>
                        <a:rPr lang="lv-LV" sz="1600" dirty="0">
                          <a:effectLst/>
                        </a:rPr>
                        <a:t>2019 budžets</a:t>
                      </a:r>
                      <a:endParaRPr lang="lv-LV" sz="16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extLst>
                  <a:ext uri="{0D108BD9-81ED-4DB2-BD59-A6C34878D82A}">
                    <a16:rowId xmlns:a16="http://schemas.microsoft.com/office/drawing/2014/main" xmlns="" val="1537792849"/>
                  </a:ext>
                </a:extLst>
              </a:tr>
              <a:tr h="190500">
                <a:tc>
                  <a:txBody>
                    <a:bodyPr/>
                    <a:lstStyle/>
                    <a:p>
                      <a:pPr>
                        <a:lnSpc>
                          <a:spcPct val="107000"/>
                        </a:lnSpc>
                        <a:spcAft>
                          <a:spcPts val="0"/>
                        </a:spcAft>
                      </a:pPr>
                      <a:r>
                        <a:rPr lang="lv-LV" sz="1600" dirty="0">
                          <a:effectLst/>
                        </a:rPr>
                        <a:t>Nodokļu ieņēmumu</a:t>
                      </a:r>
                      <a:r>
                        <a:rPr lang="lv-LV" sz="1600" baseline="0" dirty="0">
                          <a:effectLst/>
                        </a:rPr>
                        <a:t> pieaugums pret iepriekšējo periodu </a:t>
                      </a:r>
                      <a:endParaRPr lang="lv-LV" sz="16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a:lnSpc>
                          <a:spcPct val="107000"/>
                        </a:lnSpc>
                        <a:spcAft>
                          <a:spcPts val="0"/>
                        </a:spcAft>
                      </a:pPr>
                      <a:r>
                        <a:rPr lang="lv-LV" sz="1600" dirty="0">
                          <a:effectLst/>
                        </a:rPr>
                        <a:t>8%</a:t>
                      </a:r>
                      <a:endParaRPr lang="lv-LV" sz="16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a:lnSpc>
                          <a:spcPct val="107000"/>
                        </a:lnSpc>
                        <a:spcAft>
                          <a:spcPts val="0"/>
                        </a:spcAft>
                      </a:pPr>
                      <a:r>
                        <a:rPr lang="lv-LV" sz="1600" dirty="0">
                          <a:effectLst/>
                        </a:rPr>
                        <a:t>4%</a:t>
                      </a:r>
                      <a:endParaRPr lang="lv-LV" sz="16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a:lnSpc>
                          <a:spcPct val="107000"/>
                        </a:lnSpc>
                        <a:spcAft>
                          <a:spcPts val="0"/>
                        </a:spcAft>
                      </a:pPr>
                      <a:r>
                        <a:rPr lang="lv-LV" sz="1600" b="1" u="sng" dirty="0">
                          <a:solidFill>
                            <a:srgbClr val="FF0000"/>
                          </a:solidFill>
                          <a:effectLst/>
                        </a:rPr>
                        <a:t>1.9%</a:t>
                      </a:r>
                      <a:endParaRPr lang="lv-LV" sz="1600" b="1" u="sng"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a:lnSpc>
                          <a:spcPct val="107000"/>
                        </a:lnSpc>
                        <a:spcAft>
                          <a:spcPts val="0"/>
                        </a:spcAft>
                      </a:pPr>
                      <a:r>
                        <a:rPr lang="lv-LV" sz="1600" b="1" u="sng" dirty="0">
                          <a:solidFill>
                            <a:srgbClr val="FF0000"/>
                          </a:solidFill>
                          <a:effectLst/>
                        </a:rPr>
                        <a:t>7%</a:t>
                      </a:r>
                      <a:endParaRPr lang="lv-LV" sz="1600" b="1" u="sng"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extLst>
                  <a:ext uri="{0D108BD9-81ED-4DB2-BD59-A6C34878D82A}">
                    <a16:rowId xmlns:a16="http://schemas.microsoft.com/office/drawing/2014/main" xmlns="" val="316605833"/>
                  </a:ext>
                </a:extLst>
              </a:tr>
              <a:tr h="190500">
                <a:tc>
                  <a:txBody>
                    <a:bodyPr/>
                    <a:lstStyle/>
                    <a:p>
                      <a:pPr>
                        <a:lnSpc>
                          <a:spcPct val="107000"/>
                        </a:lnSpc>
                        <a:spcAft>
                          <a:spcPts val="0"/>
                        </a:spcAft>
                      </a:pPr>
                      <a:r>
                        <a:rPr lang="lv-LV" sz="1600">
                          <a:effectLst/>
                        </a:rPr>
                        <a:t> UIN</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a:lnSpc>
                          <a:spcPct val="107000"/>
                        </a:lnSpc>
                        <a:spcAft>
                          <a:spcPts val="0"/>
                        </a:spcAft>
                      </a:pPr>
                      <a:r>
                        <a:rPr lang="lv-LV" sz="1600" b="1" u="sng" dirty="0">
                          <a:solidFill>
                            <a:srgbClr val="FF0000"/>
                          </a:solidFill>
                          <a:effectLst/>
                        </a:rPr>
                        <a:t>-29%</a:t>
                      </a:r>
                      <a:endParaRPr lang="lv-LV" sz="1600" b="1" u="sng"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a:lnSpc>
                          <a:spcPct val="107000"/>
                        </a:lnSpc>
                        <a:spcAft>
                          <a:spcPts val="0"/>
                        </a:spcAft>
                      </a:pPr>
                      <a:r>
                        <a:rPr lang="lv-LV" sz="1600" b="1" u="sng" dirty="0">
                          <a:solidFill>
                            <a:srgbClr val="FF0000"/>
                          </a:solidFill>
                          <a:effectLst/>
                        </a:rPr>
                        <a:t>-34%</a:t>
                      </a:r>
                      <a:endParaRPr lang="lv-LV" sz="1600" b="1" u="sng"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a:lnSpc>
                          <a:spcPct val="107000"/>
                        </a:lnSpc>
                        <a:spcAft>
                          <a:spcPts val="0"/>
                        </a:spcAft>
                      </a:pPr>
                      <a:r>
                        <a:rPr lang="lv-LV" sz="1600" b="1" u="sng" dirty="0">
                          <a:solidFill>
                            <a:srgbClr val="FF0000"/>
                          </a:solidFill>
                          <a:effectLst/>
                        </a:rPr>
                        <a:t>-94%</a:t>
                      </a:r>
                      <a:endParaRPr lang="lv-LV" sz="1600" b="1" u="sng"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a:lnSpc>
                          <a:spcPct val="107000"/>
                        </a:lnSpc>
                        <a:spcAft>
                          <a:spcPts val="0"/>
                        </a:spcAft>
                      </a:pPr>
                      <a:r>
                        <a:rPr lang="lv-LV" sz="1600" b="1" u="sng" dirty="0">
                          <a:solidFill>
                            <a:srgbClr val="FF0000"/>
                          </a:solidFill>
                          <a:effectLst/>
                        </a:rPr>
                        <a:t>29%</a:t>
                      </a:r>
                      <a:endParaRPr lang="lv-LV" sz="1600" b="1" u="sng"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extLst>
                  <a:ext uri="{0D108BD9-81ED-4DB2-BD59-A6C34878D82A}">
                    <a16:rowId xmlns:a16="http://schemas.microsoft.com/office/drawing/2014/main" xmlns="" val="1330327333"/>
                  </a:ext>
                </a:extLst>
              </a:tr>
              <a:tr h="190500">
                <a:tc>
                  <a:txBody>
                    <a:bodyPr/>
                    <a:lstStyle/>
                    <a:p>
                      <a:pPr>
                        <a:lnSpc>
                          <a:spcPct val="107000"/>
                        </a:lnSpc>
                        <a:spcAft>
                          <a:spcPts val="0"/>
                        </a:spcAft>
                      </a:pPr>
                      <a:r>
                        <a:rPr lang="lv-LV" sz="1600">
                          <a:effectLst/>
                        </a:rPr>
                        <a:t> IIN</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a:lnSpc>
                          <a:spcPct val="107000"/>
                        </a:lnSpc>
                        <a:spcAft>
                          <a:spcPts val="0"/>
                        </a:spcAft>
                      </a:pPr>
                      <a:r>
                        <a:rPr lang="lv-LV" sz="1600">
                          <a:effectLst/>
                        </a:rPr>
                        <a:t>2%</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a:lnSpc>
                          <a:spcPct val="107000"/>
                        </a:lnSpc>
                        <a:spcAft>
                          <a:spcPts val="0"/>
                        </a:spcAft>
                      </a:pPr>
                      <a:r>
                        <a:rPr lang="lv-LV" sz="1600">
                          <a:effectLst/>
                        </a:rPr>
                        <a:t>0%</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a:lnSpc>
                          <a:spcPct val="107000"/>
                        </a:lnSpc>
                        <a:spcAft>
                          <a:spcPts val="0"/>
                        </a:spcAft>
                      </a:pPr>
                      <a:r>
                        <a:rPr lang="lv-LV" sz="1600" dirty="0">
                          <a:effectLst/>
                        </a:rPr>
                        <a:t>7%</a:t>
                      </a:r>
                      <a:endParaRPr lang="lv-LV" sz="16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a:lnSpc>
                          <a:spcPct val="107000"/>
                        </a:lnSpc>
                        <a:spcAft>
                          <a:spcPts val="0"/>
                        </a:spcAft>
                      </a:pPr>
                      <a:r>
                        <a:rPr lang="lv-LV" sz="1600">
                          <a:effectLst/>
                        </a:rPr>
                        <a:t>2%</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extLst>
                  <a:ext uri="{0D108BD9-81ED-4DB2-BD59-A6C34878D82A}">
                    <a16:rowId xmlns:a16="http://schemas.microsoft.com/office/drawing/2014/main" xmlns="" val="3099028879"/>
                  </a:ext>
                </a:extLst>
              </a:tr>
              <a:tr h="190500">
                <a:tc>
                  <a:txBody>
                    <a:bodyPr/>
                    <a:lstStyle/>
                    <a:p>
                      <a:pPr>
                        <a:lnSpc>
                          <a:spcPct val="107000"/>
                        </a:lnSpc>
                        <a:spcAft>
                          <a:spcPts val="0"/>
                        </a:spcAft>
                      </a:pPr>
                      <a:r>
                        <a:rPr lang="lv-LV" sz="1600">
                          <a:effectLst/>
                        </a:rPr>
                        <a:t> Sociālās iemaksas</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a:lnSpc>
                          <a:spcPct val="107000"/>
                        </a:lnSpc>
                        <a:spcAft>
                          <a:spcPts val="0"/>
                        </a:spcAft>
                      </a:pPr>
                      <a:r>
                        <a:rPr lang="lv-LV" sz="1600">
                          <a:effectLst/>
                        </a:rPr>
                        <a:t>15%</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a:lnSpc>
                          <a:spcPct val="107000"/>
                        </a:lnSpc>
                        <a:spcAft>
                          <a:spcPts val="0"/>
                        </a:spcAft>
                      </a:pPr>
                      <a:r>
                        <a:rPr lang="lv-LV" sz="1600">
                          <a:effectLst/>
                        </a:rPr>
                        <a:t>6%</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a:lnSpc>
                          <a:spcPct val="107000"/>
                        </a:lnSpc>
                        <a:spcAft>
                          <a:spcPts val="0"/>
                        </a:spcAft>
                      </a:pPr>
                      <a:r>
                        <a:rPr lang="lv-LV" sz="1600">
                          <a:effectLst/>
                        </a:rPr>
                        <a:t>9%</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a:lnSpc>
                          <a:spcPct val="107000"/>
                        </a:lnSpc>
                        <a:spcAft>
                          <a:spcPts val="0"/>
                        </a:spcAft>
                      </a:pPr>
                      <a:r>
                        <a:rPr lang="lv-LV" sz="1600">
                          <a:effectLst/>
                        </a:rPr>
                        <a:t>8%</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extLst>
                  <a:ext uri="{0D108BD9-81ED-4DB2-BD59-A6C34878D82A}">
                    <a16:rowId xmlns:a16="http://schemas.microsoft.com/office/drawing/2014/main" xmlns="" val="835900102"/>
                  </a:ext>
                </a:extLst>
              </a:tr>
              <a:tr h="190500">
                <a:tc>
                  <a:txBody>
                    <a:bodyPr/>
                    <a:lstStyle/>
                    <a:p>
                      <a:pPr>
                        <a:lnSpc>
                          <a:spcPct val="107000"/>
                        </a:lnSpc>
                        <a:spcAft>
                          <a:spcPts val="0"/>
                        </a:spcAft>
                      </a:pPr>
                      <a:r>
                        <a:rPr lang="lv-LV" sz="1600">
                          <a:effectLst/>
                        </a:rPr>
                        <a:t> Nekustāmā īpašuma n.</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a:lnSpc>
                          <a:spcPct val="107000"/>
                        </a:lnSpc>
                        <a:spcAft>
                          <a:spcPts val="0"/>
                        </a:spcAft>
                      </a:pPr>
                      <a:r>
                        <a:rPr lang="lv-LV" sz="1600" dirty="0">
                          <a:effectLst/>
                        </a:rPr>
                        <a:t>-2%</a:t>
                      </a:r>
                      <a:endParaRPr lang="lv-LV" sz="16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a:lnSpc>
                          <a:spcPct val="107000"/>
                        </a:lnSpc>
                        <a:spcAft>
                          <a:spcPts val="0"/>
                        </a:spcAft>
                      </a:pPr>
                      <a:r>
                        <a:rPr lang="lv-LV" sz="1600">
                          <a:effectLst/>
                        </a:rPr>
                        <a:t>10%</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a:lnSpc>
                          <a:spcPct val="107000"/>
                        </a:lnSpc>
                        <a:spcAft>
                          <a:spcPts val="0"/>
                        </a:spcAft>
                      </a:pPr>
                      <a:r>
                        <a:rPr lang="lv-LV" sz="1600">
                          <a:effectLst/>
                        </a:rPr>
                        <a:t>2%</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a:lnSpc>
                          <a:spcPct val="107000"/>
                        </a:lnSpc>
                        <a:spcAft>
                          <a:spcPts val="0"/>
                        </a:spcAft>
                      </a:pPr>
                      <a:r>
                        <a:rPr lang="lv-LV" sz="1600">
                          <a:effectLst/>
                        </a:rPr>
                        <a:t>-4%</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extLst>
                  <a:ext uri="{0D108BD9-81ED-4DB2-BD59-A6C34878D82A}">
                    <a16:rowId xmlns:a16="http://schemas.microsoft.com/office/drawing/2014/main" xmlns="" val="225132189"/>
                  </a:ext>
                </a:extLst>
              </a:tr>
              <a:tr h="190500">
                <a:tc>
                  <a:txBody>
                    <a:bodyPr/>
                    <a:lstStyle/>
                    <a:p>
                      <a:pPr>
                        <a:lnSpc>
                          <a:spcPct val="107000"/>
                        </a:lnSpc>
                        <a:spcAft>
                          <a:spcPts val="0"/>
                        </a:spcAft>
                      </a:pPr>
                      <a:r>
                        <a:rPr lang="lv-LV" sz="1600" dirty="0">
                          <a:effectLst/>
                        </a:rPr>
                        <a:t> PVN</a:t>
                      </a:r>
                      <a:endParaRPr lang="lv-LV" sz="16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a:lnSpc>
                          <a:spcPct val="107000"/>
                        </a:lnSpc>
                        <a:spcAft>
                          <a:spcPts val="0"/>
                        </a:spcAft>
                      </a:pPr>
                      <a:r>
                        <a:rPr lang="lv-LV" sz="1600">
                          <a:effectLst/>
                        </a:rPr>
                        <a:t>12%</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a:lnSpc>
                          <a:spcPct val="107000"/>
                        </a:lnSpc>
                        <a:spcAft>
                          <a:spcPts val="0"/>
                        </a:spcAft>
                      </a:pPr>
                      <a:r>
                        <a:rPr lang="lv-LV" sz="1600">
                          <a:effectLst/>
                        </a:rPr>
                        <a:t>8%</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a:lnSpc>
                          <a:spcPct val="107000"/>
                        </a:lnSpc>
                        <a:spcAft>
                          <a:spcPts val="0"/>
                        </a:spcAft>
                      </a:pPr>
                      <a:r>
                        <a:rPr lang="lv-LV" sz="1600">
                          <a:effectLst/>
                        </a:rPr>
                        <a:t>8%</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a:lnSpc>
                          <a:spcPct val="107000"/>
                        </a:lnSpc>
                        <a:spcAft>
                          <a:spcPts val="0"/>
                        </a:spcAft>
                      </a:pPr>
                      <a:r>
                        <a:rPr lang="lv-LV" sz="1600">
                          <a:effectLst/>
                        </a:rPr>
                        <a:t>9%</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extLst>
                  <a:ext uri="{0D108BD9-81ED-4DB2-BD59-A6C34878D82A}">
                    <a16:rowId xmlns:a16="http://schemas.microsoft.com/office/drawing/2014/main" xmlns="" val="3336804051"/>
                  </a:ext>
                </a:extLst>
              </a:tr>
              <a:tr h="190500">
                <a:tc>
                  <a:txBody>
                    <a:bodyPr/>
                    <a:lstStyle/>
                    <a:p>
                      <a:pPr>
                        <a:lnSpc>
                          <a:spcPct val="107000"/>
                        </a:lnSpc>
                        <a:spcAft>
                          <a:spcPts val="0"/>
                        </a:spcAft>
                      </a:pPr>
                      <a:r>
                        <a:rPr lang="lv-LV" sz="1600" dirty="0">
                          <a:effectLst/>
                        </a:rPr>
                        <a:t> Akcīzes nodokli</a:t>
                      </a:r>
                      <a:endParaRPr lang="lv-LV" sz="16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a:lnSpc>
                          <a:spcPct val="107000"/>
                        </a:lnSpc>
                        <a:spcAft>
                          <a:spcPts val="0"/>
                        </a:spcAft>
                      </a:pPr>
                      <a:r>
                        <a:rPr lang="lv-LV" sz="1600">
                          <a:effectLst/>
                        </a:rPr>
                        <a:t>13%</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a:lnSpc>
                          <a:spcPct val="107000"/>
                        </a:lnSpc>
                        <a:spcAft>
                          <a:spcPts val="0"/>
                        </a:spcAft>
                      </a:pPr>
                      <a:r>
                        <a:rPr lang="lv-LV" sz="1600">
                          <a:effectLst/>
                        </a:rPr>
                        <a:t>9%</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a:lnSpc>
                          <a:spcPct val="107000"/>
                        </a:lnSpc>
                        <a:spcAft>
                          <a:spcPts val="0"/>
                        </a:spcAft>
                      </a:pPr>
                      <a:r>
                        <a:rPr lang="lv-LV" sz="1600">
                          <a:effectLst/>
                        </a:rPr>
                        <a:t>5%</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a:lnSpc>
                          <a:spcPct val="107000"/>
                        </a:lnSpc>
                        <a:spcAft>
                          <a:spcPts val="0"/>
                        </a:spcAft>
                      </a:pPr>
                      <a:r>
                        <a:rPr lang="lv-LV" sz="1600">
                          <a:effectLst/>
                        </a:rPr>
                        <a:t>8%</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extLst>
                  <a:ext uri="{0D108BD9-81ED-4DB2-BD59-A6C34878D82A}">
                    <a16:rowId xmlns:a16="http://schemas.microsoft.com/office/drawing/2014/main" xmlns="" val="1274760818"/>
                  </a:ext>
                </a:extLst>
              </a:tr>
              <a:tr h="190500">
                <a:tc>
                  <a:txBody>
                    <a:bodyPr/>
                    <a:lstStyle/>
                    <a:p>
                      <a:pPr>
                        <a:lnSpc>
                          <a:spcPct val="107000"/>
                        </a:lnSpc>
                        <a:spcAft>
                          <a:spcPts val="0"/>
                        </a:spcAft>
                      </a:pPr>
                      <a:r>
                        <a:rPr lang="lv-LV" sz="1600" dirty="0">
                          <a:effectLst/>
                        </a:rPr>
                        <a:t> Citi netieši n.</a:t>
                      </a:r>
                      <a:endParaRPr lang="lv-LV" sz="16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a:lnSpc>
                          <a:spcPct val="107000"/>
                        </a:lnSpc>
                        <a:spcAft>
                          <a:spcPts val="0"/>
                        </a:spcAft>
                      </a:pPr>
                      <a:r>
                        <a:rPr lang="lv-LV" sz="1600">
                          <a:effectLst/>
                        </a:rPr>
                        <a:t>-1%</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a:lnSpc>
                          <a:spcPct val="107000"/>
                        </a:lnSpc>
                        <a:spcAft>
                          <a:spcPts val="0"/>
                        </a:spcAft>
                      </a:pPr>
                      <a:r>
                        <a:rPr lang="lv-LV" sz="1600" dirty="0">
                          <a:effectLst/>
                        </a:rPr>
                        <a:t>8%</a:t>
                      </a:r>
                      <a:endParaRPr lang="lv-LV" sz="16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a:lnSpc>
                          <a:spcPct val="107000"/>
                        </a:lnSpc>
                        <a:spcAft>
                          <a:spcPts val="0"/>
                        </a:spcAft>
                      </a:pPr>
                      <a:r>
                        <a:rPr lang="lv-LV" sz="1600">
                          <a:effectLst/>
                        </a:rPr>
                        <a:t>-3%</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lstStyle/>
                    <a:p>
                      <a:pPr algn="ctr">
                        <a:lnSpc>
                          <a:spcPct val="107000"/>
                        </a:lnSpc>
                        <a:spcAft>
                          <a:spcPts val="0"/>
                        </a:spcAft>
                      </a:pPr>
                      <a:r>
                        <a:rPr lang="lv-LV" sz="1600" dirty="0">
                          <a:effectLst/>
                        </a:rPr>
                        <a:t>2%</a:t>
                      </a:r>
                      <a:endParaRPr lang="lv-LV" sz="16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extLst>
                  <a:ext uri="{0D108BD9-81ED-4DB2-BD59-A6C34878D82A}">
                    <a16:rowId xmlns:a16="http://schemas.microsoft.com/office/drawing/2014/main" xmlns="" val="410111974"/>
                  </a:ext>
                </a:extLst>
              </a:tr>
            </a:tbl>
          </a:graphicData>
        </a:graphic>
      </p:graphicFrame>
      <p:sp>
        <p:nvSpPr>
          <p:cNvPr id="10" name="TextBox 9"/>
          <p:cNvSpPr txBox="1"/>
          <p:nvPr/>
        </p:nvSpPr>
        <p:spPr>
          <a:xfrm>
            <a:off x="1439634" y="923094"/>
            <a:ext cx="7397393" cy="2308324"/>
          </a:xfrm>
          <a:prstGeom prst="rect">
            <a:avLst/>
          </a:prstGeom>
          <a:noFill/>
        </p:spPr>
        <p:txBody>
          <a:bodyPr wrap="square" rtlCol="0">
            <a:spAutoFit/>
          </a:bodyPr>
          <a:lstStyle/>
          <a:p>
            <a:pPr marL="285750" indent="-285750" algn="just">
              <a:buFont typeface="Arial" panose="020B0604020202020204" pitchFamily="34" charset="0"/>
              <a:buChar char="•"/>
            </a:pPr>
            <a:r>
              <a:rPr lang="lv-LV" dirty="0">
                <a:solidFill>
                  <a:prstClr val="black"/>
                </a:solidFill>
              </a:rPr>
              <a:t>Nodokļu reformas rezultātā ir kritušies nodokļu ieņēmumu pieauguma tempi bet UIN ieņēmumi ir kritušies pret 2018.gadu un pret 2019.gadam plānoto</a:t>
            </a:r>
          </a:p>
          <a:p>
            <a:pPr marL="285750" indent="-285750" algn="just">
              <a:buFont typeface="Arial" panose="020B0604020202020204" pitchFamily="34" charset="0"/>
              <a:buChar char="•"/>
            </a:pPr>
            <a:r>
              <a:rPr lang="lv-LV" dirty="0">
                <a:solidFill>
                  <a:prstClr val="black"/>
                </a:solidFill>
              </a:rPr>
              <a:t>Finanšu ministrija ir samazinājusi vairāku nodokļu ieņēmumu prognozes 2019.gadā.</a:t>
            </a:r>
          </a:p>
          <a:p>
            <a:pPr marL="285750" indent="-285750" algn="just">
              <a:buFont typeface="Arial" panose="020B0604020202020204" pitchFamily="34" charset="0"/>
              <a:buChar char="•"/>
            </a:pPr>
            <a:r>
              <a:rPr lang="lv-LV" dirty="0">
                <a:solidFill>
                  <a:prstClr val="black"/>
                </a:solidFill>
              </a:rPr>
              <a:t>Riskus 2020. gada nodokļu ieņēmumu prognozēm rada ekonomikas straujāka sabremzēšanās salīdzinot ar makroekonomiskajām prognozēm budžeta projekta pamatā</a:t>
            </a:r>
          </a:p>
        </p:txBody>
      </p:sp>
      <p:sp>
        <p:nvSpPr>
          <p:cNvPr id="2" name="TextBox 1">
            <a:extLst>
              <a:ext uri="{FF2B5EF4-FFF2-40B4-BE49-F238E27FC236}">
                <a16:creationId xmlns:a16="http://schemas.microsoft.com/office/drawing/2014/main" xmlns="" id="{B15A9319-209D-4226-B179-BE0BE854177A}"/>
              </a:ext>
            </a:extLst>
          </p:cNvPr>
          <p:cNvSpPr txBox="1"/>
          <p:nvPr/>
        </p:nvSpPr>
        <p:spPr>
          <a:xfrm>
            <a:off x="1714502" y="244064"/>
            <a:ext cx="6038385" cy="584775"/>
          </a:xfrm>
          <a:prstGeom prst="rect">
            <a:avLst/>
          </a:prstGeom>
          <a:noFill/>
        </p:spPr>
        <p:txBody>
          <a:bodyPr wrap="square" rtlCol="0">
            <a:spAutoFit/>
          </a:bodyPr>
          <a:lstStyle/>
          <a:p>
            <a:r>
              <a:rPr lang="lv-LV" sz="3200" dirty="0">
                <a:solidFill>
                  <a:prstClr val="black"/>
                </a:solidFill>
              </a:rPr>
              <a:t>Nodokļu ieņēmumu prognozes</a:t>
            </a:r>
          </a:p>
        </p:txBody>
      </p:sp>
    </p:spTree>
    <p:extLst>
      <p:ext uri="{BB962C8B-B14F-4D97-AF65-F5344CB8AC3E}">
        <p14:creationId xmlns:p14="http://schemas.microsoft.com/office/powerpoint/2010/main" val="11915248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8478" y="338834"/>
            <a:ext cx="6860721" cy="681048"/>
          </a:xfrm>
        </p:spPr>
        <p:txBody>
          <a:bodyPr>
            <a:normAutofit/>
          </a:bodyPr>
          <a:lstStyle/>
          <a:p>
            <a:r>
              <a:rPr lang="lv-LV" sz="1650" dirty="0"/>
              <a:t>2020</a:t>
            </a:r>
            <a:r>
              <a:rPr lang="lv-LV" sz="1650" dirty="0" smtClean="0"/>
              <a:t>. gada </a:t>
            </a:r>
            <a:r>
              <a:rPr lang="lv-LV" sz="1650" dirty="0"/>
              <a:t>valsts konsolidētā budžeta izdevumi salīdzinājumā ar 2019</a:t>
            </a:r>
            <a:r>
              <a:rPr lang="lv-LV" sz="1650" dirty="0" smtClean="0"/>
              <a:t>. gada </a:t>
            </a:r>
            <a:r>
              <a:rPr lang="lv-LV" sz="1650" dirty="0"/>
              <a:t>plānu</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521404184"/>
              </p:ext>
            </p:extLst>
          </p:nvPr>
        </p:nvGraphicFramePr>
        <p:xfrm>
          <a:off x="158149" y="1062259"/>
          <a:ext cx="3965277" cy="5355794"/>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3"/>
          </p:nvPr>
        </p:nvSpPr>
        <p:spPr/>
        <p:txBody>
          <a:bodyPr/>
          <a:lstStyle/>
          <a:p>
            <a:pPr defTabSz="685800" fontAlgn="auto">
              <a:spcBef>
                <a:spcPts val="0"/>
              </a:spcBef>
              <a:spcAft>
                <a:spcPts val="0"/>
              </a:spcAft>
            </a:pPr>
            <a:fld id="{7CE978C1-70FE-4673-A7D6-D226625B9DC7}" type="slidenum">
              <a:rPr lang="lv-LV">
                <a:solidFill>
                  <a:prstClr val="black">
                    <a:tint val="75000"/>
                  </a:prstClr>
                </a:solidFill>
                <a:cs typeface="+mn-cs"/>
              </a:rPr>
              <a:pPr defTabSz="685800" fontAlgn="auto">
                <a:spcBef>
                  <a:spcPts val="0"/>
                </a:spcBef>
                <a:spcAft>
                  <a:spcPts val="0"/>
                </a:spcAft>
              </a:pPr>
              <a:t>58</a:t>
            </a:fld>
            <a:endParaRPr lang="lv-LV">
              <a:solidFill>
                <a:prstClr val="black">
                  <a:tint val="75000"/>
                </a:prstClr>
              </a:solidFill>
              <a:cs typeface="+mn-cs"/>
            </a:endParaRPr>
          </a:p>
        </p:txBody>
      </p:sp>
      <p:sp>
        <p:nvSpPr>
          <p:cNvPr id="14" name="Rectangle 13"/>
          <p:cNvSpPr/>
          <p:nvPr/>
        </p:nvSpPr>
        <p:spPr>
          <a:xfrm>
            <a:off x="4201064" y="1019883"/>
            <a:ext cx="4735903" cy="539817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685800" fontAlgn="auto">
              <a:spcBef>
                <a:spcPts val="0"/>
              </a:spcBef>
              <a:spcAft>
                <a:spcPts val="0"/>
              </a:spcAft>
            </a:pPr>
            <a:endParaRPr lang="lv-LV" sz="1350">
              <a:solidFill>
                <a:prstClr val="black"/>
              </a:solidFill>
              <a:latin typeface="Calibri" panose="020F0502020204030204"/>
            </a:endParaRPr>
          </a:p>
        </p:txBody>
      </p:sp>
      <p:graphicFrame>
        <p:nvGraphicFramePr>
          <p:cNvPr id="15" name="Table 14"/>
          <p:cNvGraphicFramePr>
            <a:graphicFrameLocks noGrp="1"/>
          </p:cNvGraphicFramePr>
          <p:nvPr>
            <p:extLst>
              <p:ext uri="{D42A27DB-BD31-4B8C-83A1-F6EECF244321}">
                <p14:modId xmlns:p14="http://schemas.microsoft.com/office/powerpoint/2010/main" val="726483781"/>
              </p:ext>
            </p:extLst>
          </p:nvPr>
        </p:nvGraphicFramePr>
        <p:xfrm>
          <a:off x="4267207" y="1089339"/>
          <a:ext cx="4603614" cy="5121082"/>
        </p:xfrm>
        <a:graphic>
          <a:graphicData uri="http://schemas.openxmlformats.org/drawingml/2006/table">
            <a:tbl>
              <a:tblPr>
                <a:tableStyleId>{5C22544A-7EE6-4342-B048-85BDC9FD1C3A}</a:tableStyleId>
              </a:tblPr>
              <a:tblGrid>
                <a:gridCol w="2913086">
                  <a:extLst>
                    <a:ext uri="{9D8B030D-6E8A-4147-A177-3AD203B41FA5}">
                      <a16:colId xmlns="" xmlns:a16="http://schemas.microsoft.com/office/drawing/2014/main" val="1398320410"/>
                    </a:ext>
                  </a:extLst>
                </a:gridCol>
                <a:gridCol w="508913">
                  <a:extLst>
                    <a:ext uri="{9D8B030D-6E8A-4147-A177-3AD203B41FA5}">
                      <a16:colId xmlns="" xmlns:a16="http://schemas.microsoft.com/office/drawing/2014/main" val="1499710555"/>
                    </a:ext>
                  </a:extLst>
                </a:gridCol>
                <a:gridCol w="535237">
                  <a:extLst>
                    <a:ext uri="{9D8B030D-6E8A-4147-A177-3AD203B41FA5}">
                      <a16:colId xmlns="" xmlns:a16="http://schemas.microsoft.com/office/drawing/2014/main" val="2413353009"/>
                    </a:ext>
                  </a:extLst>
                </a:gridCol>
                <a:gridCol w="646378">
                  <a:extLst>
                    <a:ext uri="{9D8B030D-6E8A-4147-A177-3AD203B41FA5}">
                      <a16:colId xmlns="" xmlns:a16="http://schemas.microsoft.com/office/drawing/2014/main" val="2295220819"/>
                    </a:ext>
                  </a:extLst>
                </a:gridCol>
              </a:tblGrid>
              <a:tr h="341223">
                <a:tc>
                  <a:txBody>
                    <a:bodyPr/>
                    <a:lstStyle/>
                    <a:p>
                      <a:pPr algn="l" fontAlgn="ctr"/>
                      <a:r>
                        <a:rPr lang="lv-LV" sz="1000" b="1" u="none" strike="noStrike" dirty="0" smtClean="0">
                          <a:effectLst/>
                          <a:latin typeface="Calibri" panose="020F0502020204030204" pitchFamily="34" charset="0"/>
                          <a:cs typeface="Calibri" panose="020F0502020204030204" pitchFamily="34" charset="0"/>
                        </a:rPr>
                        <a:t>Lielākie pamatbudžeta </a:t>
                      </a:r>
                      <a:r>
                        <a:rPr lang="lv-LV" sz="1000" b="1" u="none" strike="noStrike" dirty="0">
                          <a:effectLst/>
                          <a:latin typeface="Calibri" panose="020F0502020204030204" pitchFamily="34" charset="0"/>
                          <a:cs typeface="Calibri" panose="020F0502020204030204" pitchFamily="34" charset="0"/>
                        </a:rPr>
                        <a:t>pamatfunkciju </a:t>
                      </a:r>
                      <a:r>
                        <a:rPr lang="lv-LV" sz="1000" b="1" u="none" strike="noStrike" dirty="0" smtClean="0">
                          <a:effectLst/>
                          <a:latin typeface="Calibri" panose="020F0502020204030204" pitchFamily="34" charset="0"/>
                          <a:cs typeface="Calibri" panose="020F0502020204030204" pitchFamily="34" charset="0"/>
                        </a:rPr>
                        <a:t>izdevumu</a:t>
                      </a:r>
                      <a:r>
                        <a:rPr lang="lv-LV" sz="1000" b="1" u="none" strike="noStrike" baseline="0" dirty="0" smtClean="0">
                          <a:effectLst/>
                          <a:latin typeface="Calibri" panose="020F0502020204030204" pitchFamily="34" charset="0"/>
                          <a:cs typeface="Calibri" panose="020F0502020204030204" pitchFamily="34" charset="0"/>
                        </a:rPr>
                        <a:t> pieaugumi</a:t>
                      </a:r>
                      <a:r>
                        <a:rPr lang="lv-LV" sz="1000" b="1" u="none" strike="noStrike" dirty="0" smtClean="0">
                          <a:effectLst/>
                          <a:latin typeface="Calibri" panose="020F0502020204030204" pitchFamily="34" charset="0"/>
                          <a:cs typeface="Calibri" panose="020F0502020204030204" pitchFamily="34" charset="0"/>
                        </a:rPr>
                        <a:t>:</a:t>
                      </a:r>
                      <a:endParaRPr lang="lv-LV" sz="1000" b="1" i="0" u="none" strike="noStrike" dirty="0">
                        <a:solidFill>
                          <a:srgbClr val="000000"/>
                        </a:solidFill>
                        <a:effectLst/>
                        <a:latin typeface="Calibri" panose="020F0502020204030204" pitchFamily="34" charset="0"/>
                        <a:cs typeface="Calibri" panose="020F0502020204030204" pitchFamily="34" charset="0"/>
                      </a:endParaRPr>
                    </a:p>
                  </a:txBody>
                  <a:tcPr marL="7144" marR="7144" marT="7144" marB="0" anchor="ctr"/>
                </a:tc>
                <a:tc>
                  <a:txBody>
                    <a:bodyPr/>
                    <a:lstStyle/>
                    <a:p>
                      <a:pPr algn="ctr" fontAlgn="ctr"/>
                      <a:r>
                        <a:rPr lang="lv-LV" sz="1000" b="1" u="none" strike="noStrike" dirty="0">
                          <a:effectLst/>
                          <a:latin typeface="Calibri" panose="020F0502020204030204" pitchFamily="34" charset="0"/>
                          <a:cs typeface="Calibri" panose="020F0502020204030204" pitchFamily="34" charset="0"/>
                        </a:rPr>
                        <a:t>2019 </a:t>
                      </a:r>
                      <a:r>
                        <a:rPr lang="lv-LV" sz="1000" b="1" u="none" strike="noStrike" dirty="0" smtClean="0">
                          <a:effectLst/>
                          <a:latin typeface="Calibri" panose="020F0502020204030204" pitchFamily="34" charset="0"/>
                          <a:cs typeface="Calibri" panose="020F0502020204030204" pitchFamily="34" charset="0"/>
                        </a:rPr>
                        <a:t>plāns</a:t>
                      </a:r>
                      <a:endParaRPr lang="lv-LV" sz="1000" b="1" i="0" u="none" strike="noStrike" dirty="0">
                        <a:solidFill>
                          <a:srgbClr val="000000"/>
                        </a:solidFill>
                        <a:effectLst/>
                        <a:latin typeface="Calibri" panose="020F0502020204030204" pitchFamily="34" charset="0"/>
                        <a:cs typeface="Calibri" panose="020F0502020204030204" pitchFamily="34" charset="0"/>
                      </a:endParaRPr>
                    </a:p>
                  </a:txBody>
                  <a:tcPr marL="7144" marR="7144" marT="7144" marB="0" anchor="ctr"/>
                </a:tc>
                <a:tc>
                  <a:txBody>
                    <a:bodyPr/>
                    <a:lstStyle/>
                    <a:p>
                      <a:pPr algn="ctr" fontAlgn="ctr"/>
                      <a:r>
                        <a:rPr lang="lv-LV" sz="1000" b="1" u="none" strike="noStrike" dirty="0">
                          <a:effectLst/>
                          <a:latin typeface="Calibri" panose="020F0502020204030204" pitchFamily="34" charset="0"/>
                          <a:cs typeface="Calibri" panose="020F0502020204030204" pitchFamily="34" charset="0"/>
                        </a:rPr>
                        <a:t>2020 </a:t>
                      </a:r>
                      <a:r>
                        <a:rPr lang="lv-LV" sz="1000" b="1" u="none" strike="noStrike" dirty="0" smtClean="0">
                          <a:effectLst/>
                          <a:latin typeface="Calibri" panose="020F0502020204030204" pitchFamily="34" charset="0"/>
                          <a:cs typeface="Calibri" panose="020F0502020204030204" pitchFamily="34" charset="0"/>
                        </a:rPr>
                        <a:t>projekts</a:t>
                      </a:r>
                      <a:endParaRPr lang="lv-LV" sz="1000" b="1" i="0" u="none" strike="noStrike" dirty="0">
                        <a:solidFill>
                          <a:srgbClr val="000000"/>
                        </a:solidFill>
                        <a:effectLst/>
                        <a:latin typeface="Calibri" panose="020F0502020204030204" pitchFamily="34" charset="0"/>
                        <a:cs typeface="Calibri" panose="020F0502020204030204" pitchFamily="34" charset="0"/>
                      </a:endParaRPr>
                    </a:p>
                  </a:txBody>
                  <a:tcPr marL="7144" marR="7144" marT="7144" marB="0" anchor="ctr"/>
                </a:tc>
                <a:tc>
                  <a:txBody>
                    <a:bodyPr/>
                    <a:lstStyle/>
                    <a:p>
                      <a:pPr algn="ctr" fontAlgn="ctr"/>
                      <a:r>
                        <a:rPr lang="lv-LV" sz="1000" b="1" u="none" strike="noStrike" dirty="0" smtClean="0">
                          <a:effectLst/>
                          <a:latin typeface="Calibri" panose="020F0502020204030204" pitchFamily="34" charset="0"/>
                          <a:cs typeface="Calibri" panose="020F0502020204030204" pitchFamily="34" charset="0"/>
                        </a:rPr>
                        <a:t>Pieaugums</a:t>
                      </a:r>
                      <a:endParaRPr lang="lv-LV" sz="1000" b="1" i="0" u="none" strike="noStrike" dirty="0">
                        <a:solidFill>
                          <a:srgbClr val="000000"/>
                        </a:solidFill>
                        <a:effectLst/>
                        <a:latin typeface="Calibri" panose="020F0502020204030204" pitchFamily="34" charset="0"/>
                        <a:cs typeface="Calibri" panose="020F0502020204030204" pitchFamily="34" charset="0"/>
                      </a:endParaRPr>
                    </a:p>
                  </a:txBody>
                  <a:tcPr marL="7144" marR="7144" marT="7144" marB="0" anchor="ctr"/>
                </a:tc>
                <a:extLst>
                  <a:ext uri="{0D108BD9-81ED-4DB2-BD59-A6C34878D82A}">
                    <a16:rowId xmlns="" xmlns:a16="http://schemas.microsoft.com/office/drawing/2014/main" val="1470255063"/>
                  </a:ext>
                </a:extLst>
              </a:tr>
              <a:tr h="217989">
                <a:tc>
                  <a:txBody>
                    <a:bodyPr/>
                    <a:lstStyle/>
                    <a:p>
                      <a:pPr algn="l" fontAlgn="b"/>
                      <a:r>
                        <a:rPr lang="lv-LV" sz="1000" b="0" i="0" u="none" strike="noStrike" dirty="0">
                          <a:effectLst/>
                          <a:latin typeface="Calibri" panose="020F0502020204030204" pitchFamily="34" charset="0"/>
                          <a:cs typeface="Calibri" panose="020F0502020204030204" pitchFamily="34" charset="0"/>
                        </a:rPr>
                        <a:t>Veselības aprūpes nodrošināšana (VM)</a:t>
                      </a:r>
                    </a:p>
                  </a:txBody>
                  <a:tcPr marL="0" marR="0" marT="0" marB="0" anchor="b"/>
                </a:tc>
                <a:tc>
                  <a:txBody>
                    <a:bodyPr/>
                    <a:lstStyle/>
                    <a:p>
                      <a:pPr algn="r" fontAlgn="b"/>
                      <a:r>
                        <a:rPr lang="lv-LV" sz="1000" b="0" i="0" u="none" strike="noStrike">
                          <a:effectLst/>
                          <a:latin typeface="Calibri" panose="020F0502020204030204" pitchFamily="34" charset="0"/>
                          <a:cs typeface="Calibri" panose="020F0502020204030204" pitchFamily="34" charset="0"/>
                        </a:rPr>
                        <a:t>1 004.5</a:t>
                      </a:r>
                    </a:p>
                  </a:txBody>
                  <a:tcPr marL="0" marR="0" marT="0" marB="0" anchor="b"/>
                </a:tc>
                <a:tc>
                  <a:txBody>
                    <a:bodyPr/>
                    <a:lstStyle/>
                    <a:p>
                      <a:pPr algn="r" fontAlgn="b"/>
                      <a:r>
                        <a:rPr lang="lv-LV" sz="1000" b="0" i="0" u="none" strike="noStrike" dirty="0">
                          <a:effectLst/>
                          <a:latin typeface="Calibri" panose="020F0502020204030204" pitchFamily="34" charset="0"/>
                          <a:cs typeface="Calibri" panose="020F0502020204030204" pitchFamily="34" charset="0"/>
                        </a:rPr>
                        <a:t>1 038.2</a:t>
                      </a:r>
                    </a:p>
                  </a:txBody>
                  <a:tcPr marL="0" marR="0" marT="0" marB="0" anchor="b"/>
                </a:tc>
                <a:tc>
                  <a:txBody>
                    <a:bodyPr/>
                    <a:lstStyle/>
                    <a:p>
                      <a:pPr algn="ctr" fontAlgn="b"/>
                      <a:r>
                        <a:rPr lang="lv-LV" sz="1000" b="0" i="0" u="none" strike="noStrike" dirty="0">
                          <a:effectLst/>
                          <a:latin typeface="Calibri" panose="020F0502020204030204" pitchFamily="34" charset="0"/>
                          <a:cs typeface="Calibri" panose="020F0502020204030204" pitchFamily="34" charset="0"/>
                        </a:rPr>
                        <a:t>33.7</a:t>
                      </a:r>
                    </a:p>
                  </a:txBody>
                  <a:tcPr marL="0" marR="0" marT="0" marB="0" anchor="b"/>
                </a:tc>
                <a:extLst>
                  <a:ext uri="{0D108BD9-81ED-4DB2-BD59-A6C34878D82A}">
                    <a16:rowId xmlns="" xmlns:a16="http://schemas.microsoft.com/office/drawing/2014/main" val="1778529630"/>
                  </a:ext>
                </a:extLst>
              </a:tr>
              <a:tr h="172529">
                <a:tc>
                  <a:txBody>
                    <a:bodyPr/>
                    <a:lstStyle/>
                    <a:p>
                      <a:pPr algn="l" fontAlgn="b"/>
                      <a:r>
                        <a:rPr lang="lv-LV" sz="1000" b="0" i="0" u="none" strike="noStrike" dirty="0">
                          <a:effectLst/>
                          <a:latin typeface="Calibri" panose="020F0502020204030204" pitchFamily="34" charset="0"/>
                          <a:cs typeface="Calibri" panose="020F0502020204030204" pitchFamily="34" charset="0"/>
                        </a:rPr>
                        <a:t>Aizsardzības </a:t>
                      </a:r>
                      <a:r>
                        <a:rPr lang="lv-LV" sz="1000" b="0" i="0" u="none" strike="noStrike" dirty="0" smtClean="0">
                          <a:effectLst/>
                          <a:latin typeface="Calibri" panose="020F0502020204030204" pitchFamily="34" charset="0"/>
                          <a:cs typeface="Calibri" panose="020F0502020204030204" pitchFamily="34" charset="0"/>
                        </a:rPr>
                        <a:t>ministrija</a:t>
                      </a:r>
                      <a:endParaRPr lang="lv-LV" sz="1000" b="0" i="0" u="none" strike="noStrike" dirty="0">
                        <a:effectLst/>
                        <a:latin typeface="Calibri" panose="020F0502020204030204" pitchFamily="34" charset="0"/>
                        <a:cs typeface="Calibri" panose="020F0502020204030204" pitchFamily="34" charset="0"/>
                      </a:endParaRPr>
                    </a:p>
                  </a:txBody>
                  <a:tcPr marL="0" marR="0" marT="0" marB="0" anchor="b"/>
                </a:tc>
                <a:tc>
                  <a:txBody>
                    <a:bodyPr/>
                    <a:lstStyle/>
                    <a:p>
                      <a:pPr algn="r" fontAlgn="b"/>
                      <a:r>
                        <a:rPr lang="lv-LV" sz="1000" b="0" i="0" u="none" strike="noStrike" dirty="0" smtClean="0">
                          <a:effectLst/>
                          <a:latin typeface="Calibri" panose="020F0502020204030204" pitchFamily="34" charset="0"/>
                          <a:cs typeface="Calibri" panose="020F0502020204030204" pitchFamily="34" charset="0"/>
                        </a:rPr>
                        <a:t>626.7</a:t>
                      </a:r>
                      <a:endParaRPr lang="lv-LV" sz="1000" b="0" i="0" u="none" strike="noStrike" dirty="0">
                        <a:effectLst/>
                        <a:latin typeface="Calibri" panose="020F0502020204030204" pitchFamily="34" charset="0"/>
                        <a:cs typeface="Calibri" panose="020F0502020204030204" pitchFamily="34" charset="0"/>
                      </a:endParaRPr>
                    </a:p>
                  </a:txBody>
                  <a:tcPr marL="0" marR="0" marT="0" marB="0" anchor="b"/>
                </a:tc>
                <a:tc>
                  <a:txBody>
                    <a:bodyPr/>
                    <a:lstStyle/>
                    <a:p>
                      <a:pPr algn="r" fontAlgn="b"/>
                      <a:r>
                        <a:rPr lang="lv-LV" sz="1000" b="0" i="0" u="none" strike="noStrike" smtClean="0">
                          <a:effectLst/>
                          <a:latin typeface="Calibri" panose="020F0502020204030204" pitchFamily="34" charset="0"/>
                          <a:cs typeface="Calibri" panose="020F0502020204030204" pitchFamily="34" charset="0"/>
                        </a:rPr>
                        <a:t>663.1</a:t>
                      </a:r>
                      <a:endParaRPr lang="lv-LV" sz="1000" b="0" i="0" u="none" strike="noStrike" dirty="0">
                        <a:effectLst/>
                        <a:latin typeface="Calibri" panose="020F0502020204030204" pitchFamily="34" charset="0"/>
                        <a:cs typeface="Calibri" panose="020F0502020204030204" pitchFamily="34" charset="0"/>
                      </a:endParaRPr>
                    </a:p>
                  </a:txBody>
                  <a:tcPr marL="0" marR="0" marT="0" marB="0" anchor="b"/>
                </a:tc>
                <a:tc>
                  <a:txBody>
                    <a:bodyPr/>
                    <a:lstStyle/>
                    <a:p>
                      <a:pPr algn="ctr" fontAlgn="b"/>
                      <a:r>
                        <a:rPr lang="lv-LV" sz="1000" b="0" i="0" u="none" strike="noStrike" dirty="0" smtClean="0">
                          <a:effectLst/>
                          <a:latin typeface="Calibri" panose="020F0502020204030204" pitchFamily="34" charset="0"/>
                          <a:cs typeface="Calibri" panose="020F0502020204030204" pitchFamily="34" charset="0"/>
                        </a:rPr>
                        <a:t>36.4</a:t>
                      </a:r>
                      <a:endParaRPr lang="lv-LV" sz="1000" b="0" i="0" u="none" strike="noStrike" dirty="0">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 xmlns:a16="http://schemas.microsoft.com/office/drawing/2014/main" val="1698154493"/>
                  </a:ext>
                </a:extLst>
              </a:tr>
              <a:tr h="301162">
                <a:tc>
                  <a:txBody>
                    <a:bodyPr/>
                    <a:lstStyle/>
                    <a:p>
                      <a:pPr algn="l" fontAlgn="b"/>
                      <a:r>
                        <a:rPr lang="lv-LV" sz="1000" b="0" i="0" u="none" strike="noStrike" dirty="0">
                          <a:effectLst/>
                          <a:latin typeface="Calibri" panose="020F0502020204030204" pitchFamily="34" charset="0"/>
                          <a:cs typeface="Calibri" panose="020F0502020204030204" pitchFamily="34" charset="0"/>
                        </a:rPr>
                        <a:t>Valsts </a:t>
                      </a:r>
                      <a:r>
                        <a:rPr lang="lv-LV" sz="1000" b="0" i="0" u="none" strike="noStrike" dirty="0" smtClean="0">
                          <a:effectLst/>
                          <a:latin typeface="Calibri" panose="020F0502020204030204" pitchFamily="34" charset="0"/>
                          <a:cs typeface="Calibri" panose="020F0502020204030204" pitchFamily="34" charset="0"/>
                        </a:rPr>
                        <a:t>sociālo pabalstu, izdienas pensiju un piemaksu pie vecuma un invaliditātes pensijām</a:t>
                      </a:r>
                      <a:r>
                        <a:rPr lang="lv-LV" sz="1000" b="0" i="0" u="none" strike="noStrike" baseline="0" dirty="0" smtClean="0">
                          <a:effectLst/>
                          <a:latin typeface="Calibri" panose="020F0502020204030204" pitchFamily="34" charset="0"/>
                          <a:cs typeface="Calibri" panose="020F0502020204030204" pitchFamily="34" charset="0"/>
                        </a:rPr>
                        <a:t> nodrošināšana </a:t>
                      </a:r>
                      <a:r>
                        <a:rPr lang="lv-LV" sz="1000" b="0" i="0" u="none" strike="noStrike" dirty="0" smtClean="0">
                          <a:effectLst/>
                          <a:latin typeface="Calibri" panose="020F0502020204030204" pitchFamily="34" charset="0"/>
                          <a:cs typeface="Calibri" panose="020F0502020204030204" pitchFamily="34" charset="0"/>
                        </a:rPr>
                        <a:t>(LM</a:t>
                      </a:r>
                      <a:r>
                        <a:rPr lang="lv-LV" sz="1000" b="0" i="0" u="none" strike="noStrike" dirty="0">
                          <a:effectLst/>
                          <a:latin typeface="Calibri" panose="020F0502020204030204" pitchFamily="34" charset="0"/>
                          <a:cs typeface="Calibri" panose="020F0502020204030204" pitchFamily="34" charset="0"/>
                        </a:rPr>
                        <a:t>)</a:t>
                      </a:r>
                    </a:p>
                  </a:txBody>
                  <a:tcPr marL="0" marR="0" marT="0" marB="0" anchor="b"/>
                </a:tc>
                <a:tc>
                  <a:txBody>
                    <a:bodyPr/>
                    <a:lstStyle/>
                    <a:p>
                      <a:pPr algn="r" fontAlgn="b"/>
                      <a:r>
                        <a:rPr lang="lv-LV" sz="1000" b="0" i="0" u="none" strike="noStrike">
                          <a:effectLst/>
                          <a:latin typeface="Calibri" panose="020F0502020204030204" pitchFamily="34" charset="0"/>
                          <a:cs typeface="Calibri" panose="020F0502020204030204" pitchFamily="34" charset="0"/>
                        </a:rPr>
                        <a:t>512.1</a:t>
                      </a:r>
                    </a:p>
                  </a:txBody>
                  <a:tcPr marL="0" marR="0" marT="0" marB="0" anchor="b"/>
                </a:tc>
                <a:tc>
                  <a:txBody>
                    <a:bodyPr/>
                    <a:lstStyle/>
                    <a:p>
                      <a:pPr algn="r" fontAlgn="b"/>
                      <a:r>
                        <a:rPr lang="lv-LV" sz="1000" b="0" i="0" u="none" strike="noStrike" dirty="0">
                          <a:effectLst/>
                          <a:latin typeface="Calibri" panose="020F0502020204030204" pitchFamily="34" charset="0"/>
                          <a:cs typeface="Calibri" panose="020F0502020204030204" pitchFamily="34" charset="0"/>
                        </a:rPr>
                        <a:t>522.3</a:t>
                      </a:r>
                    </a:p>
                  </a:txBody>
                  <a:tcPr marL="0" marR="0" marT="0" marB="0" anchor="b"/>
                </a:tc>
                <a:tc>
                  <a:txBody>
                    <a:bodyPr/>
                    <a:lstStyle/>
                    <a:p>
                      <a:pPr algn="ctr" fontAlgn="b"/>
                      <a:r>
                        <a:rPr lang="lv-LV" sz="1000" b="0" i="0" u="none" strike="noStrike" dirty="0">
                          <a:effectLst/>
                          <a:latin typeface="Calibri" panose="020F0502020204030204" pitchFamily="34" charset="0"/>
                          <a:cs typeface="Calibri" panose="020F0502020204030204" pitchFamily="34" charset="0"/>
                        </a:rPr>
                        <a:t>10.2</a:t>
                      </a:r>
                    </a:p>
                  </a:txBody>
                  <a:tcPr marL="0" marR="0" marT="0" marB="0" anchor="b"/>
                </a:tc>
                <a:extLst>
                  <a:ext uri="{0D108BD9-81ED-4DB2-BD59-A6C34878D82A}">
                    <a16:rowId xmlns="" xmlns:a16="http://schemas.microsoft.com/office/drawing/2014/main" val="2529763025"/>
                  </a:ext>
                </a:extLst>
              </a:tr>
              <a:tr h="204158">
                <a:tc>
                  <a:txBody>
                    <a:bodyPr/>
                    <a:lstStyle/>
                    <a:p>
                      <a:pPr algn="l" fontAlgn="b"/>
                      <a:r>
                        <a:rPr lang="lv-LV" sz="1000" b="0" i="0" u="none" strike="noStrike" dirty="0">
                          <a:effectLst/>
                          <a:latin typeface="Calibri" panose="020F0502020204030204" pitchFamily="34" charset="0"/>
                          <a:cs typeface="Calibri" panose="020F0502020204030204" pitchFamily="34" charset="0"/>
                        </a:rPr>
                        <a:t>Mērķdotācijas pašvaldībām (62.resors - pedagogu algas)</a:t>
                      </a:r>
                    </a:p>
                  </a:txBody>
                  <a:tcPr marL="0" marR="0" marT="0" marB="0" anchor="b"/>
                </a:tc>
                <a:tc>
                  <a:txBody>
                    <a:bodyPr/>
                    <a:lstStyle/>
                    <a:p>
                      <a:pPr algn="r" fontAlgn="b"/>
                      <a:r>
                        <a:rPr lang="lv-LV" sz="1000" b="0" i="0" u="none" strike="noStrike">
                          <a:effectLst/>
                          <a:latin typeface="Calibri" panose="020F0502020204030204" pitchFamily="34" charset="0"/>
                          <a:cs typeface="Calibri" panose="020F0502020204030204" pitchFamily="34" charset="0"/>
                        </a:rPr>
                        <a:t>364.6</a:t>
                      </a:r>
                    </a:p>
                  </a:txBody>
                  <a:tcPr marL="0" marR="0" marT="0" marB="0" anchor="b"/>
                </a:tc>
                <a:tc>
                  <a:txBody>
                    <a:bodyPr/>
                    <a:lstStyle/>
                    <a:p>
                      <a:pPr algn="r" fontAlgn="b"/>
                      <a:r>
                        <a:rPr lang="lv-LV" sz="1000" b="0" i="0" u="none" strike="noStrike" dirty="0">
                          <a:effectLst/>
                          <a:latin typeface="Calibri" panose="020F0502020204030204" pitchFamily="34" charset="0"/>
                          <a:cs typeface="Calibri" panose="020F0502020204030204" pitchFamily="34" charset="0"/>
                        </a:rPr>
                        <a:t>382.7</a:t>
                      </a:r>
                    </a:p>
                  </a:txBody>
                  <a:tcPr marL="0" marR="0" marT="0" marB="0" anchor="b"/>
                </a:tc>
                <a:tc>
                  <a:txBody>
                    <a:bodyPr/>
                    <a:lstStyle/>
                    <a:p>
                      <a:pPr algn="ctr" fontAlgn="b"/>
                      <a:r>
                        <a:rPr lang="lv-LV" sz="1000" b="0" i="0" u="none" strike="noStrike" dirty="0">
                          <a:effectLst/>
                          <a:latin typeface="Calibri" panose="020F0502020204030204" pitchFamily="34" charset="0"/>
                          <a:cs typeface="Calibri" panose="020F0502020204030204" pitchFamily="34" charset="0"/>
                        </a:rPr>
                        <a:t>18.1</a:t>
                      </a:r>
                    </a:p>
                  </a:txBody>
                  <a:tcPr marL="0" marR="0" marT="0" marB="0" anchor="b"/>
                </a:tc>
                <a:extLst>
                  <a:ext uri="{0D108BD9-81ED-4DB2-BD59-A6C34878D82A}">
                    <a16:rowId xmlns="" xmlns:a16="http://schemas.microsoft.com/office/drawing/2014/main" val="1425531505"/>
                  </a:ext>
                </a:extLst>
              </a:tr>
              <a:tr h="181155">
                <a:tc>
                  <a:txBody>
                    <a:bodyPr/>
                    <a:lstStyle/>
                    <a:p>
                      <a:pPr algn="l" fontAlgn="b"/>
                      <a:r>
                        <a:rPr lang="lv-LV" sz="1000" b="0" i="0" u="none" strike="noStrike" dirty="0">
                          <a:effectLst/>
                          <a:latin typeface="Calibri" panose="020F0502020204030204" pitchFamily="34" charset="0"/>
                          <a:cs typeface="Calibri" panose="020F0502020204030204" pitchFamily="34" charset="0"/>
                        </a:rPr>
                        <a:t>Iemaksas Eiropas Savienības budžetā (FM)</a:t>
                      </a:r>
                    </a:p>
                  </a:txBody>
                  <a:tcPr marL="0" marR="0" marT="0" marB="0" anchor="b"/>
                </a:tc>
                <a:tc>
                  <a:txBody>
                    <a:bodyPr/>
                    <a:lstStyle/>
                    <a:p>
                      <a:pPr algn="r" fontAlgn="b"/>
                      <a:r>
                        <a:rPr lang="lv-LV" sz="1000" b="0" i="0" u="none" strike="noStrike" dirty="0">
                          <a:effectLst/>
                          <a:latin typeface="Calibri" panose="020F0502020204030204" pitchFamily="34" charset="0"/>
                          <a:cs typeface="Calibri" panose="020F0502020204030204" pitchFamily="34" charset="0"/>
                        </a:rPr>
                        <a:t>272.6</a:t>
                      </a:r>
                    </a:p>
                  </a:txBody>
                  <a:tcPr marL="0" marR="0" marT="0" marB="0" anchor="b"/>
                </a:tc>
                <a:tc>
                  <a:txBody>
                    <a:bodyPr/>
                    <a:lstStyle/>
                    <a:p>
                      <a:pPr algn="r" fontAlgn="b"/>
                      <a:r>
                        <a:rPr lang="lv-LV" sz="1000" b="0" i="0" u="none" strike="noStrike" dirty="0">
                          <a:effectLst/>
                          <a:latin typeface="Calibri" panose="020F0502020204030204" pitchFamily="34" charset="0"/>
                          <a:cs typeface="Calibri" panose="020F0502020204030204" pitchFamily="34" charset="0"/>
                        </a:rPr>
                        <a:t>319.7</a:t>
                      </a:r>
                    </a:p>
                  </a:txBody>
                  <a:tcPr marL="0" marR="0" marT="0" marB="0" anchor="b"/>
                </a:tc>
                <a:tc>
                  <a:txBody>
                    <a:bodyPr/>
                    <a:lstStyle/>
                    <a:p>
                      <a:pPr algn="ctr" fontAlgn="b"/>
                      <a:r>
                        <a:rPr lang="lv-LV" sz="1000" b="0" i="0" u="none" strike="noStrike" dirty="0">
                          <a:effectLst/>
                          <a:latin typeface="Calibri" panose="020F0502020204030204" pitchFamily="34" charset="0"/>
                          <a:cs typeface="Calibri" panose="020F0502020204030204" pitchFamily="34" charset="0"/>
                        </a:rPr>
                        <a:t>47.1</a:t>
                      </a:r>
                    </a:p>
                  </a:txBody>
                  <a:tcPr marL="0" marR="0" marT="0" marB="0" anchor="b"/>
                </a:tc>
                <a:extLst>
                  <a:ext uri="{0D108BD9-81ED-4DB2-BD59-A6C34878D82A}">
                    <a16:rowId xmlns="" xmlns:a16="http://schemas.microsoft.com/office/drawing/2014/main" val="3765313631"/>
                  </a:ext>
                </a:extLst>
              </a:tr>
              <a:tr h="163902">
                <a:tc>
                  <a:txBody>
                    <a:bodyPr/>
                    <a:lstStyle/>
                    <a:p>
                      <a:pPr algn="l" fontAlgn="b"/>
                      <a:r>
                        <a:rPr lang="lv-LV" sz="1000" b="0" i="0" u="none" strike="noStrike" dirty="0">
                          <a:effectLst/>
                          <a:latin typeface="Calibri" panose="020F0502020204030204" pitchFamily="34" charset="0"/>
                          <a:cs typeface="Calibri" panose="020F0502020204030204" pitchFamily="34" charset="0"/>
                        </a:rPr>
                        <a:t>Valsts autoceļu fonds (SM)</a:t>
                      </a:r>
                    </a:p>
                  </a:txBody>
                  <a:tcPr marL="0" marR="0" marT="0" marB="0" anchor="b"/>
                </a:tc>
                <a:tc>
                  <a:txBody>
                    <a:bodyPr/>
                    <a:lstStyle/>
                    <a:p>
                      <a:pPr algn="r" fontAlgn="b"/>
                      <a:r>
                        <a:rPr lang="lv-LV" sz="1000" b="0" i="0" u="none" strike="noStrike" dirty="0" smtClean="0">
                          <a:effectLst/>
                          <a:latin typeface="Calibri" panose="020F0502020204030204" pitchFamily="34" charset="0"/>
                          <a:cs typeface="Calibri" panose="020F0502020204030204" pitchFamily="34" charset="0"/>
                        </a:rPr>
                        <a:t>235.9</a:t>
                      </a:r>
                      <a:endParaRPr lang="lv-LV" sz="1000" b="0" i="0" u="none" strike="noStrike" dirty="0">
                        <a:effectLst/>
                        <a:latin typeface="Calibri" panose="020F0502020204030204" pitchFamily="34" charset="0"/>
                        <a:cs typeface="Calibri" panose="020F0502020204030204" pitchFamily="34" charset="0"/>
                      </a:endParaRPr>
                    </a:p>
                  </a:txBody>
                  <a:tcPr marL="0" marR="0" marT="0" marB="0" anchor="b"/>
                </a:tc>
                <a:tc>
                  <a:txBody>
                    <a:bodyPr/>
                    <a:lstStyle/>
                    <a:p>
                      <a:pPr algn="r" fontAlgn="b"/>
                      <a:r>
                        <a:rPr lang="lv-LV" sz="1000" b="0" i="0" u="none" strike="noStrike" dirty="0">
                          <a:effectLst/>
                          <a:latin typeface="Calibri" panose="020F0502020204030204" pitchFamily="34" charset="0"/>
                          <a:cs typeface="Calibri" panose="020F0502020204030204" pitchFamily="34" charset="0"/>
                        </a:rPr>
                        <a:t>255.3</a:t>
                      </a:r>
                    </a:p>
                  </a:txBody>
                  <a:tcPr marL="0" marR="0" marT="0" marB="0" anchor="b"/>
                </a:tc>
                <a:tc>
                  <a:txBody>
                    <a:bodyPr/>
                    <a:lstStyle/>
                    <a:p>
                      <a:pPr algn="ctr" fontAlgn="b"/>
                      <a:r>
                        <a:rPr lang="lv-LV" sz="1000" b="0" i="0" u="none" strike="noStrike" dirty="0" smtClean="0">
                          <a:effectLst/>
                          <a:latin typeface="Calibri" panose="020F0502020204030204" pitchFamily="34" charset="0"/>
                          <a:cs typeface="Calibri" panose="020F0502020204030204" pitchFamily="34" charset="0"/>
                        </a:rPr>
                        <a:t>19.4</a:t>
                      </a:r>
                      <a:endParaRPr lang="lv-LV" sz="1000" b="0" i="0" u="none" strike="noStrike" dirty="0">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 xmlns:a16="http://schemas.microsoft.com/office/drawing/2014/main" val="3512604130"/>
                  </a:ext>
                </a:extLst>
              </a:tr>
              <a:tr h="172528">
                <a:tc>
                  <a:txBody>
                    <a:bodyPr/>
                    <a:lstStyle/>
                    <a:p>
                      <a:pPr algn="l" fontAlgn="b"/>
                      <a:r>
                        <a:rPr lang="lv-LV" sz="1000" b="0" i="0" u="none" strike="noStrike" dirty="0">
                          <a:effectLst/>
                          <a:latin typeface="Calibri" panose="020F0502020204030204" pitchFamily="34" charset="0"/>
                          <a:cs typeface="Calibri" panose="020F0502020204030204" pitchFamily="34" charset="0"/>
                        </a:rPr>
                        <a:t>Tiesu sistēma </a:t>
                      </a:r>
                      <a:r>
                        <a:rPr lang="lv-LV" sz="1000" b="0" i="0" u="none" strike="noStrike" dirty="0" smtClean="0">
                          <a:effectLst/>
                          <a:latin typeface="Calibri" panose="020F0502020204030204" pitchFamily="34" charset="0"/>
                          <a:cs typeface="Calibri" panose="020F0502020204030204" pitchFamily="34" charset="0"/>
                        </a:rPr>
                        <a:t>(TM</a:t>
                      </a:r>
                      <a:r>
                        <a:rPr lang="lv-LV" sz="1000" b="0" i="0" u="none" strike="noStrike" dirty="0">
                          <a:effectLst/>
                          <a:latin typeface="Calibri" panose="020F0502020204030204" pitchFamily="34" charset="0"/>
                          <a:cs typeface="Calibri" panose="020F0502020204030204" pitchFamily="34" charset="0"/>
                        </a:rPr>
                        <a:t>)</a:t>
                      </a:r>
                    </a:p>
                  </a:txBody>
                  <a:tcPr marL="0" marR="0" marT="0" marB="0" anchor="b"/>
                </a:tc>
                <a:tc>
                  <a:txBody>
                    <a:bodyPr/>
                    <a:lstStyle/>
                    <a:p>
                      <a:pPr algn="r" fontAlgn="b"/>
                      <a:r>
                        <a:rPr lang="lv-LV" sz="1000" b="0" i="0" u="none" strike="noStrike">
                          <a:effectLst/>
                          <a:latin typeface="Calibri" panose="020F0502020204030204" pitchFamily="34" charset="0"/>
                          <a:cs typeface="Calibri" panose="020F0502020204030204" pitchFamily="34" charset="0"/>
                        </a:rPr>
                        <a:t>128.5</a:t>
                      </a:r>
                    </a:p>
                  </a:txBody>
                  <a:tcPr marL="0" marR="0" marT="0" marB="0" anchor="b"/>
                </a:tc>
                <a:tc>
                  <a:txBody>
                    <a:bodyPr/>
                    <a:lstStyle/>
                    <a:p>
                      <a:pPr algn="r" fontAlgn="b"/>
                      <a:r>
                        <a:rPr lang="lv-LV" sz="1000" b="0" i="0" u="none" strike="noStrike" dirty="0">
                          <a:effectLst/>
                          <a:latin typeface="Calibri" panose="020F0502020204030204" pitchFamily="34" charset="0"/>
                          <a:cs typeface="Calibri" panose="020F0502020204030204" pitchFamily="34" charset="0"/>
                        </a:rPr>
                        <a:t>135.5</a:t>
                      </a:r>
                    </a:p>
                  </a:txBody>
                  <a:tcPr marL="0" marR="0" marT="0" marB="0" anchor="b"/>
                </a:tc>
                <a:tc>
                  <a:txBody>
                    <a:bodyPr/>
                    <a:lstStyle/>
                    <a:p>
                      <a:pPr algn="ctr" fontAlgn="b"/>
                      <a:r>
                        <a:rPr lang="lv-LV" sz="1000" b="0" i="0" u="none" strike="noStrike" dirty="0">
                          <a:effectLst/>
                          <a:latin typeface="Calibri" panose="020F0502020204030204" pitchFamily="34" charset="0"/>
                          <a:cs typeface="Calibri" panose="020F0502020204030204" pitchFamily="34" charset="0"/>
                        </a:rPr>
                        <a:t>7.0</a:t>
                      </a:r>
                    </a:p>
                  </a:txBody>
                  <a:tcPr marL="0" marR="0" marT="0" marB="0" anchor="b"/>
                </a:tc>
                <a:extLst>
                  <a:ext uri="{0D108BD9-81ED-4DB2-BD59-A6C34878D82A}">
                    <a16:rowId xmlns="" xmlns:a16="http://schemas.microsoft.com/office/drawing/2014/main" val="2643639637"/>
                  </a:ext>
                </a:extLst>
              </a:tr>
              <a:tr h="301162">
                <a:tc>
                  <a:txBody>
                    <a:bodyPr/>
                    <a:lstStyle/>
                    <a:p>
                      <a:pPr algn="l" fontAlgn="b"/>
                      <a:r>
                        <a:rPr lang="lv-LV" sz="1000" b="0" i="0" u="none" strike="noStrike" dirty="0">
                          <a:effectLst/>
                          <a:latin typeface="Calibri" panose="020F0502020204030204" pitchFamily="34" charset="0"/>
                          <a:cs typeface="Calibri" panose="020F0502020204030204" pitchFamily="34" charset="0"/>
                        </a:rPr>
                        <a:t>Dotācija pašvaldību finanšu izlīdzināšanas fondam (64.resors)</a:t>
                      </a:r>
                    </a:p>
                  </a:txBody>
                  <a:tcPr marL="0" marR="0" marT="0" marB="0" anchor="b"/>
                </a:tc>
                <a:tc>
                  <a:txBody>
                    <a:bodyPr/>
                    <a:lstStyle/>
                    <a:p>
                      <a:pPr algn="r" fontAlgn="b"/>
                      <a:r>
                        <a:rPr lang="lv-LV" sz="1000" b="0" i="0" u="none" strike="noStrike" dirty="0">
                          <a:effectLst/>
                          <a:latin typeface="Calibri" panose="020F0502020204030204" pitchFamily="34" charset="0"/>
                          <a:cs typeface="Calibri" panose="020F0502020204030204" pitchFamily="34" charset="0"/>
                        </a:rPr>
                        <a:t>122.9</a:t>
                      </a:r>
                    </a:p>
                  </a:txBody>
                  <a:tcPr marL="0" marR="0" marT="0" marB="0" anchor="b"/>
                </a:tc>
                <a:tc>
                  <a:txBody>
                    <a:bodyPr/>
                    <a:lstStyle/>
                    <a:p>
                      <a:pPr algn="r" fontAlgn="b"/>
                      <a:r>
                        <a:rPr lang="lv-LV" sz="1000" b="0" i="0" u="none" strike="noStrike" dirty="0">
                          <a:effectLst/>
                          <a:latin typeface="Calibri" panose="020F0502020204030204" pitchFamily="34" charset="0"/>
                          <a:cs typeface="Calibri" panose="020F0502020204030204" pitchFamily="34" charset="0"/>
                        </a:rPr>
                        <a:t>184.5</a:t>
                      </a:r>
                    </a:p>
                  </a:txBody>
                  <a:tcPr marL="0" marR="0" marT="0" marB="0" anchor="b"/>
                </a:tc>
                <a:tc>
                  <a:txBody>
                    <a:bodyPr/>
                    <a:lstStyle/>
                    <a:p>
                      <a:pPr algn="ctr" fontAlgn="b"/>
                      <a:r>
                        <a:rPr lang="lv-LV" sz="1000" b="0" i="0" u="none" strike="noStrike" dirty="0" smtClean="0">
                          <a:effectLst/>
                          <a:latin typeface="Calibri" panose="020F0502020204030204" pitchFamily="34" charset="0"/>
                          <a:cs typeface="Calibri" panose="020F0502020204030204" pitchFamily="34" charset="0"/>
                        </a:rPr>
                        <a:t>61.6</a:t>
                      </a:r>
                      <a:endParaRPr lang="lv-LV" sz="1000" b="0" i="0" u="none" strike="noStrike" dirty="0">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 xmlns:a16="http://schemas.microsoft.com/office/drawing/2014/main" val="2495551676"/>
                  </a:ext>
                </a:extLst>
              </a:tr>
              <a:tr h="173459">
                <a:tc>
                  <a:txBody>
                    <a:bodyPr/>
                    <a:lstStyle/>
                    <a:p>
                      <a:pPr algn="l" fontAlgn="b"/>
                      <a:r>
                        <a:rPr lang="lv-LV" sz="1000" b="0" i="0" u="none" strike="noStrike" dirty="0">
                          <a:effectLst/>
                          <a:latin typeface="Calibri" panose="020F0502020204030204" pitchFamily="34" charset="0"/>
                          <a:cs typeface="Calibri" panose="020F0502020204030204" pitchFamily="34" charset="0"/>
                        </a:rPr>
                        <a:t>Sabiedriskais transports (SM)</a:t>
                      </a:r>
                    </a:p>
                  </a:txBody>
                  <a:tcPr marL="0" marR="0" marT="0" marB="0" anchor="b"/>
                </a:tc>
                <a:tc>
                  <a:txBody>
                    <a:bodyPr/>
                    <a:lstStyle/>
                    <a:p>
                      <a:pPr algn="r" fontAlgn="b"/>
                      <a:r>
                        <a:rPr lang="lv-LV" sz="1000" b="0" i="0" u="none" strike="noStrike" dirty="0">
                          <a:effectLst/>
                          <a:latin typeface="Calibri" panose="020F0502020204030204" pitchFamily="34" charset="0"/>
                          <a:cs typeface="Calibri" panose="020F0502020204030204" pitchFamily="34" charset="0"/>
                        </a:rPr>
                        <a:t>86.2</a:t>
                      </a:r>
                    </a:p>
                  </a:txBody>
                  <a:tcPr marL="0" marR="0" marT="0" marB="0" anchor="b"/>
                </a:tc>
                <a:tc>
                  <a:txBody>
                    <a:bodyPr/>
                    <a:lstStyle/>
                    <a:p>
                      <a:pPr algn="r" fontAlgn="b"/>
                      <a:r>
                        <a:rPr lang="lv-LV" sz="1000" b="0" i="0" u="none" strike="noStrike" dirty="0">
                          <a:effectLst/>
                          <a:latin typeface="Calibri" panose="020F0502020204030204" pitchFamily="34" charset="0"/>
                          <a:cs typeface="Calibri" panose="020F0502020204030204" pitchFamily="34" charset="0"/>
                        </a:rPr>
                        <a:t>91.2</a:t>
                      </a:r>
                    </a:p>
                  </a:txBody>
                  <a:tcPr marL="0" marR="0" marT="0" marB="0" anchor="b"/>
                </a:tc>
                <a:tc>
                  <a:txBody>
                    <a:bodyPr/>
                    <a:lstStyle/>
                    <a:p>
                      <a:pPr algn="ctr" fontAlgn="b"/>
                      <a:r>
                        <a:rPr lang="lv-LV" sz="1000" b="0" i="0" u="none" strike="noStrike" dirty="0">
                          <a:effectLst/>
                          <a:latin typeface="Calibri" panose="020F0502020204030204" pitchFamily="34" charset="0"/>
                          <a:cs typeface="Calibri" panose="020F0502020204030204" pitchFamily="34" charset="0"/>
                        </a:rPr>
                        <a:t>5.0</a:t>
                      </a:r>
                    </a:p>
                  </a:txBody>
                  <a:tcPr marL="0" marR="0" marT="0" marB="0" anchor="b"/>
                </a:tc>
                <a:extLst>
                  <a:ext uri="{0D108BD9-81ED-4DB2-BD59-A6C34878D82A}">
                    <a16:rowId xmlns="" xmlns:a16="http://schemas.microsoft.com/office/drawing/2014/main" val="965926248"/>
                  </a:ext>
                </a:extLst>
              </a:tr>
              <a:tr h="173459">
                <a:tc>
                  <a:txBody>
                    <a:bodyPr/>
                    <a:lstStyle/>
                    <a:p>
                      <a:pPr algn="l" fontAlgn="b"/>
                      <a:r>
                        <a:rPr lang="lv-LV" sz="1000" b="0" i="0" u="none" strike="noStrike" dirty="0">
                          <a:effectLst/>
                          <a:latin typeface="Calibri" panose="020F0502020204030204" pitchFamily="34" charset="0"/>
                          <a:cs typeface="Calibri" panose="020F0502020204030204" pitchFamily="34" charset="0"/>
                        </a:rPr>
                        <a:t>Neatliekamā medicīniskā palīdzība (VM)</a:t>
                      </a:r>
                    </a:p>
                  </a:txBody>
                  <a:tcPr marL="0" marR="0" marT="0" marB="0" anchor="b"/>
                </a:tc>
                <a:tc>
                  <a:txBody>
                    <a:bodyPr/>
                    <a:lstStyle/>
                    <a:p>
                      <a:pPr algn="r" fontAlgn="b"/>
                      <a:r>
                        <a:rPr lang="lv-LV" sz="1000" b="0" i="0" u="none" strike="noStrike">
                          <a:effectLst/>
                          <a:latin typeface="Calibri" panose="020F0502020204030204" pitchFamily="34" charset="0"/>
                          <a:cs typeface="Calibri" panose="020F0502020204030204" pitchFamily="34" charset="0"/>
                        </a:rPr>
                        <a:t>74.9</a:t>
                      </a:r>
                    </a:p>
                  </a:txBody>
                  <a:tcPr marL="0" marR="0" marT="0" marB="0" anchor="b"/>
                </a:tc>
                <a:tc>
                  <a:txBody>
                    <a:bodyPr/>
                    <a:lstStyle/>
                    <a:p>
                      <a:pPr algn="r" fontAlgn="b"/>
                      <a:r>
                        <a:rPr lang="lv-LV" sz="1000" b="0" i="0" u="none" strike="noStrike" dirty="0">
                          <a:effectLst/>
                          <a:latin typeface="Calibri" panose="020F0502020204030204" pitchFamily="34" charset="0"/>
                          <a:cs typeface="Calibri" panose="020F0502020204030204" pitchFamily="34" charset="0"/>
                        </a:rPr>
                        <a:t>79.8</a:t>
                      </a:r>
                    </a:p>
                  </a:txBody>
                  <a:tcPr marL="0" marR="0" marT="0" marB="0" anchor="b"/>
                </a:tc>
                <a:tc>
                  <a:txBody>
                    <a:bodyPr/>
                    <a:lstStyle/>
                    <a:p>
                      <a:pPr algn="ctr" fontAlgn="b"/>
                      <a:r>
                        <a:rPr lang="lv-LV" sz="1000" b="0" i="0" u="none" strike="noStrike" dirty="0">
                          <a:effectLst/>
                          <a:latin typeface="Calibri" panose="020F0502020204030204" pitchFamily="34" charset="0"/>
                          <a:cs typeface="Calibri" panose="020F0502020204030204" pitchFamily="34" charset="0"/>
                        </a:rPr>
                        <a:t>4.9</a:t>
                      </a:r>
                    </a:p>
                  </a:txBody>
                  <a:tcPr marL="0" marR="0" marT="0" marB="0" anchor="b"/>
                </a:tc>
                <a:extLst>
                  <a:ext uri="{0D108BD9-81ED-4DB2-BD59-A6C34878D82A}">
                    <a16:rowId xmlns="" xmlns:a16="http://schemas.microsoft.com/office/drawing/2014/main" val="2901518341"/>
                  </a:ext>
                </a:extLst>
              </a:tr>
              <a:tr h="173459">
                <a:tc>
                  <a:txBody>
                    <a:bodyPr/>
                    <a:lstStyle/>
                    <a:p>
                      <a:pPr algn="l" fontAlgn="b"/>
                      <a:r>
                        <a:rPr lang="lv-LV" sz="1000" b="0" i="0" u="none" strike="noStrike" dirty="0">
                          <a:effectLst/>
                          <a:latin typeface="Calibri" panose="020F0502020204030204" pitchFamily="34" charset="0"/>
                          <a:cs typeface="Calibri" panose="020F0502020204030204" pitchFamily="34" charset="0"/>
                        </a:rPr>
                        <a:t>Kultūras mantojums (KM)</a:t>
                      </a:r>
                    </a:p>
                  </a:txBody>
                  <a:tcPr marL="0" marR="0" marT="0" marB="0" anchor="b"/>
                </a:tc>
                <a:tc>
                  <a:txBody>
                    <a:bodyPr/>
                    <a:lstStyle/>
                    <a:p>
                      <a:pPr algn="r" fontAlgn="b"/>
                      <a:r>
                        <a:rPr lang="lv-LV" sz="1000" b="0" i="0" u="none" strike="noStrike" dirty="0" smtClean="0">
                          <a:effectLst/>
                          <a:latin typeface="Calibri" panose="020F0502020204030204" pitchFamily="34" charset="0"/>
                          <a:cs typeface="Calibri" panose="020F0502020204030204" pitchFamily="34" charset="0"/>
                        </a:rPr>
                        <a:t>41.2</a:t>
                      </a:r>
                      <a:endParaRPr lang="lv-LV" sz="1000" b="0" i="0" u="none" strike="noStrike" dirty="0">
                        <a:effectLst/>
                        <a:latin typeface="Calibri" panose="020F0502020204030204" pitchFamily="34" charset="0"/>
                        <a:cs typeface="Calibri" panose="020F0502020204030204" pitchFamily="34" charset="0"/>
                      </a:endParaRPr>
                    </a:p>
                  </a:txBody>
                  <a:tcPr marL="0" marR="0" marT="0" marB="0" anchor="b"/>
                </a:tc>
                <a:tc>
                  <a:txBody>
                    <a:bodyPr/>
                    <a:lstStyle/>
                    <a:p>
                      <a:pPr algn="r" fontAlgn="b"/>
                      <a:r>
                        <a:rPr lang="lv-LV" sz="1000" b="0" i="0" u="none" strike="noStrike" dirty="0">
                          <a:effectLst/>
                          <a:latin typeface="Calibri" panose="020F0502020204030204" pitchFamily="34" charset="0"/>
                          <a:cs typeface="Calibri" panose="020F0502020204030204" pitchFamily="34" charset="0"/>
                        </a:rPr>
                        <a:t>48.2</a:t>
                      </a:r>
                    </a:p>
                  </a:txBody>
                  <a:tcPr marL="0" marR="0" marT="0" marB="0" anchor="b"/>
                </a:tc>
                <a:tc>
                  <a:txBody>
                    <a:bodyPr/>
                    <a:lstStyle/>
                    <a:p>
                      <a:pPr algn="ctr" fontAlgn="b"/>
                      <a:r>
                        <a:rPr lang="lv-LV" sz="1000" b="0" i="0" u="none" strike="noStrike" dirty="0" smtClean="0">
                          <a:effectLst/>
                          <a:latin typeface="Calibri" panose="020F0502020204030204" pitchFamily="34" charset="0"/>
                          <a:cs typeface="Calibri" panose="020F0502020204030204" pitchFamily="34" charset="0"/>
                        </a:rPr>
                        <a:t>7.0</a:t>
                      </a:r>
                      <a:endParaRPr lang="lv-LV" sz="1000" b="0" i="0" u="none" strike="noStrike" dirty="0">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 xmlns:a16="http://schemas.microsoft.com/office/drawing/2014/main" val="1835036629"/>
                  </a:ext>
                </a:extLst>
              </a:tr>
              <a:tr h="173459">
                <a:tc>
                  <a:txBody>
                    <a:bodyPr/>
                    <a:lstStyle/>
                    <a:p>
                      <a:pPr algn="l" fontAlgn="b"/>
                      <a:r>
                        <a:rPr lang="lv-LV" sz="1000" b="0" i="0" u="none" strike="noStrike" dirty="0">
                          <a:effectLst/>
                          <a:latin typeface="Calibri" panose="020F0502020204030204" pitchFamily="34" charset="0"/>
                          <a:cs typeface="Calibri" panose="020F0502020204030204" pitchFamily="34" charset="0"/>
                        </a:rPr>
                        <a:t>Profesionālā māksla (KM)</a:t>
                      </a:r>
                    </a:p>
                  </a:txBody>
                  <a:tcPr marL="0" marR="0" marT="0" marB="0" anchor="b"/>
                </a:tc>
                <a:tc>
                  <a:txBody>
                    <a:bodyPr/>
                    <a:lstStyle/>
                    <a:p>
                      <a:pPr algn="r" fontAlgn="b"/>
                      <a:r>
                        <a:rPr lang="lv-LV" sz="1000" b="0" i="0" u="none" strike="noStrike">
                          <a:effectLst/>
                          <a:latin typeface="Calibri" panose="020F0502020204030204" pitchFamily="34" charset="0"/>
                          <a:cs typeface="Calibri" panose="020F0502020204030204" pitchFamily="34" charset="0"/>
                        </a:rPr>
                        <a:t>33.2</a:t>
                      </a:r>
                    </a:p>
                  </a:txBody>
                  <a:tcPr marL="0" marR="0" marT="0" marB="0" anchor="b"/>
                </a:tc>
                <a:tc>
                  <a:txBody>
                    <a:bodyPr/>
                    <a:lstStyle/>
                    <a:p>
                      <a:pPr algn="r" fontAlgn="b"/>
                      <a:r>
                        <a:rPr lang="lv-LV" sz="1000" b="0" i="0" u="none" strike="noStrike" dirty="0">
                          <a:effectLst/>
                          <a:latin typeface="Calibri" panose="020F0502020204030204" pitchFamily="34" charset="0"/>
                          <a:cs typeface="Calibri" panose="020F0502020204030204" pitchFamily="34" charset="0"/>
                        </a:rPr>
                        <a:t>39.9</a:t>
                      </a:r>
                    </a:p>
                  </a:txBody>
                  <a:tcPr marL="0" marR="0" marT="0" marB="0" anchor="b"/>
                </a:tc>
                <a:tc>
                  <a:txBody>
                    <a:bodyPr/>
                    <a:lstStyle/>
                    <a:p>
                      <a:pPr algn="ctr" fontAlgn="b"/>
                      <a:r>
                        <a:rPr lang="lv-LV" sz="1000" b="0" i="0" u="none" strike="noStrike" dirty="0">
                          <a:effectLst/>
                          <a:latin typeface="Calibri" panose="020F0502020204030204" pitchFamily="34" charset="0"/>
                          <a:cs typeface="Calibri" panose="020F0502020204030204" pitchFamily="34" charset="0"/>
                        </a:rPr>
                        <a:t>6.7</a:t>
                      </a:r>
                    </a:p>
                  </a:txBody>
                  <a:tcPr marL="0" marR="0" marT="0" marB="0" anchor="b"/>
                </a:tc>
                <a:extLst>
                  <a:ext uri="{0D108BD9-81ED-4DB2-BD59-A6C34878D82A}">
                    <a16:rowId xmlns="" xmlns:a16="http://schemas.microsoft.com/office/drawing/2014/main" val="2351447339"/>
                  </a:ext>
                </a:extLst>
              </a:tr>
              <a:tr h="173459">
                <a:tc>
                  <a:txBody>
                    <a:bodyPr/>
                    <a:lstStyle/>
                    <a:p>
                      <a:pPr algn="l" fontAlgn="b"/>
                      <a:r>
                        <a:rPr lang="lv-LV" sz="1000" b="0" i="0" u="none" strike="noStrike" dirty="0">
                          <a:effectLst/>
                          <a:latin typeface="Calibri" panose="020F0502020204030204" pitchFamily="34" charset="0"/>
                          <a:cs typeface="Calibri" panose="020F0502020204030204" pitchFamily="34" charset="0"/>
                        </a:rPr>
                        <a:t>Finansējums VAS "Valsts nekustamie īpašumi" īstenojamiem projektiem un pasākumiem (FM)</a:t>
                      </a:r>
                    </a:p>
                  </a:txBody>
                  <a:tcPr marL="0" marR="0" marT="0" marB="0" anchor="b"/>
                </a:tc>
                <a:tc>
                  <a:txBody>
                    <a:bodyPr/>
                    <a:lstStyle/>
                    <a:p>
                      <a:pPr algn="r" fontAlgn="b"/>
                      <a:r>
                        <a:rPr lang="lv-LV" sz="1000" b="0" i="0" u="none" strike="noStrike">
                          <a:effectLst/>
                          <a:latin typeface="Calibri" panose="020F0502020204030204" pitchFamily="34" charset="0"/>
                          <a:cs typeface="Calibri" panose="020F0502020204030204" pitchFamily="34" charset="0"/>
                        </a:rPr>
                        <a:t>26.7</a:t>
                      </a:r>
                    </a:p>
                  </a:txBody>
                  <a:tcPr marL="0" marR="0" marT="0" marB="0" anchor="b"/>
                </a:tc>
                <a:tc>
                  <a:txBody>
                    <a:bodyPr/>
                    <a:lstStyle/>
                    <a:p>
                      <a:pPr algn="r" fontAlgn="b"/>
                      <a:r>
                        <a:rPr lang="lv-LV" sz="1000" b="0" i="0" u="none" strike="noStrike" dirty="0">
                          <a:effectLst/>
                          <a:latin typeface="Calibri" panose="020F0502020204030204" pitchFamily="34" charset="0"/>
                          <a:cs typeface="Calibri" panose="020F0502020204030204" pitchFamily="34" charset="0"/>
                        </a:rPr>
                        <a:t>31.7</a:t>
                      </a:r>
                    </a:p>
                  </a:txBody>
                  <a:tcPr marL="0" marR="0" marT="0" marB="0" anchor="b"/>
                </a:tc>
                <a:tc>
                  <a:txBody>
                    <a:bodyPr/>
                    <a:lstStyle/>
                    <a:p>
                      <a:pPr algn="ctr" fontAlgn="b"/>
                      <a:r>
                        <a:rPr lang="lv-LV" sz="1000" b="0" i="0" u="none" strike="noStrike" dirty="0">
                          <a:effectLst/>
                          <a:latin typeface="Calibri" panose="020F0502020204030204" pitchFamily="34" charset="0"/>
                          <a:cs typeface="Calibri" panose="020F0502020204030204" pitchFamily="34" charset="0"/>
                        </a:rPr>
                        <a:t>5.0</a:t>
                      </a:r>
                    </a:p>
                  </a:txBody>
                  <a:tcPr marL="0" marR="0" marT="0" marB="0" anchor="b"/>
                </a:tc>
                <a:extLst>
                  <a:ext uri="{0D108BD9-81ED-4DB2-BD59-A6C34878D82A}">
                    <a16:rowId xmlns="" xmlns:a16="http://schemas.microsoft.com/office/drawing/2014/main" val="1731931001"/>
                  </a:ext>
                </a:extLst>
              </a:tr>
              <a:tr h="173459">
                <a:tc>
                  <a:txBody>
                    <a:bodyPr/>
                    <a:lstStyle/>
                    <a:p>
                      <a:pPr algn="l" fontAlgn="b"/>
                      <a:r>
                        <a:rPr lang="lv-LV" sz="1000" b="0" i="0" u="none" strike="noStrike" dirty="0">
                          <a:effectLst/>
                          <a:latin typeface="Calibri" panose="020F0502020204030204" pitchFamily="34" charset="0"/>
                          <a:cs typeface="Calibri" panose="020F0502020204030204" pitchFamily="34" charset="0"/>
                        </a:rPr>
                        <a:t>Līdzekļi neparedzētiem gadījumiem (</a:t>
                      </a:r>
                      <a:r>
                        <a:rPr lang="lv-LV" sz="1000" b="0" i="0" u="none" strike="noStrike" dirty="0" smtClean="0">
                          <a:effectLst/>
                          <a:latin typeface="Calibri" panose="020F0502020204030204" pitchFamily="34" charset="0"/>
                          <a:cs typeface="Calibri" panose="020F0502020204030204" pitchFamily="34" charset="0"/>
                        </a:rPr>
                        <a:t>74.resors</a:t>
                      </a:r>
                      <a:r>
                        <a:rPr lang="lv-LV" sz="1000" b="0" i="0" u="none" strike="noStrike" dirty="0">
                          <a:effectLst/>
                          <a:latin typeface="Calibri" panose="020F0502020204030204" pitchFamily="34" charset="0"/>
                          <a:cs typeface="Calibri" panose="020F0502020204030204" pitchFamily="34" charset="0"/>
                        </a:rPr>
                        <a:t>)</a:t>
                      </a:r>
                    </a:p>
                  </a:txBody>
                  <a:tcPr marL="0" marR="0" marT="0" marB="0" anchor="b"/>
                </a:tc>
                <a:tc>
                  <a:txBody>
                    <a:bodyPr/>
                    <a:lstStyle/>
                    <a:p>
                      <a:pPr algn="r" fontAlgn="b"/>
                      <a:r>
                        <a:rPr lang="lv-LV" sz="1000" b="0" i="0" u="none" strike="noStrike" dirty="0">
                          <a:effectLst/>
                          <a:latin typeface="Calibri" panose="020F0502020204030204" pitchFamily="34" charset="0"/>
                          <a:cs typeface="Calibri" panose="020F0502020204030204" pitchFamily="34" charset="0"/>
                        </a:rPr>
                        <a:t>20.4</a:t>
                      </a:r>
                    </a:p>
                  </a:txBody>
                  <a:tcPr marL="0" marR="0" marT="0" marB="0" anchor="b"/>
                </a:tc>
                <a:tc>
                  <a:txBody>
                    <a:bodyPr/>
                    <a:lstStyle/>
                    <a:p>
                      <a:pPr algn="r" fontAlgn="b"/>
                      <a:r>
                        <a:rPr lang="lv-LV" sz="1000" b="0" i="0" u="none" strike="noStrike" dirty="0">
                          <a:effectLst/>
                          <a:latin typeface="Calibri" panose="020F0502020204030204" pitchFamily="34" charset="0"/>
                          <a:cs typeface="Calibri" panose="020F0502020204030204" pitchFamily="34" charset="0"/>
                        </a:rPr>
                        <a:t>25.2</a:t>
                      </a:r>
                    </a:p>
                  </a:txBody>
                  <a:tcPr marL="0" marR="0" marT="0" marB="0" anchor="b"/>
                </a:tc>
                <a:tc>
                  <a:txBody>
                    <a:bodyPr/>
                    <a:lstStyle/>
                    <a:p>
                      <a:pPr algn="ctr" fontAlgn="b"/>
                      <a:r>
                        <a:rPr lang="lv-LV" sz="1000" b="0" i="0" u="none" strike="noStrike" dirty="0">
                          <a:effectLst/>
                          <a:latin typeface="Calibri" panose="020F0502020204030204" pitchFamily="34" charset="0"/>
                          <a:cs typeface="Calibri" panose="020F0502020204030204" pitchFamily="34" charset="0"/>
                        </a:rPr>
                        <a:t>4.8</a:t>
                      </a:r>
                    </a:p>
                  </a:txBody>
                  <a:tcPr marL="0" marR="0" marT="0" marB="0" anchor="b"/>
                </a:tc>
                <a:extLst>
                  <a:ext uri="{0D108BD9-81ED-4DB2-BD59-A6C34878D82A}">
                    <a16:rowId xmlns="" xmlns:a16="http://schemas.microsoft.com/office/drawing/2014/main" val="1102502728"/>
                  </a:ext>
                </a:extLst>
              </a:tr>
              <a:tr h="173459">
                <a:tc>
                  <a:txBody>
                    <a:bodyPr/>
                    <a:lstStyle/>
                    <a:p>
                      <a:pPr algn="l" fontAlgn="b"/>
                      <a:r>
                        <a:rPr lang="lv-LV" sz="1000" b="0" i="0" u="none" strike="noStrike" dirty="0">
                          <a:effectLst/>
                          <a:latin typeface="Calibri" panose="020F0502020204030204" pitchFamily="34" charset="0"/>
                          <a:cs typeface="Calibri" panose="020F0502020204030204" pitchFamily="34" charset="0"/>
                        </a:rPr>
                        <a:t>Valsts atbalsts lauksaimniecības un lauku attīstībai (ZM)</a:t>
                      </a:r>
                    </a:p>
                  </a:txBody>
                  <a:tcPr marL="0" marR="0" marT="0" marB="0" anchor="b"/>
                </a:tc>
                <a:tc>
                  <a:txBody>
                    <a:bodyPr/>
                    <a:lstStyle/>
                    <a:p>
                      <a:pPr algn="r" fontAlgn="b"/>
                      <a:r>
                        <a:rPr lang="lv-LV" sz="1000" b="0" i="0" u="none" strike="noStrike">
                          <a:effectLst/>
                          <a:latin typeface="Calibri" panose="020F0502020204030204" pitchFamily="34" charset="0"/>
                          <a:cs typeface="Calibri" panose="020F0502020204030204" pitchFamily="34" charset="0"/>
                        </a:rPr>
                        <a:t>8.7</a:t>
                      </a:r>
                    </a:p>
                  </a:txBody>
                  <a:tcPr marL="0" marR="0" marT="0" marB="0" anchor="b"/>
                </a:tc>
                <a:tc>
                  <a:txBody>
                    <a:bodyPr/>
                    <a:lstStyle/>
                    <a:p>
                      <a:pPr algn="r" fontAlgn="b"/>
                      <a:r>
                        <a:rPr lang="lv-LV" sz="1000" b="0" i="0" u="none" strike="noStrike" dirty="0">
                          <a:effectLst/>
                          <a:latin typeface="Calibri" panose="020F0502020204030204" pitchFamily="34" charset="0"/>
                          <a:cs typeface="Calibri" panose="020F0502020204030204" pitchFamily="34" charset="0"/>
                        </a:rPr>
                        <a:t>36.8</a:t>
                      </a:r>
                    </a:p>
                  </a:txBody>
                  <a:tcPr marL="0" marR="0" marT="0" marB="0" anchor="b"/>
                </a:tc>
                <a:tc>
                  <a:txBody>
                    <a:bodyPr/>
                    <a:lstStyle/>
                    <a:p>
                      <a:pPr algn="ctr" fontAlgn="b"/>
                      <a:r>
                        <a:rPr lang="lv-LV" sz="1000" b="0" i="0" u="none" strike="noStrike" dirty="0">
                          <a:effectLst/>
                          <a:latin typeface="Calibri" panose="020F0502020204030204" pitchFamily="34" charset="0"/>
                          <a:cs typeface="Calibri" panose="020F0502020204030204" pitchFamily="34" charset="0"/>
                        </a:rPr>
                        <a:t>28.1</a:t>
                      </a:r>
                    </a:p>
                  </a:txBody>
                  <a:tcPr marL="0" marR="0" marT="0" marB="0" anchor="b"/>
                </a:tc>
                <a:extLst>
                  <a:ext uri="{0D108BD9-81ED-4DB2-BD59-A6C34878D82A}">
                    <a16:rowId xmlns="" xmlns:a16="http://schemas.microsoft.com/office/drawing/2014/main" val="463591018"/>
                  </a:ext>
                </a:extLst>
              </a:tr>
              <a:tr h="195699">
                <a:tc>
                  <a:txBody>
                    <a:bodyPr/>
                    <a:lstStyle/>
                    <a:p>
                      <a:pPr algn="l" fontAlgn="b"/>
                      <a:r>
                        <a:rPr lang="es-ES" sz="1000" b="0" i="0" u="none" strike="noStrike" dirty="0" err="1">
                          <a:effectLst/>
                          <a:latin typeface="Calibri" panose="020F0502020204030204" pitchFamily="34" charset="0"/>
                          <a:cs typeface="Calibri" panose="020F0502020204030204" pitchFamily="34" charset="0"/>
                        </a:rPr>
                        <a:t>Korupcijas</a:t>
                      </a:r>
                      <a:r>
                        <a:rPr lang="es-ES" sz="1000" b="0" i="0" u="none" strike="noStrike" dirty="0">
                          <a:effectLst/>
                          <a:latin typeface="Calibri" panose="020F0502020204030204" pitchFamily="34" charset="0"/>
                          <a:cs typeface="Calibri" panose="020F0502020204030204" pitchFamily="34" charset="0"/>
                        </a:rPr>
                        <a:t> </a:t>
                      </a:r>
                      <a:r>
                        <a:rPr lang="es-ES" sz="1000" b="0" i="0" u="none" strike="noStrike" dirty="0" err="1">
                          <a:effectLst/>
                          <a:latin typeface="Calibri" panose="020F0502020204030204" pitchFamily="34" charset="0"/>
                          <a:cs typeface="Calibri" panose="020F0502020204030204" pitchFamily="34" charset="0"/>
                        </a:rPr>
                        <a:t>novēršanas</a:t>
                      </a:r>
                      <a:r>
                        <a:rPr lang="es-ES" sz="1000" b="0" i="0" u="none" strike="noStrike" dirty="0">
                          <a:effectLst/>
                          <a:latin typeface="Calibri" panose="020F0502020204030204" pitchFamily="34" charset="0"/>
                          <a:cs typeface="Calibri" panose="020F0502020204030204" pitchFamily="34" charset="0"/>
                        </a:rPr>
                        <a:t> un </a:t>
                      </a:r>
                      <a:r>
                        <a:rPr lang="es-ES" sz="1000" b="0" i="0" u="none" strike="noStrike" dirty="0" err="1">
                          <a:effectLst/>
                          <a:latin typeface="Calibri" panose="020F0502020204030204" pitchFamily="34" charset="0"/>
                          <a:cs typeface="Calibri" panose="020F0502020204030204" pitchFamily="34" charset="0"/>
                        </a:rPr>
                        <a:t>apkarošanas</a:t>
                      </a:r>
                      <a:r>
                        <a:rPr lang="es-ES" sz="1000" b="0" i="0" u="none" strike="noStrike" dirty="0">
                          <a:effectLst/>
                          <a:latin typeface="Calibri" panose="020F0502020204030204" pitchFamily="34" charset="0"/>
                          <a:cs typeface="Calibri" panose="020F0502020204030204" pitchFamily="34" charset="0"/>
                        </a:rPr>
                        <a:t> </a:t>
                      </a:r>
                      <a:r>
                        <a:rPr lang="es-ES" sz="1000" b="0" i="0" u="none" strike="noStrike" dirty="0" err="1">
                          <a:effectLst/>
                          <a:latin typeface="Calibri" panose="020F0502020204030204" pitchFamily="34" charset="0"/>
                          <a:cs typeface="Calibri" panose="020F0502020204030204" pitchFamily="34" charset="0"/>
                        </a:rPr>
                        <a:t>birojs</a:t>
                      </a:r>
                      <a:endParaRPr lang="es-ES" sz="1000" b="0" i="0" u="none" strike="noStrike" dirty="0">
                        <a:effectLst/>
                        <a:latin typeface="Calibri" panose="020F0502020204030204" pitchFamily="34" charset="0"/>
                        <a:cs typeface="Calibri" panose="020F0502020204030204" pitchFamily="34" charset="0"/>
                      </a:endParaRPr>
                    </a:p>
                  </a:txBody>
                  <a:tcPr marL="0" marR="0" marT="0" marB="0" anchor="b"/>
                </a:tc>
                <a:tc>
                  <a:txBody>
                    <a:bodyPr/>
                    <a:lstStyle/>
                    <a:p>
                      <a:pPr algn="r" fontAlgn="b"/>
                      <a:r>
                        <a:rPr lang="lv-LV" sz="1000" b="0" i="0" u="none" strike="noStrike" dirty="0" smtClean="0">
                          <a:effectLst/>
                          <a:latin typeface="Calibri" panose="020F0502020204030204" pitchFamily="34" charset="0"/>
                          <a:cs typeface="Calibri" panose="020F0502020204030204" pitchFamily="34" charset="0"/>
                        </a:rPr>
                        <a:t>6.1</a:t>
                      </a:r>
                      <a:endParaRPr lang="lv-LV" sz="1000" b="0" i="0" u="none" strike="noStrike" dirty="0">
                        <a:effectLst/>
                        <a:latin typeface="Calibri" panose="020F0502020204030204" pitchFamily="34" charset="0"/>
                        <a:cs typeface="Calibri" panose="020F0502020204030204" pitchFamily="34" charset="0"/>
                      </a:endParaRPr>
                    </a:p>
                  </a:txBody>
                  <a:tcPr marL="0" marR="0" marT="0" marB="0" anchor="b"/>
                </a:tc>
                <a:tc>
                  <a:txBody>
                    <a:bodyPr/>
                    <a:lstStyle/>
                    <a:p>
                      <a:pPr algn="r" fontAlgn="b"/>
                      <a:r>
                        <a:rPr lang="lv-LV" sz="1000" b="0" i="0" u="none" strike="noStrike" dirty="0">
                          <a:effectLst/>
                          <a:latin typeface="Calibri" panose="020F0502020204030204" pitchFamily="34" charset="0"/>
                          <a:cs typeface="Calibri" panose="020F0502020204030204" pitchFamily="34" charset="0"/>
                        </a:rPr>
                        <a:t>11.9</a:t>
                      </a:r>
                    </a:p>
                  </a:txBody>
                  <a:tcPr marL="0" marR="0" marT="0" marB="0" anchor="b"/>
                </a:tc>
                <a:tc>
                  <a:txBody>
                    <a:bodyPr/>
                    <a:lstStyle/>
                    <a:p>
                      <a:pPr algn="ctr" fontAlgn="b"/>
                      <a:r>
                        <a:rPr lang="lv-LV" sz="1000" b="0" i="0" u="none" strike="noStrike" dirty="0" smtClean="0">
                          <a:effectLst/>
                          <a:latin typeface="Calibri" panose="020F0502020204030204" pitchFamily="34" charset="0"/>
                          <a:cs typeface="Calibri" panose="020F0502020204030204" pitchFamily="34" charset="0"/>
                        </a:rPr>
                        <a:t>5.8</a:t>
                      </a:r>
                      <a:endParaRPr lang="lv-LV" sz="1000" b="0" i="0" u="none" strike="noStrike" dirty="0">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 xmlns:a16="http://schemas.microsoft.com/office/drawing/2014/main" val="351840413"/>
                  </a:ext>
                </a:extLst>
              </a:tr>
              <a:tr h="188875">
                <a:tc>
                  <a:txBody>
                    <a:bodyPr/>
                    <a:lstStyle/>
                    <a:p>
                      <a:pPr algn="l" fontAlgn="b"/>
                      <a:r>
                        <a:rPr lang="lv-LV" sz="1000" b="0" i="0" u="none" strike="noStrike" dirty="0">
                          <a:effectLst/>
                          <a:latin typeface="Calibri" panose="020F0502020204030204" pitchFamily="34" charset="0"/>
                          <a:cs typeface="Calibri" panose="020F0502020204030204" pitchFamily="34" charset="0"/>
                        </a:rPr>
                        <a:t>Skolu jaunatnes dziesmu un deju svētki (IZM)</a:t>
                      </a:r>
                    </a:p>
                  </a:txBody>
                  <a:tcPr marL="0" marR="0" marT="0" marB="0" anchor="b"/>
                </a:tc>
                <a:tc>
                  <a:txBody>
                    <a:bodyPr/>
                    <a:lstStyle/>
                    <a:p>
                      <a:pPr algn="r" fontAlgn="b"/>
                      <a:r>
                        <a:rPr lang="lv-LV" sz="1000" b="0" i="0" u="none" strike="noStrike" dirty="0">
                          <a:effectLst/>
                          <a:latin typeface="Calibri" panose="020F0502020204030204" pitchFamily="34" charset="0"/>
                          <a:cs typeface="Calibri" panose="020F0502020204030204" pitchFamily="34" charset="0"/>
                        </a:rPr>
                        <a:t>0.2</a:t>
                      </a:r>
                    </a:p>
                  </a:txBody>
                  <a:tcPr marL="0" marR="0" marT="0" marB="0" anchor="b"/>
                </a:tc>
                <a:tc>
                  <a:txBody>
                    <a:bodyPr/>
                    <a:lstStyle/>
                    <a:p>
                      <a:pPr algn="r" fontAlgn="b"/>
                      <a:r>
                        <a:rPr lang="lv-LV" sz="1000" b="0" i="0" u="none" strike="noStrike" dirty="0">
                          <a:effectLst/>
                          <a:latin typeface="Calibri" panose="020F0502020204030204" pitchFamily="34" charset="0"/>
                          <a:cs typeface="Calibri" panose="020F0502020204030204" pitchFamily="34" charset="0"/>
                        </a:rPr>
                        <a:t>4.7</a:t>
                      </a:r>
                    </a:p>
                  </a:txBody>
                  <a:tcPr marL="0" marR="0" marT="0" marB="0" anchor="b"/>
                </a:tc>
                <a:tc>
                  <a:txBody>
                    <a:bodyPr/>
                    <a:lstStyle/>
                    <a:p>
                      <a:pPr algn="ctr" fontAlgn="b"/>
                      <a:r>
                        <a:rPr lang="lv-LV" sz="1000" b="0" i="0" u="none" strike="noStrike" dirty="0">
                          <a:effectLst/>
                          <a:latin typeface="Calibri" panose="020F0502020204030204" pitchFamily="34" charset="0"/>
                          <a:cs typeface="Calibri" panose="020F0502020204030204" pitchFamily="34" charset="0"/>
                        </a:rPr>
                        <a:t>4.5</a:t>
                      </a:r>
                    </a:p>
                  </a:txBody>
                  <a:tcPr marL="0" marR="0" marT="0" marB="0" anchor="b"/>
                </a:tc>
                <a:extLst>
                  <a:ext uri="{0D108BD9-81ED-4DB2-BD59-A6C34878D82A}">
                    <a16:rowId xmlns="" xmlns:a16="http://schemas.microsoft.com/office/drawing/2014/main" val="40676577"/>
                  </a:ext>
                </a:extLst>
              </a:tr>
              <a:tr h="323778">
                <a:tc>
                  <a:txBody>
                    <a:bodyPr/>
                    <a:lstStyle/>
                    <a:p>
                      <a:pPr algn="l" fontAlgn="b"/>
                      <a:r>
                        <a:rPr lang="lv-LV" sz="1000" b="0" i="0" u="none" strike="noStrike" dirty="0">
                          <a:effectLst/>
                          <a:latin typeface="Calibri" panose="020F0502020204030204" pitchFamily="34" charset="0"/>
                          <a:cs typeface="Calibri" panose="020F0502020204030204" pitchFamily="34" charset="0"/>
                        </a:rPr>
                        <a:t>Noziedzīgi iegūtu līdzekļu legalizācijas un terorisma finansēšanas novēršana (74.resors)</a:t>
                      </a:r>
                    </a:p>
                  </a:txBody>
                  <a:tcPr marL="0" marR="0" marT="0" marB="0" anchor="b"/>
                </a:tc>
                <a:tc>
                  <a:txBody>
                    <a:bodyPr/>
                    <a:lstStyle/>
                    <a:p>
                      <a:pPr algn="r" fontAlgn="b"/>
                      <a:r>
                        <a:rPr lang="lv-LV" sz="1000" b="0" i="0" u="none" strike="noStrike" dirty="0">
                          <a:effectLst/>
                          <a:latin typeface="Calibri" panose="020F0502020204030204" pitchFamily="34" charset="0"/>
                          <a:cs typeface="Calibri" panose="020F0502020204030204" pitchFamily="34" charset="0"/>
                        </a:rPr>
                        <a:t>0.0</a:t>
                      </a:r>
                    </a:p>
                  </a:txBody>
                  <a:tcPr marL="0" marR="0" marT="0" marB="0" anchor="b"/>
                </a:tc>
                <a:tc>
                  <a:txBody>
                    <a:bodyPr/>
                    <a:lstStyle/>
                    <a:p>
                      <a:pPr algn="r" fontAlgn="b"/>
                      <a:r>
                        <a:rPr lang="lv-LV" sz="1000" b="0" i="0" u="none" strike="noStrike" dirty="0">
                          <a:effectLst/>
                          <a:latin typeface="Calibri" panose="020F0502020204030204" pitchFamily="34" charset="0"/>
                          <a:cs typeface="Calibri" panose="020F0502020204030204" pitchFamily="34" charset="0"/>
                        </a:rPr>
                        <a:t>10.0</a:t>
                      </a:r>
                    </a:p>
                  </a:txBody>
                  <a:tcPr marL="0" marR="0" marT="0" marB="0" anchor="b"/>
                </a:tc>
                <a:tc>
                  <a:txBody>
                    <a:bodyPr/>
                    <a:lstStyle/>
                    <a:p>
                      <a:pPr algn="ctr" fontAlgn="b"/>
                      <a:r>
                        <a:rPr lang="lv-LV" sz="1000" b="0" i="0" u="none" strike="noStrike" dirty="0">
                          <a:effectLst/>
                          <a:latin typeface="Calibri" panose="020F0502020204030204" pitchFamily="34" charset="0"/>
                          <a:cs typeface="Calibri" panose="020F0502020204030204" pitchFamily="34" charset="0"/>
                        </a:rPr>
                        <a:t>10.0</a:t>
                      </a:r>
                    </a:p>
                  </a:txBody>
                  <a:tcPr marL="0" marR="0" marT="0" marB="0" anchor="b"/>
                </a:tc>
                <a:extLst>
                  <a:ext uri="{0D108BD9-81ED-4DB2-BD59-A6C34878D82A}">
                    <a16:rowId xmlns="" xmlns:a16="http://schemas.microsoft.com/office/drawing/2014/main" val="4190755055"/>
                  </a:ext>
                </a:extLst>
              </a:tr>
              <a:tr h="173459">
                <a:tc>
                  <a:txBody>
                    <a:bodyPr/>
                    <a:lstStyle/>
                    <a:p>
                      <a:pPr algn="l" fontAlgn="b"/>
                      <a:r>
                        <a:rPr lang="lv-LV" sz="1000" b="0" i="0" u="none" strike="noStrike" dirty="0">
                          <a:effectLst/>
                          <a:latin typeface="Calibri" panose="020F0502020204030204" pitchFamily="34" charset="0"/>
                          <a:cs typeface="Calibri" panose="020F0502020204030204" pitchFamily="34" charset="0"/>
                        </a:rPr>
                        <a:t>Demogrāfijas pasākumi (74.resors)</a:t>
                      </a:r>
                    </a:p>
                  </a:txBody>
                  <a:tcPr marL="0" marR="0" marT="0" marB="0" anchor="b"/>
                </a:tc>
                <a:tc>
                  <a:txBody>
                    <a:bodyPr/>
                    <a:lstStyle/>
                    <a:p>
                      <a:pPr algn="r" fontAlgn="b"/>
                      <a:r>
                        <a:rPr lang="lv-LV" sz="1000" b="0" i="0" u="none" strike="noStrike">
                          <a:effectLst/>
                          <a:latin typeface="Calibri" panose="020F0502020204030204" pitchFamily="34" charset="0"/>
                          <a:cs typeface="Calibri" panose="020F0502020204030204" pitchFamily="34" charset="0"/>
                        </a:rPr>
                        <a:t>0.0</a:t>
                      </a:r>
                    </a:p>
                  </a:txBody>
                  <a:tcPr marL="0" marR="0" marT="0" marB="0" anchor="b"/>
                </a:tc>
                <a:tc>
                  <a:txBody>
                    <a:bodyPr/>
                    <a:lstStyle/>
                    <a:p>
                      <a:pPr algn="r" fontAlgn="b"/>
                      <a:r>
                        <a:rPr lang="lv-LV" sz="1000" b="0" i="0" u="none" strike="noStrike" dirty="0">
                          <a:effectLst/>
                          <a:latin typeface="Calibri" panose="020F0502020204030204" pitchFamily="34" charset="0"/>
                          <a:cs typeface="Calibri" panose="020F0502020204030204" pitchFamily="34" charset="0"/>
                        </a:rPr>
                        <a:t>5.2</a:t>
                      </a:r>
                    </a:p>
                  </a:txBody>
                  <a:tcPr marL="0" marR="0" marT="0" marB="0" anchor="b"/>
                </a:tc>
                <a:tc>
                  <a:txBody>
                    <a:bodyPr/>
                    <a:lstStyle/>
                    <a:p>
                      <a:pPr algn="ctr" fontAlgn="b"/>
                      <a:r>
                        <a:rPr lang="lv-LV" sz="1000" b="0" i="0" u="none" strike="noStrike" dirty="0">
                          <a:effectLst/>
                          <a:latin typeface="Calibri" panose="020F0502020204030204" pitchFamily="34" charset="0"/>
                          <a:cs typeface="Calibri" panose="020F0502020204030204" pitchFamily="34" charset="0"/>
                        </a:rPr>
                        <a:t>5.2</a:t>
                      </a:r>
                    </a:p>
                  </a:txBody>
                  <a:tcPr marL="0" marR="0" marT="0" marB="0" anchor="b"/>
                </a:tc>
                <a:extLst>
                  <a:ext uri="{0D108BD9-81ED-4DB2-BD59-A6C34878D82A}">
                    <a16:rowId xmlns="" xmlns:a16="http://schemas.microsoft.com/office/drawing/2014/main" val="1489985400"/>
                  </a:ext>
                </a:extLst>
              </a:tr>
              <a:tr h="173459">
                <a:tc>
                  <a:txBody>
                    <a:bodyPr/>
                    <a:lstStyle/>
                    <a:p>
                      <a:pPr algn="l" fontAlgn="b"/>
                      <a:r>
                        <a:rPr lang="lv-LV" sz="1000" b="0" i="0" u="none" strike="noStrike" dirty="0">
                          <a:effectLst/>
                          <a:latin typeface="Calibri" panose="020F0502020204030204" pitchFamily="34" charset="0"/>
                          <a:cs typeface="Calibri" panose="020F0502020204030204" pitchFamily="34" charset="0"/>
                        </a:rPr>
                        <a:t>Dotācija jauno elektrovilcienu projektam (SM)</a:t>
                      </a:r>
                    </a:p>
                  </a:txBody>
                  <a:tcPr marL="0" marR="0" marT="0" marB="0" anchor="b"/>
                </a:tc>
                <a:tc>
                  <a:txBody>
                    <a:bodyPr/>
                    <a:lstStyle/>
                    <a:p>
                      <a:pPr algn="r" fontAlgn="b"/>
                      <a:r>
                        <a:rPr lang="lv-LV" sz="1000" b="0" i="0" u="none" strike="noStrike" dirty="0">
                          <a:effectLst/>
                          <a:latin typeface="Calibri" panose="020F0502020204030204" pitchFamily="34" charset="0"/>
                          <a:cs typeface="Calibri" panose="020F0502020204030204" pitchFamily="34" charset="0"/>
                        </a:rPr>
                        <a:t>0.0</a:t>
                      </a:r>
                    </a:p>
                  </a:txBody>
                  <a:tcPr marL="0" marR="0" marT="0" marB="0" anchor="b"/>
                </a:tc>
                <a:tc>
                  <a:txBody>
                    <a:bodyPr/>
                    <a:lstStyle/>
                    <a:p>
                      <a:pPr algn="r" fontAlgn="b"/>
                      <a:r>
                        <a:rPr lang="lv-LV" sz="1000" b="0" i="0" u="none" strike="noStrike" dirty="0">
                          <a:effectLst/>
                          <a:latin typeface="Calibri" panose="020F0502020204030204" pitchFamily="34" charset="0"/>
                          <a:cs typeface="Calibri" panose="020F0502020204030204" pitchFamily="34" charset="0"/>
                        </a:rPr>
                        <a:t>4.7</a:t>
                      </a:r>
                    </a:p>
                  </a:txBody>
                  <a:tcPr marL="0" marR="0" marT="0" marB="0" anchor="b"/>
                </a:tc>
                <a:tc>
                  <a:txBody>
                    <a:bodyPr/>
                    <a:lstStyle/>
                    <a:p>
                      <a:pPr algn="ctr" fontAlgn="b"/>
                      <a:r>
                        <a:rPr lang="lv-LV" sz="1000" b="0" i="0" u="none" strike="noStrike" dirty="0">
                          <a:effectLst/>
                          <a:latin typeface="Calibri" panose="020F0502020204030204" pitchFamily="34" charset="0"/>
                          <a:cs typeface="Calibri" panose="020F0502020204030204" pitchFamily="34" charset="0"/>
                        </a:rPr>
                        <a:t>4.7</a:t>
                      </a:r>
                    </a:p>
                  </a:txBody>
                  <a:tcPr marL="0" marR="0" marT="0" marB="0" anchor="b"/>
                </a:tc>
                <a:extLst>
                  <a:ext uri="{0D108BD9-81ED-4DB2-BD59-A6C34878D82A}">
                    <a16:rowId xmlns="" xmlns:a16="http://schemas.microsoft.com/office/drawing/2014/main" val="3239041503"/>
                  </a:ext>
                </a:extLst>
              </a:tr>
              <a:tr h="171513">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lv-LV" sz="1000" b="1" u="none" strike="noStrike" dirty="0" smtClean="0">
                          <a:effectLst/>
                          <a:latin typeface="Calibri" panose="020F0502020204030204" pitchFamily="34" charset="0"/>
                          <a:cs typeface="Calibri" panose="020F0502020204030204" pitchFamily="34" charset="0"/>
                        </a:rPr>
                        <a:t>Lielākie speciālā</a:t>
                      </a:r>
                      <a:r>
                        <a:rPr lang="lv-LV" sz="1000" b="1" u="none" strike="noStrike" baseline="0" dirty="0" smtClean="0">
                          <a:effectLst/>
                          <a:latin typeface="Calibri" panose="020F0502020204030204" pitchFamily="34" charset="0"/>
                          <a:cs typeface="Calibri" panose="020F0502020204030204" pitchFamily="34" charset="0"/>
                        </a:rPr>
                        <a:t> </a:t>
                      </a:r>
                      <a:r>
                        <a:rPr lang="lv-LV" sz="1000" b="1" u="none" strike="noStrike" dirty="0" smtClean="0">
                          <a:effectLst/>
                          <a:latin typeface="Calibri" panose="020F0502020204030204" pitchFamily="34" charset="0"/>
                          <a:cs typeface="Calibri" panose="020F0502020204030204" pitchFamily="34" charset="0"/>
                        </a:rPr>
                        <a:t>budžeta</a:t>
                      </a:r>
                      <a:r>
                        <a:rPr lang="lv-LV" sz="1000" b="1" u="none" strike="noStrike" baseline="0" dirty="0" smtClean="0">
                          <a:effectLst/>
                          <a:latin typeface="Calibri" panose="020F0502020204030204" pitchFamily="34" charset="0"/>
                          <a:cs typeface="Calibri" panose="020F0502020204030204" pitchFamily="34" charset="0"/>
                        </a:rPr>
                        <a:t> </a:t>
                      </a:r>
                      <a:r>
                        <a:rPr lang="lv-LV" sz="1000" b="1" i="0" u="none" strike="noStrike" dirty="0" smtClean="0">
                          <a:solidFill>
                            <a:srgbClr val="000000"/>
                          </a:solidFill>
                          <a:effectLst/>
                          <a:latin typeface="Calibri" panose="020F0502020204030204" pitchFamily="34" charset="0"/>
                          <a:cs typeface="Calibri" panose="020F0502020204030204" pitchFamily="34" charset="0"/>
                        </a:rPr>
                        <a:t>izdevumu pieaugumi:</a:t>
                      </a:r>
                    </a:p>
                  </a:txBody>
                  <a:tcPr marL="0" marR="0" marT="0" marB="0" anchor="b"/>
                </a:tc>
                <a:tc>
                  <a:txBody>
                    <a:bodyPr/>
                    <a:lstStyle/>
                    <a:p>
                      <a:pPr algn="r" fontAlgn="b"/>
                      <a:endParaRPr lang="lv-LV" sz="1000" b="0" i="0" u="none" strike="noStrike" dirty="0">
                        <a:effectLst/>
                        <a:latin typeface="Calibri" panose="020F0502020204030204" pitchFamily="34" charset="0"/>
                        <a:cs typeface="Calibri" panose="020F0502020204030204" pitchFamily="34" charset="0"/>
                      </a:endParaRPr>
                    </a:p>
                  </a:txBody>
                  <a:tcPr marL="0" marR="0" marT="0" marB="0" anchor="b"/>
                </a:tc>
                <a:tc>
                  <a:txBody>
                    <a:bodyPr/>
                    <a:lstStyle/>
                    <a:p>
                      <a:pPr algn="r" fontAlgn="b"/>
                      <a:endParaRPr lang="lv-LV" sz="1000" b="0" i="0" u="none" strike="noStrike" dirty="0">
                        <a:effectLst/>
                        <a:latin typeface="Calibri" panose="020F0502020204030204" pitchFamily="34" charset="0"/>
                        <a:cs typeface="Calibri" panose="020F0502020204030204" pitchFamily="34" charset="0"/>
                      </a:endParaRPr>
                    </a:p>
                  </a:txBody>
                  <a:tcPr marL="0" marR="0" marT="0" marB="0" anchor="b"/>
                </a:tc>
                <a:tc>
                  <a:txBody>
                    <a:bodyPr/>
                    <a:lstStyle/>
                    <a:p>
                      <a:pPr algn="ctr" fontAlgn="b"/>
                      <a:endParaRPr lang="lv-LV" sz="1000" b="0" i="0" u="none" strike="noStrike" dirty="0">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 xmlns:a16="http://schemas.microsoft.com/office/drawing/2014/main" val="3155138834"/>
                  </a:ext>
                </a:extLst>
              </a:tr>
              <a:tr h="161887">
                <a:tc>
                  <a:txBody>
                    <a:bodyPr/>
                    <a:lstStyle/>
                    <a:p>
                      <a:pPr algn="l" fontAlgn="b"/>
                      <a:r>
                        <a:rPr lang="lv-LV" sz="1000" b="0" i="0" u="none" strike="noStrike" dirty="0" smtClean="0">
                          <a:effectLst/>
                          <a:latin typeface="Calibri" panose="020F0502020204030204" pitchFamily="34" charset="0"/>
                          <a:cs typeface="Calibri" panose="020F0502020204030204" pitchFamily="34" charset="0"/>
                        </a:rPr>
                        <a:t>Vecuma pensijas</a:t>
                      </a:r>
                      <a:endParaRPr lang="lv-LV" sz="1000" b="0" i="0" u="none" strike="noStrike" dirty="0">
                        <a:effectLst/>
                        <a:latin typeface="Calibri" panose="020F0502020204030204" pitchFamily="34" charset="0"/>
                        <a:cs typeface="Calibri" panose="020F0502020204030204" pitchFamily="34" charset="0"/>
                      </a:endParaRPr>
                    </a:p>
                  </a:txBody>
                  <a:tcPr marL="0" marR="0" marT="0" marB="0" anchor="b"/>
                </a:tc>
                <a:tc>
                  <a:txBody>
                    <a:bodyPr/>
                    <a:lstStyle/>
                    <a:p>
                      <a:pPr algn="r" fontAlgn="b"/>
                      <a:r>
                        <a:rPr lang="lv-LV" sz="1000" b="0" i="0" u="none" strike="noStrike" dirty="0" smtClean="0">
                          <a:effectLst/>
                          <a:latin typeface="Calibri" panose="020F0502020204030204" pitchFamily="34" charset="0"/>
                          <a:cs typeface="Calibri" panose="020F0502020204030204" pitchFamily="34" charset="0"/>
                        </a:rPr>
                        <a:t>1 959.4</a:t>
                      </a:r>
                      <a:endParaRPr lang="lv-LV" sz="1000" b="0" i="0" u="none" strike="noStrike" dirty="0">
                        <a:effectLst/>
                        <a:latin typeface="Calibri" panose="020F0502020204030204" pitchFamily="34" charset="0"/>
                        <a:cs typeface="Calibri" panose="020F0502020204030204" pitchFamily="34" charset="0"/>
                      </a:endParaRPr>
                    </a:p>
                  </a:txBody>
                  <a:tcPr marL="0" marR="0" marT="0" marB="0" anchor="b"/>
                </a:tc>
                <a:tc>
                  <a:txBody>
                    <a:bodyPr/>
                    <a:lstStyle/>
                    <a:p>
                      <a:pPr algn="r" fontAlgn="b"/>
                      <a:r>
                        <a:rPr lang="lv-LV" sz="1000" b="0" i="0" u="none" strike="noStrike" dirty="0" smtClean="0">
                          <a:effectLst/>
                          <a:latin typeface="Calibri" panose="020F0502020204030204" pitchFamily="34" charset="0"/>
                          <a:cs typeface="Calibri" panose="020F0502020204030204" pitchFamily="34" charset="0"/>
                        </a:rPr>
                        <a:t>2 108.0</a:t>
                      </a:r>
                      <a:endParaRPr lang="lv-LV" sz="1000" b="0" i="0" u="none" strike="noStrike" dirty="0">
                        <a:effectLst/>
                        <a:latin typeface="Calibri" panose="020F0502020204030204" pitchFamily="34" charset="0"/>
                        <a:cs typeface="Calibri" panose="020F0502020204030204" pitchFamily="34" charset="0"/>
                      </a:endParaRPr>
                    </a:p>
                  </a:txBody>
                  <a:tcPr marL="0" marR="0" marT="0" marB="0" anchor="b"/>
                </a:tc>
                <a:tc>
                  <a:txBody>
                    <a:bodyPr/>
                    <a:lstStyle/>
                    <a:p>
                      <a:pPr algn="ctr" fontAlgn="b"/>
                      <a:r>
                        <a:rPr lang="lv-LV" sz="1000" b="0" i="0" u="none" strike="noStrike" smtClean="0">
                          <a:effectLst/>
                          <a:latin typeface="Calibri" panose="020F0502020204030204" pitchFamily="34" charset="0"/>
                          <a:cs typeface="Calibri" panose="020F0502020204030204" pitchFamily="34" charset="0"/>
                        </a:rPr>
                        <a:t>148.6</a:t>
                      </a:r>
                      <a:endParaRPr lang="lv-LV" sz="1000" b="0" i="0" u="none" strike="noStrike" dirty="0">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 xmlns:a16="http://schemas.microsoft.com/office/drawing/2014/main" val="3835530261"/>
                  </a:ext>
                </a:extLst>
              </a:tr>
              <a:tr h="161887">
                <a:tc>
                  <a:txBody>
                    <a:bodyPr/>
                    <a:lstStyle/>
                    <a:p>
                      <a:pPr algn="l" fontAlgn="b"/>
                      <a:r>
                        <a:rPr lang="lv-LV" sz="1000" b="0" i="0" u="none" strike="noStrike" dirty="0" smtClean="0">
                          <a:effectLst/>
                          <a:latin typeface="Calibri" panose="020F0502020204030204" pitchFamily="34" charset="0"/>
                          <a:cs typeface="Calibri" panose="020F0502020204030204" pitchFamily="34" charset="0"/>
                        </a:rPr>
                        <a:t>Slimības pabalsti</a:t>
                      </a:r>
                      <a:endParaRPr lang="lv-LV" sz="1000" b="0" i="0" u="none" strike="noStrike" dirty="0">
                        <a:effectLst/>
                        <a:latin typeface="Calibri" panose="020F0502020204030204" pitchFamily="34" charset="0"/>
                        <a:cs typeface="Calibri" panose="020F0502020204030204" pitchFamily="34" charset="0"/>
                      </a:endParaRPr>
                    </a:p>
                  </a:txBody>
                  <a:tcPr marL="0" marR="0" marT="0" marB="0" anchor="b"/>
                </a:tc>
                <a:tc>
                  <a:txBody>
                    <a:bodyPr/>
                    <a:lstStyle/>
                    <a:p>
                      <a:pPr algn="r" fontAlgn="b"/>
                      <a:r>
                        <a:rPr lang="lv-LV" sz="1000" b="0" i="0" u="none" strike="noStrike" dirty="0" smtClean="0">
                          <a:effectLst/>
                          <a:latin typeface="Calibri" panose="020F0502020204030204" pitchFamily="34" charset="0"/>
                          <a:cs typeface="Calibri" panose="020F0502020204030204" pitchFamily="34" charset="0"/>
                        </a:rPr>
                        <a:t>183.5</a:t>
                      </a:r>
                      <a:endParaRPr lang="lv-LV" sz="1000" b="0" i="0" u="none" strike="noStrike" dirty="0">
                        <a:effectLst/>
                        <a:latin typeface="Calibri" panose="020F0502020204030204" pitchFamily="34" charset="0"/>
                        <a:cs typeface="Calibri" panose="020F0502020204030204" pitchFamily="34" charset="0"/>
                      </a:endParaRPr>
                    </a:p>
                  </a:txBody>
                  <a:tcPr marL="0" marR="0" marT="0" marB="0" anchor="b"/>
                </a:tc>
                <a:tc>
                  <a:txBody>
                    <a:bodyPr/>
                    <a:lstStyle/>
                    <a:p>
                      <a:pPr algn="r" fontAlgn="b"/>
                      <a:r>
                        <a:rPr lang="lv-LV" sz="1000" b="0" i="0" u="none" strike="noStrike" dirty="0" smtClean="0">
                          <a:effectLst/>
                          <a:latin typeface="Calibri" panose="020F0502020204030204" pitchFamily="34" charset="0"/>
                          <a:cs typeface="Calibri" panose="020F0502020204030204" pitchFamily="34" charset="0"/>
                        </a:rPr>
                        <a:t>214.3</a:t>
                      </a:r>
                      <a:endParaRPr lang="lv-LV" sz="1000" b="0" i="0" u="none" strike="noStrike" dirty="0">
                        <a:effectLst/>
                        <a:latin typeface="Calibri" panose="020F0502020204030204" pitchFamily="34" charset="0"/>
                        <a:cs typeface="Calibri" panose="020F0502020204030204" pitchFamily="34" charset="0"/>
                      </a:endParaRPr>
                    </a:p>
                  </a:txBody>
                  <a:tcPr marL="0" marR="0" marT="0" marB="0" anchor="b"/>
                </a:tc>
                <a:tc>
                  <a:txBody>
                    <a:bodyPr/>
                    <a:lstStyle/>
                    <a:p>
                      <a:pPr algn="ctr" fontAlgn="b"/>
                      <a:r>
                        <a:rPr lang="lv-LV" sz="1000" b="0" i="0" u="none" strike="noStrike" dirty="0" smtClean="0">
                          <a:effectLst/>
                          <a:latin typeface="Calibri" panose="020F0502020204030204" pitchFamily="34" charset="0"/>
                          <a:cs typeface="Calibri" panose="020F0502020204030204" pitchFamily="34" charset="0"/>
                        </a:rPr>
                        <a:t>30.8</a:t>
                      </a:r>
                      <a:endParaRPr lang="lv-LV" sz="1000" b="0" i="0" u="none" strike="noStrike" dirty="0">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 xmlns:a16="http://schemas.microsoft.com/office/drawing/2014/main" val="4117071382"/>
                  </a:ext>
                </a:extLst>
              </a:tr>
              <a:tr h="161887">
                <a:tc>
                  <a:txBody>
                    <a:bodyPr/>
                    <a:lstStyle/>
                    <a:p>
                      <a:pPr algn="l" fontAlgn="b"/>
                      <a:r>
                        <a:rPr lang="lv-LV" sz="1000" b="0" i="0" u="none" strike="noStrike" dirty="0" smtClean="0">
                          <a:effectLst/>
                          <a:latin typeface="Calibri" panose="020F0502020204030204" pitchFamily="34" charset="0"/>
                          <a:cs typeface="Calibri" panose="020F0502020204030204" pitchFamily="34" charset="0"/>
                        </a:rPr>
                        <a:t>Invaliditātes pensijas</a:t>
                      </a:r>
                      <a:endParaRPr lang="lv-LV" sz="1000" b="0" i="0" u="none" strike="noStrike" dirty="0">
                        <a:effectLst/>
                        <a:latin typeface="Calibri" panose="020F0502020204030204" pitchFamily="34" charset="0"/>
                        <a:cs typeface="Calibri" panose="020F0502020204030204" pitchFamily="34" charset="0"/>
                      </a:endParaRPr>
                    </a:p>
                  </a:txBody>
                  <a:tcPr marL="0" marR="0" marT="0" marB="0" anchor="b"/>
                </a:tc>
                <a:tc>
                  <a:txBody>
                    <a:bodyPr/>
                    <a:lstStyle/>
                    <a:p>
                      <a:pPr algn="r" fontAlgn="b"/>
                      <a:r>
                        <a:rPr lang="lv-LV" sz="1000" b="0" i="0" u="none" strike="noStrike" dirty="0" smtClean="0">
                          <a:effectLst/>
                          <a:latin typeface="Calibri" panose="020F0502020204030204" pitchFamily="34" charset="0"/>
                          <a:cs typeface="Calibri" panose="020F0502020204030204" pitchFamily="34" charset="0"/>
                        </a:rPr>
                        <a:t>169.8</a:t>
                      </a:r>
                      <a:endParaRPr lang="lv-LV" sz="1000" b="0" i="0" u="none" strike="noStrike" dirty="0">
                        <a:effectLst/>
                        <a:latin typeface="Calibri" panose="020F0502020204030204" pitchFamily="34" charset="0"/>
                        <a:cs typeface="Calibri" panose="020F0502020204030204" pitchFamily="34" charset="0"/>
                      </a:endParaRPr>
                    </a:p>
                  </a:txBody>
                  <a:tcPr marL="0" marR="0" marT="0" marB="0" anchor="b"/>
                </a:tc>
                <a:tc>
                  <a:txBody>
                    <a:bodyPr/>
                    <a:lstStyle/>
                    <a:p>
                      <a:pPr algn="r" fontAlgn="b"/>
                      <a:r>
                        <a:rPr lang="lv-LV" sz="1000" b="0" i="0" u="none" strike="noStrike" dirty="0" smtClean="0">
                          <a:effectLst/>
                          <a:latin typeface="Calibri" panose="020F0502020204030204" pitchFamily="34" charset="0"/>
                          <a:cs typeface="Calibri" panose="020F0502020204030204" pitchFamily="34" charset="0"/>
                        </a:rPr>
                        <a:t>183.6</a:t>
                      </a:r>
                      <a:endParaRPr lang="lv-LV" sz="1000" b="0" i="0" u="none" strike="noStrike" dirty="0">
                        <a:effectLst/>
                        <a:latin typeface="Calibri" panose="020F0502020204030204" pitchFamily="34" charset="0"/>
                        <a:cs typeface="Calibri" panose="020F0502020204030204" pitchFamily="34" charset="0"/>
                      </a:endParaRPr>
                    </a:p>
                  </a:txBody>
                  <a:tcPr marL="0" marR="0" marT="0" marB="0" anchor="b"/>
                </a:tc>
                <a:tc>
                  <a:txBody>
                    <a:bodyPr/>
                    <a:lstStyle/>
                    <a:p>
                      <a:pPr algn="ctr" fontAlgn="b"/>
                      <a:r>
                        <a:rPr lang="lv-LV" sz="1000" b="0" i="0" u="none" strike="noStrike" dirty="0" smtClean="0">
                          <a:effectLst/>
                          <a:latin typeface="Calibri" panose="020F0502020204030204" pitchFamily="34" charset="0"/>
                          <a:cs typeface="Calibri" panose="020F0502020204030204" pitchFamily="34" charset="0"/>
                        </a:rPr>
                        <a:t>13.8</a:t>
                      </a:r>
                      <a:endParaRPr lang="lv-LV" sz="1000" b="0" i="0" u="none" strike="noStrike" dirty="0">
                        <a:effectLst/>
                        <a:latin typeface="Calibri" panose="020F0502020204030204" pitchFamily="34" charset="0"/>
                        <a:cs typeface="Calibri" panose="020F0502020204030204" pitchFamily="34" charset="0"/>
                      </a:endParaRPr>
                    </a:p>
                  </a:txBody>
                  <a:tcPr marL="0" marR="0" marT="0" marB="0" anchor="b"/>
                </a:tc>
                <a:extLst>
                  <a:ext uri="{0D108BD9-81ED-4DB2-BD59-A6C34878D82A}">
                    <a16:rowId xmlns="" xmlns:a16="http://schemas.microsoft.com/office/drawing/2014/main" val="2787408652"/>
                  </a:ext>
                </a:extLst>
              </a:tr>
            </a:tbl>
          </a:graphicData>
        </a:graphic>
      </p:graphicFrame>
      <p:sp>
        <p:nvSpPr>
          <p:cNvPr id="16" name="TextBox 15"/>
          <p:cNvSpPr txBox="1"/>
          <p:nvPr/>
        </p:nvSpPr>
        <p:spPr>
          <a:xfrm>
            <a:off x="8117426" y="785263"/>
            <a:ext cx="833949" cy="276999"/>
          </a:xfrm>
          <a:prstGeom prst="rect">
            <a:avLst/>
          </a:prstGeom>
          <a:noFill/>
        </p:spPr>
        <p:txBody>
          <a:bodyPr wrap="square" rtlCol="0">
            <a:spAutoFit/>
          </a:bodyPr>
          <a:lstStyle/>
          <a:p>
            <a:pPr defTabSz="685800" fontAlgn="auto">
              <a:spcBef>
                <a:spcPts val="0"/>
              </a:spcBef>
              <a:spcAft>
                <a:spcPts val="0"/>
              </a:spcAft>
            </a:pPr>
            <a:r>
              <a:rPr lang="lv-LV" sz="1200" dirty="0">
                <a:solidFill>
                  <a:prstClr val="black"/>
                </a:solidFill>
                <a:latin typeface="Calibri" panose="020F0502020204030204"/>
                <a:cs typeface="+mn-cs"/>
              </a:rPr>
              <a:t>milj. </a:t>
            </a:r>
            <a:r>
              <a:rPr lang="lv-LV" sz="1200" i="1" dirty="0" err="1">
                <a:solidFill>
                  <a:prstClr val="black"/>
                </a:solidFill>
                <a:latin typeface="Calibri" panose="020F0502020204030204"/>
                <a:cs typeface="+mn-cs"/>
              </a:rPr>
              <a:t>euro</a:t>
            </a:r>
            <a:endParaRPr lang="lv-LV" sz="1200" i="1" dirty="0">
              <a:solidFill>
                <a:prstClr val="black"/>
              </a:solidFill>
              <a:latin typeface="Calibri" panose="020F0502020204030204"/>
              <a:cs typeface="+mn-cs"/>
            </a:endParaRPr>
          </a:p>
        </p:txBody>
      </p:sp>
    </p:spTree>
    <p:extLst>
      <p:ext uri="{BB962C8B-B14F-4D97-AF65-F5344CB8AC3E}">
        <p14:creationId xmlns:p14="http://schemas.microsoft.com/office/powerpoint/2010/main" val="4990882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Placeholder 2">
            <a:extLst>
              <a:ext uri="{FF2B5EF4-FFF2-40B4-BE49-F238E27FC236}">
                <a16:creationId xmlns="" xmlns:a16="http://schemas.microsoft.com/office/drawing/2014/main" id="{FCB7869F-8C8E-48A5-B26C-D77C297BCB2B}"/>
              </a:ext>
            </a:extLst>
          </p:cNvPr>
          <p:cNvSpPr>
            <a:spLocks noGrp="1"/>
          </p:cNvSpPr>
          <p:nvPr>
            <p:ph type="body" idx="1"/>
          </p:nvPr>
        </p:nvSpPr>
        <p:spPr>
          <a:xfrm>
            <a:off x="2350296" y="401956"/>
            <a:ext cx="5883593" cy="762000"/>
          </a:xfrm>
        </p:spPr>
        <p:txBody>
          <a:bodyPr>
            <a:normAutofit/>
          </a:bodyPr>
          <a:lstStyle/>
          <a:p>
            <a:pPr algn="ctr">
              <a:defRPr/>
            </a:pPr>
            <a:r>
              <a:rPr lang="lv-LV" altLang="lv-LV" sz="2160" b="1" dirty="0">
                <a:solidFill>
                  <a:srgbClr val="336600"/>
                </a:solidFill>
                <a:latin typeface="+mj-lt"/>
                <a:ea typeface="MS PGothic" panose="020B0600070205080204" pitchFamily="34" charset="-128"/>
              </a:rPr>
              <a:t>Minimālo ienākumu līmeņa palielināšanai 2020.gadā</a:t>
            </a:r>
          </a:p>
        </p:txBody>
      </p:sp>
      <p:sp>
        <p:nvSpPr>
          <p:cNvPr id="17411" name="Slide Number Placeholder 5">
            <a:extLst>
              <a:ext uri="{FF2B5EF4-FFF2-40B4-BE49-F238E27FC236}">
                <a16:creationId xmlns="" xmlns:a16="http://schemas.microsoft.com/office/drawing/2014/main" id="{F6A9518A-AA68-4CF7-800F-5E7D4FA4BCAE}"/>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696806F-3C43-4486-87EE-D0F049E40AFB}" type="slidenum">
              <a:rPr lang="en-US" altLang="lv-LV" smtClean="0"/>
              <a:pPr/>
              <a:t>59</a:t>
            </a:fld>
            <a:endParaRPr lang="en-US" altLang="lv-LV"/>
          </a:p>
        </p:txBody>
      </p:sp>
      <p:graphicFrame>
        <p:nvGraphicFramePr>
          <p:cNvPr id="7" name="Diagram 6">
            <a:extLst>
              <a:ext uri="{FF2B5EF4-FFF2-40B4-BE49-F238E27FC236}">
                <a16:creationId xmlns="" xmlns:a16="http://schemas.microsoft.com/office/drawing/2014/main" id="{8F979C13-93BB-4128-91D9-7052DE0E6897}"/>
              </a:ext>
            </a:extLst>
          </p:cNvPr>
          <p:cNvGraphicFramePr/>
          <p:nvPr>
            <p:extLst>
              <p:ext uri="{D42A27DB-BD31-4B8C-83A1-F6EECF244321}">
                <p14:modId xmlns:p14="http://schemas.microsoft.com/office/powerpoint/2010/main" val="343193687"/>
              </p:ext>
            </p:extLst>
          </p:nvPr>
        </p:nvGraphicFramePr>
        <p:xfrm>
          <a:off x="2600326" y="1280161"/>
          <a:ext cx="5683568" cy="52692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lowchart: Alternate Process 7">
            <a:extLst>
              <a:ext uri="{FF2B5EF4-FFF2-40B4-BE49-F238E27FC236}">
                <a16:creationId xmlns="" xmlns:a16="http://schemas.microsoft.com/office/drawing/2014/main" id="{B5E005C4-5C86-437D-930D-A38A066FCE95}"/>
              </a:ext>
            </a:extLst>
          </p:cNvPr>
          <p:cNvSpPr/>
          <p:nvPr/>
        </p:nvSpPr>
        <p:spPr>
          <a:xfrm>
            <a:off x="834755" y="2004619"/>
            <a:ext cx="1691423" cy="3916122"/>
          </a:xfrm>
          <a:prstGeom prst="flowChartAlternateProcess">
            <a:avLst/>
          </a:prstGeom>
        </p:spPr>
        <p:style>
          <a:lnRef idx="0">
            <a:schemeClr val="accent3"/>
          </a:lnRef>
          <a:fillRef idx="3">
            <a:schemeClr val="accent3"/>
          </a:fillRef>
          <a:effectRef idx="3">
            <a:schemeClr val="accent3"/>
          </a:effectRef>
          <a:fontRef idx="minor">
            <a:schemeClr val="lt1"/>
          </a:fontRef>
        </p:style>
        <p:txBody>
          <a:bodyPr anchor="ctr"/>
          <a:lstStyle/>
          <a:p>
            <a:pPr algn="just">
              <a:defRPr/>
            </a:pPr>
            <a:endParaRPr lang="lv-LV" altLang="lv-LV" sz="1560" b="1" dirty="0">
              <a:solidFill>
                <a:schemeClr val="tx1"/>
              </a:solidFill>
              <a:latin typeface="Verdana" panose="020B0604030504040204" pitchFamily="34" charset="0"/>
              <a:ea typeface="MS PGothic" panose="020B0600070205080204" pitchFamily="34" charset="-128"/>
            </a:endParaRPr>
          </a:p>
          <a:p>
            <a:pPr algn="just">
              <a:defRPr/>
            </a:pPr>
            <a:endParaRPr lang="lv-LV" altLang="lv-LV" sz="1560" b="1" dirty="0">
              <a:solidFill>
                <a:schemeClr val="tx1"/>
              </a:solidFill>
              <a:latin typeface="Verdana" panose="020B0604030504040204" pitchFamily="34" charset="0"/>
              <a:ea typeface="MS PGothic" panose="020B0600070205080204" pitchFamily="34" charset="-128"/>
            </a:endParaRPr>
          </a:p>
          <a:p>
            <a:pPr algn="just">
              <a:defRPr/>
            </a:pPr>
            <a:endParaRPr lang="lv-LV" altLang="lv-LV" sz="1560" b="1" dirty="0">
              <a:solidFill>
                <a:schemeClr val="tx1"/>
              </a:solidFill>
              <a:ea typeface="MS PGothic" panose="020B0600070205080204" pitchFamily="34" charset="-128"/>
            </a:endParaRPr>
          </a:p>
          <a:p>
            <a:pPr algn="just">
              <a:defRPr/>
            </a:pPr>
            <a:r>
              <a:rPr lang="lv-LV" altLang="lv-LV" sz="1560" b="1" dirty="0">
                <a:solidFill>
                  <a:schemeClr val="tx1"/>
                </a:solidFill>
                <a:ea typeface="MS PGothic" panose="020B0600070205080204" pitchFamily="34" charset="-128"/>
              </a:rPr>
              <a:t>Mērķa grupa: </a:t>
            </a:r>
            <a:r>
              <a:rPr lang="lv-LV" altLang="lv-LV" sz="1560" dirty="0">
                <a:solidFill>
                  <a:schemeClr val="tx1"/>
                </a:solidFill>
                <a:ea typeface="MS PGothic" panose="020B0600070205080204" pitchFamily="34" charset="-128"/>
              </a:rPr>
              <a:t>personas ar invaliditāti, minimālās vecuma pensijas saņēmēji, darbspēju zaudējumu un kaitējuma atlīdzības saņēmēji </a:t>
            </a:r>
            <a:endParaRPr lang="lv-LV" altLang="lv-LV" sz="1560" dirty="0">
              <a:solidFill>
                <a:srgbClr val="FFFFFF"/>
              </a:solidFill>
              <a:ea typeface="MS PGothic" panose="020B0600070205080204" pitchFamily="34" charset="-128"/>
            </a:endParaRPr>
          </a:p>
          <a:p>
            <a:pPr algn="just">
              <a:defRPr/>
            </a:pPr>
            <a:endParaRPr lang="en-US" altLang="lv-LV" sz="1560" dirty="0">
              <a:solidFill>
                <a:schemeClr val="tx1"/>
              </a:solidFill>
              <a:latin typeface="Verdana" panose="020B0604030504040204" pitchFamily="34" charset="0"/>
              <a:ea typeface="MS PGothic" panose="020B0600070205080204" pitchFamily="34" charset="-128"/>
            </a:endParaRPr>
          </a:p>
        </p:txBody>
      </p:sp>
      <p:pic>
        <p:nvPicPr>
          <p:cNvPr id="17416" name="Grafika 4" descr="Bultiņa, viegli ieliekta">
            <a:extLst>
              <a:ext uri="{FF2B5EF4-FFF2-40B4-BE49-F238E27FC236}">
                <a16:creationId xmlns="" xmlns:a16="http://schemas.microsoft.com/office/drawing/2014/main" id="{B38A848B-393B-47AC-891E-4C751416439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21771" y="1703071"/>
            <a:ext cx="625793" cy="83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Grafika 8" descr="Bultiņa, viegli ieliekta">
            <a:extLst>
              <a:ext uri="{FF2B5EF4-FFF2-40B4-BE49-F238E27FC236}">
                <a16:creationId xmlns="" xmlns:a16="http://schemas.microsoft.com/office/drawing/2014/main" id="{405CCA3F-1420-482D-9595-17D096B9C12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07532" y="2851786"/>
            <a:ext cx="685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Grafika 10" descr="Bultiņa, viegli ieliekta">
            <a:extLst>
              <a:ext uri="{FF2B5EF4-FFF2-40B4-BE49-F238E27FC236}">
                <a16:creationId xmlns="" xmlns:a16="http://schemas.microsoft.com/office/drawing/2014/main" id="{694E3F9E-D8A2-4B56-BAAB-822B5F49760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51813" y="4080511"/>
            <a:ext cx="625793" cy="83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Grafika 12" descr="Bultiņa, viegli ieliekta">
            <a:extLst>
              <a:ext uri="{FF2B5EF4-FFF2-40B4-BE49-F238E27FC236}">
                <a16:creationId xmlns="" xmlns:a16="http://schemas.microsoft.com/office/drawing/2014/main" id="{881697D5-5C77-4D7E-AB49-1E976488EDA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97483" y="5337811"/>
            <a:ext cx="625793" cy="83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0" name="AutoShape 14" descr="Image result for society icon">
            <a:extLst>
              <a:ext uri="{FF2B5EF4-FFF2-40B4-BE49-F238E27FC236}">
                <a16:creationId xmlns="" xmlns:a16="http://schemas.microsoft.com/office/drawing/2014/main" id="{E5BE13B2-0C48-4FD0-B462-E2CA0A7CFF36}"/>
              </a:ext>
            </a:extLst>
          </p:cNvPr>
          <p:cNvSpPr>
            <a:spLocks noChangeAspect="1" noChangeArrowheads="1"/>
          </p:cNvSpPr>
          <p:nvPr/>
        </p:nvSpPr>
        <p:spPr bwMode="auto">
          <a:xfrm>
            <a:off x="4434840" y="3246120"/>
            <a:ext cx="27432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ltLang="lv-LV" sz="2160"/>
          </a:p>
        </p:txBody>
      </p:sp>
      <p:pic>
        <p:nvPicPr>
          <p:cNvPr id="17421" name="Picture 5">
            <a:extLst>
              <a:ext uri="{FF2B5EF4-FFF2-40B4-BE49-F238E27FC236}">
                <a16:creationId xmlns="" xmlns:a16="http://schemas.microsoft.com/office/drawing/2014/main" id="{98738E0F-4DBA-4051-A985-AA8234361B5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34466" y="2129790"/>
            <a:ext cx="540068" cy="721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8328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67541" y="-243404"/>
            <a:ext cx="8229600" cy="1600200"/>
          </a:xfrm>
        </p:spPr>
        <p:txBody>
          <a:bodyPr/>
          <a:lstStyle/>
          <a:p>
            <a:pPr lvl="0"/>
            <a:r>
              <a:rPr lang="lv-LV"/>
              <a:t>Pētījuma apraksts</a:t>
            </a:r>
          </a:p>
        </p:txBody>
      </p:sp>
      <p:sp>
        <p:nvSpPr>
          <p:cNvPr id="3" name="Content Placeholder 2"/>
          <p:cNvSpPr txBox="1">
            <a:spLocks noGrp="1"/>
          </p:cNvSpPr>
          <p:nvPr>
            <p:ph idx="1"/>
          </p:nvPr>
        </p:nvSpPr>
        <p:spPr>
          <a:xfrm>
            <a:off x="467541" y="1124739"/>
            <a:ext cx="8229600" cy="5544619"/>
          </a:xfrm>
        </p:spPr>
        <p:txBody>
          <a:bodyPr/>
          <a:lstStyle/>
          <a:p>
            <a:pPr lvl="0">
              <a:lnSpc>
                <a:spcPct val="80000"/>
              </a:lnSpc>
              <a:spcBef>
                <a:spcPts val="500"/>
              </a:spcBef>
            </a:pPr>
            <a:r>
              <a:rPr lang="lv-LV" sz="2200"/>
              <a:t>Sadarbībā ar LR tiesībsargu laika periodā no 2018.gada 1.jūnija līdz 2019.gada 31.janvārim tika īstenots pētījums: </a:t>
            </a:r>
            <a:r>
              <a:rPr lang="lv-LV" sz="2200" b="1"/>
              <a:t>«Nodokļu reforma neapliekamā minimuma, atvieglojumu un attaisnoto izdevumu piemērošanas  problēmu, efektivitātes un risinājumu  izvērtējumā»</a:t>
            </a:r>
          </a:p>
          <a:p>
            <a:pPr lvl="0">
              <a:lnSpc>
                <a:spcPct val="80000"/>
              </a:lnSpc>
              <a:spcBef>
                <a:spcPts val="500"/>
              </a:spcBef>
            </a:pPr>
            <a:r>
              <a:rPr lang="lv-LV" sz="2200"/>
              <a:t>Pētījumā gaitā: </a:t>
            </a:r>
          </a:p>
          <a:p>
            <a:pPr lvl="1">
              <a:lnSpc>
                <a:spcPct val="80000"/>
              </a:lnSpc>
              <a:spcBef>
                <a:spcPts val="500"/>
              </a:spcBef>
            </a:pPr>
            <a:r>
              <a:rPr lang="lv-LV" sz="2000"/>
              <a:t>Tika veikta IIN  ideoloģijas, teorētiskā, normatīvā regulējuma materiāla analīze;</a:t>
            </a:r>
          </a:p>
          <a:p>
            <a:pPr lvl="1">
              <a:lnSpc>
                <a:spcPct val="80000"/>
              </a:lnSpc>
              <a:spcBef>
                <a:spcPts val="500"/>
              </a:spcBef>
            </a:pPr>
            <a:r>
              <a:rPr lang="lv-LV" sz="2000"/>
              <a:t>vērtēta neapliekamā minimuma, atvieglojumu un attaisnoto izdevumu piemērošanas prakse ES valstīs ;</a:t>
            </a:r>
          </a:p>
          <a:p>
            <a:pPr lvl="1">
              <a:lnSpc>
                <a:spcPct val="80000"/>
              </a:lnSpc>
              <a:spcBef>
                <a:spcPts val="500"/>
              </a:spcBef>
            </a:pPr>
            <a:r>
              <a:rPr lang="lv-LV" sz="2000"/>
              <a:t>Īstenota iedzīvotāju aptauja par «Par iedzīvotāju informētību, zināšanām un attieksmi par diferencētā neapliekamā minimuma piemērošanu»;</a:t>
            </a:r>
          </a:p>
          <a:p>
            <a:pPr lvl="1">
              <a:lnSpc>
                <a:spcPct val="80000"/>
              </a:lnSpc>
              <a:spcBef>
                <a:spcPts val="500"/>
              </a:spcBef>
            </a:pPr>
            <a:r>
              <a:rPr lang="lv-LV" sz="2000"/>
              <a:t>Veikta faktisko datu analīze par Latvijas iedzīvotāju ieņēmumiem, izmantojot VID un VSAA datus;</a:t>
            </a:r>
          </a:p>
          <a:p>
            <a:pPr lvl="1">
              <a:lnSpc>
                <a:spcPct val="80000"/>
              </a:lnSpc>
              <a:spcBef>
                <a:spcPts val="500"/>
              </a:spcBef>
            </a:pPr>
            <a:r>
              <a:rPr lang="lv-LV" sz="2000"/>
              <a:t>Īstenota datu modelēšana, analizējot nodokļu slogu noteiktiem ieņēmumiem;</a:t>
            </a:r>
          </a:p>
          <a:p>
            <a:pPr lvl="1">
              <a:lnSpc>
                <a:spcPct val="80000"/>
              </a:lnSpc>
              <a:spcBef>
                <a:spcPts val="500"/>
              </a:spcBef>
            </a:pPr>
            <a:r>
              <a:rPr lang="lv-LV" sz="2000"/>
              <a:t>Īstenots nodokļu reformas efektivitātes vērtējums.</a:t>
            </a:r>
          </a:p>
        </p:txBody>
      </p:sp>
    </p:spTree>
    <p:extLst>
      <p:ext uri="{BB962C8B-B14F-4D97-AF65-F5344CB8AC3E}">
        <p14:creationId xmlns:p14="http://schemas.microsoft.com/office/powerpoint/2010/main" val="42725393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 xmlns:a16="http://schemas.microsoft.com/office/drawing/2014/main" id="{961E8B02-BD22-410C-854F-E2BEBB939B3E}"/>
              </a:ext>
            </a:extLst>
          </p:cNvPr>
          <p:cNvSpPr>
            <a:spLocks noGrp="1"/>
          </p:cNvSpPr>
          <p:nvPr>
            <p:ph type="title"/>
          </p:nvPr>
        </p:nvSpPr>
        <p:spPr>
          <a:xfrm>
            <a:off x="2167416" y="269553"/>
            <a:ext cx="6136481" cy="763906"/>
          </a:xfrm>
        </p:spPr>
        <p:txBody>
          <a:bodyPr>
            <a:normAutofit/>
          </a:bodyPr>
          <a:lstStyle/>
          <a:p>
            <a:pPr>
              <a:defRPr/>
            </a:pPr>
            <a:r>
              <a:rPr lang="lv-LV" altLang="lv-LV" sz="2160" dirty="0">
                <a:solidFill>
                  <a:srgbClr val="336600"/>
                </a:solidFill>
                <a:latin typeface="+mj-lt"/>
                <a:ea typeface="MS PGothic" panose="020B0600070205080204" pitchFamily="34" charset="-128"/>
              </a:rPr>
              <a:t>VSNP invaliditātes gadījumā un invaliditātes pensiju minimālie apmēri</a:t>
            </a:r>
          </a:p>
        </p:txBody>
      </p:sp>
      <p:graphicFrame>
        <p:nvGraphicFramePr>
          <p:cNvPr id="7" name="Content Placeholder 6">
            <a:extLst>
              <a:ext uri="{FF2B5EF4-FFF2-40B4-BE49-F238E27FC236}">
                <a16:creationId xmlns="" xmlns:a16="http://schemas.microsoft.com/office/drawing/2014/main" id="{19AFDAAF-E4D4-45C2-AF62-D79466DB0AC3}"/>
              </a:ext>
            </a:extLst>
          </p:cNvPr>
          <p:cNvGraphicFramePr>
            <a:graphicFrameLocks noGrp="1"/>
          </p:cNvGraphicFramePr>
          <p:nvPr>
            <p:ph idx="1"/>
            <p:extLst>
              <p:ext uri="{D42A27DB-BD31-4B8C-83A1-F6EECF244321}">
                <p14:modId xmlns:p14="http://schemas.microsoft.com/office/powerpoint/2010/main" val="3181493581"/>
              </p:ext>
            </p:extLst>
          </p:nvPr>
        </p:nvGraphicFramePr>
        <p:xfrm>
          <a:off x="228600" y="1066801"/>
          <a:ext cx="8915400" cy="5538675"/>
        </p:xfrm>
        <a:graphic>
          <a:graphicData uri="http://schemas.openxmlformats.org/drawingml/2006/table">
            <a:tbl>
              <a:tblPr firstRow="1" bandRow="1">
                <a:tableStyleId>{93296810-A885-4BE3-A3E7-6D5BEEA58F35}</a:tableStyleId>
              </a:tblPr>
              <a:tblGrid>
                <a:gridCol w="1094629">
                  <a:extLst>
                    <a:ext uri="{9D8B030D-6E8A-4147-A177-3AD203B41FA5}">
                      <a16:colId xmlns="" xmlns:a16="http://schemas.microsoft.com/office/drawing/2014/main" val="2615894188"/>
                    </a:ext>
                  </a:extLst>
                </a:gridCol>
                <a:gridCol w="1188740">
                  <a:extLst>
                    <a:ext uri="{9D8B030D-6E8A-4147-A177-3AD203B41FA5}">
                      <a16:colId xmlns="" xmlns:a16="http://schemas.microsoft.com/office/drawing/2014/main" val="2382583163"/>
                    </a:ext>
                  </a:extLst>
                </a:gridCol>
                <a:gridCol w="1219788">
                  <a:extLst>
                    <a:ext uri="{9D8B030D-6E8A-4147-A177-3AD203B41FA5}">
                      <a16:colId xmlns="" xmlns:a16="http://schemas.microsoft.com/office/drawing/2014/main" val="1832491307"/>
                    </a:ext>
                  </a:extLst>
                </a:gridCol>
                <a:gridCol w="1467252">
                  <a:extLst>
                    <a:ext uri="{9D8B030D-6E8A-4147-A177-3AD203B41FA5}">
                      <a16:colId xmlns="" xmlns:a16="http://schemas.microsoft.com/office/drawing/2014/main" val="848287217"/>
                    </a:ext>
                  </a:extLst>
                </a:gridCol>
                <a:gridCol w="1137027">
                  <a:extLst>
                    <a:ext uri="{9D8B030D-6E8A-4147-A177-3AD203B41FA5}">
                      <a16:colId xmlns="" xmlns:a16="http://schemas.microsoft.com/office/drawing/2014/main" val="4177174869"/>
                    </a:ext>
                  </a:extLst>
                </a:gridCol>
                <a:gridCol w="1321630">
                  <a:extLst>
                    <a:ext uri="{9D8B030D-6E8A-4147-A177-3AD203B41FA5}">
                      <a16:colId xmlns="" xmlns:a16="http://schemas.microsoft.com/office/drawing/2014/main" val="2375353769"/>
                    </a:ext>
                  </a:extLst>
                </a:gridCol>
                <a:gridCol w="1486334">
                  <a:extLst>
                    <a:ext uri="{9D8B030D-6E8A-4147-A177-3AD203B41FA5}">
                      <a16:colId xmlns="" xmlns:a16="http://schemas.microsoft.com/office/drawing/2014/main" val="963916484"/>
                    </a:ext>
                  </a:extLst>
                </a:gridCol>
              </a:tblGrid>
              <a:tr h="615190">
                <a:tc rowSpan="2">
                  <a:txBody>
                    <a:bodyPr/>
                    <a:lstStyle/>
                    <a:p>
                      <a:endParaRPr lang="lv-LV" sz="1700" baseline="0" dirty="0">
                        <a:latin typeface="Calibri" panose="020F0502020204030204" pitchFamily="34" charset="0"/>
                      </a:endParaRPr>
                    </a:p>
                  </a:txBody>
                  <a:tcPr marL="82302" marR="82302" marT="54872" marB="54872"/>
                </a:tc>
                <a:tc rowSpan="2">
                  <a:txBody>
                    <a:bodyPr/>
                    <a:lstStyle/>
                    <a:p>
                      <a:r>
                        <a:rPr lang="lv-LV" sz="1700" baseline="0" dirty="0"/>
                        <a:t>Koeficients</a:t>
                      </a:r>
                      <a:endParaRPr lang="lv-LV" sz="1700" baseline="0" dirty="0">
                        <a:latin typeface="Calibri" panose="020F0502020204030204" pitchFamily="34" charset="0"/>
                      </a:endParaRPr>
                    </a:p>
                  </a:txBody>
                  <a:tcPr marL="82302" marR="82302" marT="54872" marB="54872"/>
                </a:tc>
                <a:tc gridSpan="2">
                  <a:txBody>
                    <a:bodyPr/>
                    <a:lstStyle/>
                    <a:p>
                      <a:pPr algn="ctr"/>
                      <a:r>
                        <a:rPr lang="lv-LV" sz="1700" baseline="0" dirty="0"/>
                        <a:t>Pašreizējie apmēri, EUR</a:t>
                      </a:r>
                      <a:endParaRPr lang="lv-LV" sz="1700" baseline="0" dirty="0">
                        <a:latin typeface="Calibri" panose="020F0502020204030204" pitchFamily="34" charset="0"/>
                      </a:endParaRPr>
                    </a:p>
                  </a:txBody>
                  <a:tcPr marL="82302" marR="82302" marT="54872" marB="54872"/>
                </a:tc>
                <a:tc hMerge="1">
                  <a:txBody>
                    <a:bodyPr/>
                    <a:lstStyle/>
                    <a:p>
                      <a:endParaRPr lang="lv-LV"/>
                    </a:p>
                  </a:txBody>
                  <a:tcPr/>
                </a:tc>
                <a:tc gridSpan="2">
                  <a:txBody>
                    <a:bodyPr/>
                    <a:lstStyle/>
                    <a:p>
                      <a:pPr algn="ctr"/>
                      <a:r>
                        <a:rPr lang="lv-LV" sz="1700" baseline="0" dirty="0"/>
                        <a:t>Jaunie apmēri, no 2020.gada, EUR</a:t>
                      </a:r>
                      <a:endParaRPr lang="lv-LV" sz="1700" baseline="0" dirty="0">
                        <a:latin typeface="Calibri" panose="020F0502020204030204" pitchFamily="34" charset="0"/>
                      </a:endParaRPr>
                    </a:p>
                  </a:txBody>
                  <a:tcPr marL="82302" marR="82302" marT="54872" marB="54872"/>
                </a:tc>
                <a:tc hMerge="1">
                  <a:txBody>
                    <a:bodyPr/>
                    <a:lstStyle/>
                    <a:p>
                      <a:endParaRPr lang="lv-LV" sz="1400" dirty="0"/>
                    </a:p>
                  </a:txBody>
                  <a:tcPr marL="91439" marR="91439" marT="45727" marB="45727">
                    <a:solidFill>
                      <a:srgbClr val="92D050"/>
                    </a:solidFill>
                  </a:tcPr>
                </a:tc>
                <a:tc rowSpan="2">
                  <a:txBody>
                    <a:bodyPr/>
                    <a:lstStyle/>
                    <a:p>
                      <a:pPr algn="ctr"/>
                      <a:r>
                        <a:rPr lang="lv-LV" sz="1700" baseline="0" dirty="0"/>
                        <a:t>Mērķa grupa, personu skaits</a:t>
                      </a:r>
                      <a:endParaRPr lang="lv-LV" sz="1700" baseline="0" dirty="0">
                        <a:latin typeface="Calibri" panose="020F0502020204030204" pitchFamily="34" charset="0"/>
                      </a:endParaRPr>
                    </a:p>
                  </a:txBody>
                  <a:tcPr marL="82302" marR="82302" marT="54872" marB="54872"/>
                </a:tc>
                <a:extLst>
                  <a:ext uri="{0D108BD9-81ED-4DB2-BD59-A6C34878D82A}">
                    <a16:rowId xmlns="" xmlns:a16="http://schemas.microsoft.com/office/drawing/2014/main" val="72254643"/>
                  </a:ext>
                </a:extLst>
              </a:tr>
              <a:tr h="1045199">
                <a:tc vMerge="1">
                  <a:txBody>
                    <a:bodyPr/>
                    <a:lstStyle/>
                    <a:p>
                      <a:endParaRPr lang="lv-LV" dirty="0"/>
                    </a:p>
                  </a:txBody>
                  <a:tcPr/>
                </a:tc>
                <a:tc vMerge="1">
                  <a:txBody>
                    <a:bodyPr/>
                    <a:lstStyle/>
                    <a:p>
                      <a:endParaRPr lang="lv-LV"/>
                    </a:p>
                  </a:txBody>
                  <a:tcPr/>
                </a:tc>
                <a:tc>
                  <a:txBody>
                    <a:bodyPr/>
                    <a:lstStyle/>
                    <a:p>
                      <a:r>
                        <a:rPr lang="lv-LV" sz="1400" baseline="0" dirty="0">
                          <a:effectLst/>
                        </a:rPr>
                        <a:t>VSNP = 64,03</a:t>
                      </a:r>
                      <a:endParaRPr lang="lv-LV" sz="1700" baseline="0" dirty="0">
                        <a:latin typeface="Calibri" panose="020F0502020204030204" pitchFamily="34" charset="0"/>
                      </a:endParaRPr>
                    </a:p>
                  </a:txBody>
                  <a:tcPr marL="61727" marR="61727" marT="0" marB="0"/>
                </a:tc>
                <a:tc>
                  <a:txBody>
                    <a:bodyPr/>
                    <a:lstStyle/>
                    <a:p>
                      <a:r>
                        <a:rPr lang="lv-LV" sz="1400" baseline="0" dirty="0">
                          <a:effectLst/>
                        </a:rPr>
                        <a:t>Personām ar inv. no bērnības VSNP = 106,72</a:t>
                      </a:r>
                      <a:endParaRPr lang="lv-LV" sz="1700" baseline="0" dirty="0">
                        <a:latin typeface="Calibri" panose="020F0502020204030204" pitchFamily="34" charset="0"/>
                      </a:endParaRPr>
                    </a:p>
                  </a:txBody>
                  <a:tcPr marL="61727" marR="61727" marT="0" marB="0"/>
                </a:tc>
                <a:tc>
                  <a:txBody>
                    <a:bodyPr/>
                    <a:lstStyle/>
                    <a:p>
                      <a:r>
                        <a:rPr lang="lv-LV" sz="1400" baseline="0" dirty="0">
                          <a:effectLst/>
                        </a:rPr>
                        <a:t>VSNP = 80,00</a:t>
                      </a:r>
                      <a:endParaRPr lang="lv-LV" sz="1700" baseline="0" dirty="0">
                        <a:latin typeface="Calibri" panose="020F0502020204030204" pitchFamily="34" charset="0"/>
                      </a:endParaRPr>
                    </a:p>
                  </a:txBody>
                  <a:tcPr marL="61727" marR="61727" marT="0" marB="0"/>
                </a:tc>
                <a:tc>
                  <a:txBody>
                    <a:bodyPr/>
                    <a:lstStyle/>
                    <a:p>
                      <a:r>
                        <a:rPr lang="lv-LV" sz="1400" baseline="0" dirty="0">
                          <a:effectLst/>
                        </a:rPr>
                        <a:t>Personām ar inv. no bērnības </a:t>
                      </a:r>
                    </a:p>
                    <a:p>
                      <a:r>
                        <a:rPr lang="lv-LV" sz="1400" baseline="0" dirty="0">
                          <a:effectLst/>
                        </a:rPr>
                        <a:t>VSNP = 122,69</a:t>
                      </a:r>
                      <a:endParaRPr lang="lv-LV" sz="1700" baseline="0" dirty="0">
                        <a:latin typeface="Calibri" panose="020F0502020204030204" pitchFamily="34" charset="0"/>
                      </a:endParaRPr>
                    </a:p>
                  </a:txBody>
                  <a:tcPr marL="61727" marR="61727" marT="0" marB="0"/>
                </a:tc>
                <a:tc vMerge="1">
                  <a:txBody>
                    <a:bodyPr/>
                    <a:lstStyle/>
                    <a:p>
                      <a:endParaRPr lang="lv-LV" dirty="0"/>
                    </a:p>
                  </a:txBody>
                  <a:tcPr marL="68579" marR="68579" marT="0" marB="0">
                    <a:solidFill>
                      <a:srgbClr val="00B050"/>
                    </a:solidFill>
                  </a:tcPr>
                </a:tc>
                <a:extLst>
                  <a:ext uri="{0D108BD9-81ED-4DB2-BD59-A6C34878D82A}">
                    <a16:rowId xmlns="" xmlns:a16="http://schemas.microsoft.com/office/drawing/2014/main" val="3650557983"/>
                  </a:ext>
                </a:extLst>
              </a:tr>
              <a:tr h="405731">
                <a:tc gridSpan="6">
                  <a:txBody>
                    <a:bodyPr/>
                    <a:lstStyle/>
                    <a:p>
                      <a:r>
                        <a:rPr lang="lv-LV" sz="1700" baseline="0" dirty="0"/>
                        <a:t>VSNP invaliditātes gadījumā</a:t>
                      </a:r>
                      <a:endParaRPr lang="lv-LV" sz="1700" b="1" baseline="0" dirty="0">
                        <a:latin typeface="Calibri" panose="020F0502020204030204" pitchFamily="34" charset="0"/>
                      </a:endParaRPr>
                    </a:p>
                  </a:txBody>
                  <a:tcPr marL="82302" marR="82302" marT="54872" marB="54872"/>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sz="1400" b="1" dirty="0"/>
                    </a:p>
                  </a:txBody>
                  <a:tcPr marL="91439" marR="91439" marT="45727" marB="45727">
                    <a:solidFill>
                      <a:srgbClr val="CCFF99"/>
                    </a:solidFill>
                  </a:tcPr>
                </a:tc>
                <a:tc>
                  <a:txBody>
                    <a:bodyPr/>
                    <a:lstStyle/>
                    <a:p>
                      <a:endParaRPr lang="lv-LV" sz="1700" b="1" baseline="0" dirty="0">
                        <a:latin typeface="Calibri" panose="020F0502020204030204" pitchFamily="34" charset="0"/>
                      </a:endParaRPr>
                    </a:p>
                  </a:txBody>
                  <a:tcPr marL="82302" marR="82302" marT="54872" marB="54872"/>
                </a:tc>
                <a:extLst>
                  <a:ext uri="{0D108BD9-81ED-4DB2-BD59-A6C34878D82A}">
                    <a16:rowId xmlns="" xmlns:a16="http://schemas.microsoft.com/office/drawing/2014/main" val="114377766"/>
                  </a:ext>
                </a:extLst>
              </a:tr>
              <a:tr h="304007">
                <a:tc>
                  <a:txBody>
                    <a:bodyPr/>
                    <a:lstStyle/>
                    <a:p>
                      <a:pPr algn="just"/>
                      <a:r>
                        <a:rPr lang="lv-LV" sz="1700" baseline="0" dirty="0">
                          <a:effectLst/>
                        </a:rPr>
                        <a:t>I grupai</a:t>
                      </a:r>
                      <a:endParaRPr lang="lv-LV" sz="1400" baseline="0" dirty="0">
                        <a:effectLst/>
                        <a:latin typeface="Calibri" panose="020F0502020204030204" pitchFamily="34" charset="0"/>
                        <a:cs typeface="Times New Roman" panose="02020603050405020304" pitchFamily="18" charset="0"/>
                      </a:endParaRPr>
                    </a:p>
                  </a:txBody>
                  <a:tcPr marL="61727" marR="61727" marT="0" marB="0"/>
                </a:tc>
                <a:tc>
                  <a:txBody>
                    <a:bodyPr/>
                    <a:lstStyle/>
                    <a:p>
                      <a:pPr algn="just"/>
                      <a:r>
                        <a:rPr lang="lv-LV" sz="1700" baseline="0">
                          <a:effectLst/>
                        </a:rPr>
                        <a:t>1.3</a:t>
                      </a:r>
                      <a:endParaRPr lang="lv-LV" sz="1400" baseline="0" dirty="0">
                        <a:effectLst/>
                        <a:latin typeface="Calibri" panose="020F0502020204030204" pitchFamily="34" charset="0"/>
                        <a:cs typeface="Times New Roman" panose="02020603050405020304" pitchFamily="18" charset="0"/>
                      </a:endParaRPr>
                    </a:p>
                  </a:txBody>
                  <a:tcPr marL="61727" marR="61727" marT="0" marB="0"/>
                </a:tc>
                <a:tc>
                  <a:txBody>
                    <a:bodyPr/>
                    <a:lstStyle/>
                    <a:p>
                      <a:pPr algn="ctr"/>
                      <a:r>
                        <a:rPr lang="lv-LV" sz="1700" baseline="0">
                          <a:effectLst/>
                        </a:rPr>
                        <a:t>83,24</a:t>
                      </a:r>
                      <a:endParaRPr lang="lv-LV" sz="1400" baseline="0" dirty="0">
                        <a:effectLst/>
                        <a:latin typeface="Calibri" panose="020F0502020204030204" pitchFamily="34" charset="0"/>
                        <a:cs typeface="Times New Roman" panose="02020603050405020304" pitchFamily="18" charset="0"/>
                      </a:endParaRPr>
                    </a:p>
                  </a:txBody>
                  <a:tcPr marL="61727" marR="61727" marT="0" marB="0"/>
                </a:tc>
                <a:tc>
                  <a:txBody>
                    <a:bodyPr/>
                    <a:lstStyle/>
                    <a:p>
                      <a:pPr algn="ctr"/>
                      <a:r>
                        <a:rPr lang="lv-LV" sz="1700" baseline="0">
                          <a:effectLst/>
                        </a:rPr>
                        <a:t>138,73</a:t>
                      </a:r>
                      <a:endParaRPr lang="lv-LV" sz="1400" baseline="0" dirty="0">
                        <a:effectLst/>
                        <a:latin typeface="Calibri" panose="020F0502020204030204" pitchFamily="34" charset="0"/>
                        <a:cs typeface="Times New Roman" panose="02020603050405020304" pitchFamily="18" charset="0"/>
                      </a:endParaRPr>
                    </a:p>
                  </a:txBody>
                  <a:tcPr marL="61727" marR="61727" marT="0" marB="0"/>
                </a:tc>
                <a:tc>
                  <a:txBody>
                    <a:bodyPr/>
                    <a:lstStyle/>
                    <a:p>
                      <a:pPr algn="ctr"/>
                      <a:r>
                        <a:rPr lang="lv-LV" sz="1700" baseline="0">
                          <a:effectLst/>
                        </a:rPr>
                        <a:t>104,00</a:t>
                      </a:r>
                      <a:endParaRPr lang="lv-LV" sz="1400" baseline="0" dirty="0">
                        <a:effectLst/>
                        <a:latin typeface="Calibri" panose="020F0502020204030204" pitchFamily="34" charset="0"/>
                        <a:cs typeface="Times New Roman" panose="02020603050405020304" pitchFamily="18" charset="0"/>
                      </a:endParaRPr>
                    </a:p>
                  </a:txBody>
                  <a:tcPr marL="61727" marR="61727" marT="0" marB="0"/>
                </a:tc>
                <a:tc>
                  <a:txBody>
                    <a:bodyPr/>
                    <a:lstStyle/>
                    <a:p>
                      <a:pPr algn="ctr"/>
                      <a:r>
                        <a:rPr lang="lv-LV" sz="1700" baseline="0">
                          <a:effectLst/>
                        </a:rPr>
                        <a:t>159,50</a:t>
                      </a:r>
                      <a:endParaRPr lang="lv-LV" sz="1400" baseline="0" dirty="0">
                        <a:effectLst/>
                        <a:latin typeface="Calibri" panose="020F0502020204030204" pitchFamily="34" charset="0"/>
                        <a:cs typeface="Times New Roman" panose="02020603050405020304" pitchFamily="18" charset="0"/>
                      </a:endParaRPr>
                    </a:p>
                  </a:txBody>
                  <a:tcPr marL="61727" marR="61727" marT="0" marB="0"/>
                </a:tc>
                <a:tc rowSpan="3">
                  <a:txBody>
                    <a:bodyPr/>
                    <a:lstStyle/>
                    <a:p>
                      <a:pPr algn="ctr"/>
                      <a:endParaRPr lang="lv-LV" sz="1900" baseline="0" dirty="0">
                        <a:effectLst/>
                      </a:endParaRPr>
                    </a:p>
                    <a:p>
                      <a:pPr algn="ctr"/>
                      <a:r>
                        <a:rPr lang="lv-LV" sz="2200" baseline="0" dirty="0">
                          <a:effectLst/>
                        </a:rPr>
                        <a:t>18 587</a:t>
                      </a:r>
                      <a:endParaRPr lang="lv-LV" sz="2200" b="1" baseline="0" dirty="0">
                        <a:effectLst/>
                        <a:latin typeface="Calibri" panose="020F0502020204030204" pitchFamily="34" charset="0"/>
                        <a:cs typeface="Times New Roman" panose="02020603050405020304" pitchFamily="18" charset="0"/>
                      </a:endParaRPr>
                    </a:p>
                  </a:txBody>
                  <a:tcPr marL="61727" marR="61727" marT="0" marB="0"/>
                </a:tc>
                <a:extLst>
                  <a:ext uri="{0D108BD9-81ED-4DB2-BD59-A6C34878D82A}">
                    <a16:rowId xmlns="" xmlns:a16="http://schemas.microsoft.com/office/drawing/2014/main" val="1274071587"/>
                  </a:ext>
                </a:extLst>
              </a:tr>
              <a:tr h="449374">
                <a:tc>
                  <a:txBody>
                    <a:bodyPr/>
                    <a:lstStyle/>
                    <a:p>
                      <a:pPr algn="just"/>
                      <a:r>
                        <a:rPr lang="lv-LV" sz="1700" baseline="0">
                          <a:effectLst/>
                        </a:rPr>
                        <a:t>II grupai</a:t>
                      </a:r>
                      <a:endParaRPr lang="lv-LV" sz="1400" baseline="0">
                        <a:effectLst/>
                        <a:latin typeface="Calibri" panose="020F0502020204030204" pitchFamily="34" charset="0"/>
                        <a:cs typeface="Times New Roman" panose="02020603050405020304" pitchFamily="18" charset="0"/>
                      </a:endParaRPr>
                    </a:p>
                  </a:txBody>
                  <a:tcPr marL="61727" marR="61727" marT="0" marB="0"/>
                </a:tc>
                <a:tc>
                  <a:txBody>
                    <a:bodyPr/>
                    <a:lstStyle/>
                    <a:p>
                      <a:pPr algn="just"/>
                      <a:r>
                        <a:rPr lang="lv-LV" sz="1700" baseline="0">
                          <a:effectLst/>
                        </a:rPr>
                        <a:t>1.2</a:t>
                      </a:r>
                      <a:endParaRPr lang="lv-LV" sz="1400" baseline="0">
                        <a:effectLst/>
                        <a:latin typeface="Calibri" panose="020F0502020204030204" pitchFamily="34" charset="0"/>
                        <a:cs typeface="Times New Roman" panose="02020603050405020304" pitchFamily="18" charset="0"/>
                      </a:endParaRPr>
                    </a:p>
                  </a:txBody>
                  <a:tcPr marL="61727" marR="61727" marT="0" marB="0"/>
                </a:tc>
                <a:tc>
                  <a:txBody>
                    <a:bodyPr/>
                    <a:lstStyle/>
                    <a:p>
                      <a:pPr algn="ctr"/>
                      <a:r>
                        <a:rPr lang="lv-LV" sz="1700" baseline="0">
                          <a:effectLst/>
                        </a:rPr>
                        <a:t>76,84</a:t>
                      </a:r>
                      <a:endParaRPr lang="lv-LV" sz="1400" baseline="0">
                        <a:effectLst/>
                        <a:latin typeface="Calibri" panose="020F0502020204030204" pitchFamily="34" charset="0"/>
                        <a:cs typeface="Times New Roman" panose="02020603050405020304" pitchFamily="18" charset="0"/>
                      </a:endParaRPr>
                    </a:p>
                  </a:txBody>
                  <a:tcPr marL="61727" marR="61727" marT="0" marB="0"/>
                </a:tc>
                <a:tc>
                  <a:txBody>
                    <a:bodyPr/>
                    <a:lstStyle/>
                    <a:p>
                      <a:pPr algn="ctr"/>
                      <a:r>
                        <a:rPr lang="lv-LV" sz="1700" baseline="0">
                          <a:effectLst/>
                        </a:rPr>
                        <a:t>128,06</a:t>
                      </a:r>
                      <a:endParaRPr lang="lv-LV" sz="1400" baseline="0">
                        <a:effectLst/>
                        <a:latin typeface="Calibri" panose="020F0502020204030204" pitchFamily="34" charset="0"/>
                        <a:cs typeface="Times New Roman" panose="02020603050405020304" pitchFamily="18" charset="0"/>
                      </a:endParaRPr>
                    </a:p>
                  </a:txBody>
                  <a:tcPr marL="61727" marR="61727" marT="0" marB="0"/>
                </a:tc>
                <a:tc>
                  <a:txBody>
                    <a:bodyPr/>
                    <a:lstStyle/>
                    <a:p>
                      <a:pPr algn="ctr"/>
                      <a:r>
                        <a:rPr lang="lv-LV" sz="1700" baseline="0">
                          <a:effectLst/>
                        </a:rPr>
                        <a:t>96,00</a:t>
                      </a:r>
                      <a:endParaRPr lang="lv-LV" sz="1400" baseline="0">
                        <a:effectLst/>
                        <a:latin typeface="Calibri" panose="020F0502020204030204" pitchFamily="34" charset="0"/>
                        <a:cs typeface="Times New Roman" panose="02020603050405020304" pitchFamily="18" charset="0"/>
                      </a:endParaRPr>
                    </a:p>
                  </a:txBody>
                  <a:tcPr marL="61727" marR="61727" marT="0" marB="0"/>
                </a:tc>
                <a:tc>
                  <a:txBody>
                    <a:bodyPr/>
                    <a:lstStyle/>
                    <a:p>
                      <a:pPr algn="ctr"/>
                      <a:r>
                        <a:rPr lang="lv-LV" sz="1700" baseline="0">
                          <a:effectLst/>
                        </a:rPr>
                        <a:t>147,23</a:t>
                      </a:r>
                      <a:endParaRPr lang="lv-LV" sz="1400" baseline="0" dirty="0">
                        <a:effectLst/>
                        <a:latin typeface="Calibri" panose="020F0502020204030204" pitchFamily="34" charset="0"/>
                        <a:cs typeface="Times New Roman" panose="02020603050405020304" pitchFamily="18" charset="0"/>
                      </a:endParaRPr>
                    </a:p>
                  </a:txBody>
                  <a:tcPr marL="61727" marR="61727" marT="0" marB="0"/>
                </a:tc>
                <a:tc vMerge="1">
                  <a:txBody>
                    <a:bodyPr/>
                    <a:lstStyle/>
                    <a:p>
                      <a:pPr algn="ctr"/>
                      <a:endParaRPr lang="lv-LV" sz="1200" dirty="0">
                        <a:effectLst/>
                        <a:latin typeface="Calibri" panose="020F0502020204030204" pitchFamily="34" charset="0"/>
                        <a:cs typeface="Times New Roman" panose="02020603050405020304" pitchFamily="18" charset="0"/>
                      </a:endParaRPr>
                    </a:p>
                  </a:txBody>
                  <a:tcPr marL="68579" marR="68579" marT="0" marB="0">
                    <a:solidFill>
                      <a:srgbClr val="CCFF99"/>
                    </a:solidFill>
                  </a:tcPr>
                </a:tc>
                <a:extLst>
                  <a:ext uri="{0D108BD9-81ED-4DB2-BD59-A6C34878D82A}">
                    <a16:rowId xmlns="" xmlns:a16="http://schemas.microsoft.com/office/drawing/2014/main" val="1641358851"/>
                  </a:ext>
                </a:extLst>
              </a:tr>
              <a:tr h="507668">
                <a:tc>
                  <a:txBody>
                    <a:bodyPr/>
                    <a:lstStyle/>
                    <a:p>
                      <a:pPr algn="just"/>
                      <a:r>
                        <a:rPr lang="lv-LV" sz="1700" baseline="0" dirty="0">
                          <a:effectLst/>
                        </a:rPr>
                        <a:t>III grupai</a:t>
                      </a:r>
                      <a:endParaRPr lang="lv-LV" sz="1400" baseline="0" dirty="0">
                        <a:effectLst/>
                        <a:latin typeface="Calibri" panose="020F0502020204030204" pitchFamily="34" charset="0"/>
                        <a:cs typeface="Times New Roman" panose="02020603050405020304" pitchFamily="18" charset="0"/>
                      </a:endParaRPr>
                    </a:p>
                  </a:txBody>
                  <a:tcPr marL="61727" marR="61727" marT="0" marB="0"/>
                </a:tc>
                <a:tc>
                  <a:txBody>
                    <a:bodyPr/>
                    <a:lstStyle/>
                    <a:p>
                      <a:pPr algn="just"/>
                      <a:r>
                        <a:rPr lang="lv-LV" sz="1700" baseline="0" dirty="0">
                          <a:effectLst/>
                        </a:rPr>
                        <a:t>VSNP</a:t>
                      </a:r>
                      <a:endParaRPr lang="lv-LV" sz="1400" baseline="0" dirty="0">
                        <a:effectLst/>
                        <a:latin typeface="Calibri" panose="020F0502020204030204" pitchFamily="34" charset="0"/>
                        <a:cs typeface="Times New Roman" panose="02020603050405020304" pitchFamily="18" charset="0"/>
                      </a:endParaRPr>
                    </a:p>
                  </a:txBody>
                  <a:tcPr marL="61727" marR="61727" marT="0" marB="0"/>
                </a:tc>
                <a:tc>
                  <a:txBody>
                    <a:bodyPr/>
                    <a:lstStyle/>
                    <a:p>
                      <a:pPr algn="ctr"/>
                      <a:r>
                        <a:rPr lang="lv-LV" sz="1700" baseline="0" dirty="0">
                          <a:effectLst/>
                        </a:rPr>
                        <a:t>64,03</a:t>
                      </a:r>
                      <a:endParaRPr lang="lv-LV" sz="1400" baseline="0" dirty="0">
                        <a:effectLst/>
                        <a:latin typeface="Calibri" panose="020F0502020204030204" pitchFamily="34" charset="0"/>
                        <a:cs typeface="Times New Roman" panose="02020603050405020304" pitchFamily="18" charset="0"/>
                      </a:endParaRPr>
                    </a:p>
                  </a:txBody>
                  <a:tcPr marL="61727" marR="61727" marT="0" marB="0"/>
                </a:tc>
                <a:tc>
                  <a:txBody>
                    <a:bodyPr/>
                    <a:lstStyle/>
                    <a:p>
                      <a:pPr algn="ctr"/>
                      <a:r>
                        <a:rPr lang="lv-LV" sz="1700" baseline="0" dirty="0">
                          <a:effectLst/>
                        </a:rPr>
                        <a:t>106,72</a:t>
                      </a:r>
                      <a:endParaRPr lang="lv-LV" sz="1400" baseline="0" dirty="0">
                        <a:effectLst/>
                        <a:latin typeface="Calibri" panose="020F0502020204030204" pitchFamily="34" charset="0"/>
                        <a:cs typeface="Times New Roman" panose="02020603050405020304" pitchFamily="18" charset="0"/>
                      </a:endParaRPr>
                    </a:p>
                  </a:txBody>
                  <a:tcPr marL="61727" marR="61727" marT="0" marB="0"/>
                </a:tc>
                <a:tc>
                  <a:txBody>
                    <a:bodyPr/>
                    <a:lstStyle/>
                    <a:p>
                      <a:pPr algn="ctr"/>
                      <a:r>
                        <a:rPr lang="lv-LV" sz="1700" baseline="0" dirty="0">
                          <a:effectLst/>
                        </a:rPr>
                        <a:t>80,00</a:t>
                      </a:r>
                      <a:endParaRPr lang="lv-LV" sz="1400" baseline="0" dirty="0">
                        <a:effectLst/>
                        <a:latin typeface="Calibri" panose="020F0502020204030204" pitchFamily="34" charset="0"/>
                        <a:cs typeface="Times New Roman" panose="02020603050405020304" pitchFamily="18" charset="0"/>
                      </a:endParaRPr>
                    </a:p>
                  </a:txBody>
                  <a:tcPr marL="61727" marR="61727" marT="0" marB="0"/>
                </a:tc>
                <a:tc>
                  <a:txBody>
                    <a:bodyPr/>
                    <a:lstStyle/>
                    <a:p>
                      <a:pPr algn="ctr"/>
                      <a:r>
                        <a:rPr lang="lv-LV" sz="1700" baseline="0" dirty="0">
                          <a:effectLst/>
                        </a:rPr>
                        <a:t>122,69</a:t>
                      </a:r>
                      <a:endParaRPr lang="lv-LV" sz="1400" baseline="0" dirty="0">
                        <a:effectLst/>
                        <a:latin typeface="Calibri" panose="020F0502020204030204" pitchFamily="34" charset="0"/>
                        <a:cs typeface="Times New Roman" panose="02020603050405020304" pitchFamily="18" charset="0"/>
                      </a:endParaRPr>
                    </a:p>
                  </a:txBody>
                  <a:tcPr marL="61727" marR="61727" marT="0" marB="0"/>
                </a:tc>
                <a:tc vMerge="1">
                  <a:txBody>
                    <a:bodyPr/>
                    <a:lstStyle/>
                    <a:p>
                      <a:pPr algn="ctr"/>
                      <a:endParaRPr lang="lv-LV" sz="1200" dirty="0">
                        <a:effectLst/>
                        <a:latin typeface="Calibri" panose="020F0502020204030204" pitchFamily="34" charset="0"/>
                        <a:cs typeface="Times New Roman" panose="02020603050405020304" pitchFamily="18" charset="0"/>
                      </a:endParaRPr>
                    </a:p>
                  </a:txBody>
                  <a:tcPr marL="68579" marR="68579" marT="0" marB="0">
                    <a:solidFill>
                      <a:srgbClr val="CCFF99"/>
                    </a:solidFill>
                  </a:tcPr>
                </a:tc>
                <a:extLst>
                  <a:ext uri="{0D108BD9-81ED-4DB2-BD59-A6C34878D82A}">
                    <a16:rowId xmlns="" xmlns:a16="http://schemas.microsoft.com/office/drawing/2014/main" val="549080819"/>
                  </a:ext>
                </a:extLst>
              </a:tr>
              <a:tr h="869024">
                <a:tc gridSpan="6">
                  <a:txBody>
                    <a:bodyPr/>
                    <a:lstStyle/>
                    <a:p>
                      <a:pPr marL="0" algn="l" defTabSz="782948" rtl="0" eaLnBrk="1" latinLnBrk="0" hangingPunct="1"/>
                      <a:endParaRPr lang="lv-LV" sz="1700" kern="1200" baseline="0" dirty="0"/>
                    </a:p>
                    <a:p>
                      <a:pPr marL="0" algn="l" defTabSz="782948" rtl="0" eaLnBrk="1" latinLnBrk="0" hangingPunct="1"/>
                      <a:r>
                        <a:rPr lang="lv-LV" sz="1700" kern="1200" baseline="0" dirty="0"/>
                        <a:t>Invaliditātes pensiju un atlīdzību par darbspēju zaudējumu minimālie apmēri </a:t>
                      </a:r>
                      <a:endParaRPr lang="lv-LV" sz="1700" b="1" kern="1200" baseline="0" dirty="0">
                        <a:solidFill>
                          <a:schemeClr val="dk1"/>
                        </a:solidFill>
                        <a:latin typeface="Calibri" panose="020F0502020204030204" pitchFamily="34" charset="0"/>
                        <a:ea typeface="+mn-ea"/>
                        <a:cs typeface="+mn-cs"/>
                      </a:endParaRPr>
                    </a:p>
                  </a:txBody>
                  <a:tcPr marL="82302" marR="82302" marT="54872" marB="54872"/>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pPr marL="0" algn="l" defTabSz="782948" rtl="0" eaLnBrk="1" latinLnBrk="0" hangingPunct="1"/>
                      <a:endParaRPr lang="lv-LV" sz="1400" b="1" kern="1200" dirty="0">
                        <a:solidFill>
                          <a:schemeClr val="dk1"/>
                        </a:solidFill>
                        <a:latin typeface="+mn-lt"/>
                        <a:ea typeface="+mn-ea"/>
                        <a:cs typeface="+mn-cs"/>
                      </a:endParaRPr>
                    </a:p>
                  </a:txBody>
                  <a:tcPr marL="91439" marR="91439" marT="45727" marB="45727">
                    <a:solidFill>
                      <a:srgbClr val="CCFF99"/>
                    </a:solidFill>
                  </a:tcPr>
                </a:tc>
                <a:tc>
                  <a:txBody>
                    <a:bodyPr/>
                    <a:lstStyle/>
                    <a:p>
                      <a:pPr marL="0" algn="l" defTabSz="782948" rtl="0" eaLnBrk="1" latinLnBrk="0" hangingPunct="1"/>
                      <a:endParaRPr lang="lv-LV" sz="1700" b="1" kern="1200" baseline="0" dirty="0">
                        <a:solidFill>
                          <a:schemeClr val="dk1"/>
                        </a:solidFill>
                        <a:latin typeface="Calibri" panose="020F0502020204030204" pitchFamily="34" charset="0"/>
                        <a:ea typeface="+mn-ea"/>
                        <a:cs typeface="+mn-cs"/>
                      </a:endParaRPr>
                    </a:p>
                  </a:txBody>
                  <a:tcPr marL="82302" marR="82302" marT="54872" marB="54872"/>
                </a:tc>
                <a:extLst>
                  <a:ext uri="{0D108BD9-81ED-4DB2-BD59-A6C34878D82A}">
                    <a16:rowId xmlns="" xmlns:a16="http://schemas.microsoft.com/office/drawing/2014/main" val="3817064436"/>
                  </a:ext>
                </a:extLst>
              </a:tr>
              <a:tr h="333165">
                <a:tc>
                  <a:txBody>
                    <a:bodyPr/>
                    <a:lstStyle/>
                    <a:p>
                      <a:pPr algn="just"/>
                      <a:r>
                        <a:rPr lang="lv-LV" sz="1700" baseline="0" dirty="0">
                          <a:effectLst/>
                        </a:rPr>
                        <a:t>I grupai</a:t>
                      </a:r>
                      <a:endParaRPr lang="lv-LV" sz="1400" baseline="0" dirty="0">
                        <a:effectLst/>
                        <a:latin typeface="Calibri" panose="020F0502020204030204" pitchFamily="34" charset="0"/>
                        <a:cs typeface="Times New Roman" panose="02020603050405020304" pitchFamily="18" charset="0"/>
                      </a:endParaRPr>
                    </a:p>
                  </a:txBody>
                  <a:tcPr marL="61727" marR="61727" marT="0" marB="0"/>
                </a:tc>
                <a:tc>
                  <a:txBody>
                    <a:bodyPr/>
                    <a:lstStyle/>
                    <a:p>
                      <a:pPr algn="just"/>
                      <a:r>
                        <a:rPr lang="lv-LV" sz="1700" baseline="0">
                          <a:effectLst/>
                        </a:rPr>
                        <a:t>1.6</a:t>
                      </a:r>
                      <a:endParaRPr lang="lv-LV" sz="1400" baseline="0" dirty="0">
                        <a:effectLst/>
                        <a:latin typeface="Calibri" panose="020F0502020204030204" pitchFamily="34" charset="0"/>
                        <a:cs typeface="Times New Roman" panose="02020603050405020304" pitchFamily="18" charset="0"/>
                      </a:endParaRPr>
                    </a:p>
                  </a:txBody>
                  <a:tcPr marL="61727" marR="61727" marT="0" marB="0"/>
                </a:tc>
                <a:tc>
                  <a:txBody>
                    <a:bodyPr/>
                    <a:lstStyle/>
                    <a:p>
                      <a:pPr algn="ctr"/>
                      <a:r>
                        <a:rPr lang="lv-LV" sz="1700" baseline="0">
                          <a:effectLst/>
                        </a:rPr>
                        <a:t>102,45</a:t>
                      </a:r>
                      <a:endParaRPr lang="lv-LV" sz="1400" baseline="0">
                        <a:effectLst/>
                        <a:latin typeface="Calibri" panose="020F0502020204030204" pitchFamily="34" charset="0"/>
                        <a:cs typeface="Times New Roman" panose="02020603050405020304" pitchFamily="18" charset="0"/>
                      </a:endParaRPr>
                    </a:p>
                  </a:txBody>
                  <a:tcPr marL="61727" marR="61727" marT="0" marB="0"/>
                </a:tc>
                <a:tc>
                  <a:txBody>
                    <a:bodyPr/>
                    <a:lstStyle/>
                    <a:p>
                      <a:pPr algn="ctr"/>
                      <a:r>
                        <a:rPr lang="lv-LV" sz="1700" baseline="0">
                          <a:effectLst/>
                        </a:rPr>
                        <a:t>170,75</a:t>
                      </a:r>
                      <a:endParaRPr lang="lv-LV" sz="1400" baseline="0">
                        <a:effectLst/>
                        <a:latin typeface="Calibri" panose="020F0502020204030204" pitchFamily="34" charset="0"/>
                        <a:cs typeface="Times New Roman" panose="02020603050405020304" pitchFamily="18" charset="0"/>
                      </a:endParaRPr>
                    </a:p>
                  </a:txBody>
                  <a:tcPr marL="61727" marR="61727" marT="0" marB="0"/>
                </a:tc>
                <a:tc>
                  <a:txBody>
                    <a:bodyPr/>
                    <a:lstStyle/>
                    <a:p>
                      <a:pPr algn="ctr"/>
                      <a:r>
                        <a:rPr lang="lv-LV" sz="1700" baseline="0">
                          <a:effectLst/>
                        </a:rPr>
                        <a:t>128,00</a:t>
                      </a:r>
                      <a:endParaRPr lang="lv-LV" sz="1400" baseline="0">
                        <a:effectLst/>
                        <a:latin typeface="Calibri" panose="020F0502020204030204" pitchFamily="34" charset="0"/>
                        <a:cs typeface="Times New Roman" panose="02020603050405020304" pitchFamily="18" charset="0"/>
                      </a:endParaRPr>
                    </a:p>
                  </a:txBody>
                  <a:tcPr marL="61727" marR="61727" marT="0" marB="0"/>
                </a:tc>
                <a:tc>
                  <a:txBody>
                    <a:bodyPr/>
                    <a:lstStyle/>
                    <a:p>
                      <a:pPr algn="ctr"/>
                      <a:r>
                        <a:rPr lang="lv-LV" sz="1700" baseline="0">
                          <a:effectLst/>
                        </a:rPr>
                        <a:t>196,30</a:t>
                      </a:r>
                      <a:endParaRPr lang="lv-LV" sz="1400" baseline="0">
                        <a:effectLst/>
                        <a:latin typeface="Calibri" panose="020F0502020204030204" pitchFamily="34" charset="0"/>
                        <a:cs typeface="Times New Roman" panose="02020603050405020304" pitchFamily="18" charset="0"/>
                      </a:endParaRPr>
                    </a:p>
                  </a:txBody>
                  <a:tcPr marL="61727" marR="61727" marT="0" marB="0"/>
                </a:tc>
                <a:tc rowSpan="3">
                  <a:txBody>
                    <a:bodyPr/>
                    <a:lstStyle/>
                    <a:p>
                      <a:pPr algn="ctr"/>
                      <a:r>
                        <a:rPr lang="lv-LV" sz="2200" baseline="0" dirty="0">
                          <a:effectLst/>
                        </a:rPr>
                        <a:t>33 </a:t>
                      </a:r>
                      <a:r>
                        <a:rPr lang="en-GB" sz="2200" baseline="0" dirty="0">
                          <a:effectLst/>
                        </a:rPr>
                        <a:t>000</a:t>
                      </a:r>
                    </a:p>
                    <a:p>
                      <a:pPr algn="ctr"/>
                      <a:r>
                        <a:rPr lang="en-GB" sz="2200" baseline="0" dirty="0">
                          <a:effectLst/>
                        </a:rPr>
                        <a:t>un</a:t>
                      </a:r>
                    </a:p>
                    <a:p>
                      <a:pPr algn="ctr"/>
                      <a:r>
                        <a:rPr lang="en-GB" sz="2200" baseline="0" dirty="0">
                          <a:effectLst/>
                        </a:rPr>
                        <a:t>683</a:t>
                      </a:r>
                      <a:endParaRPr lang="lv-LV" sz="2200" b="1" baseline="0" dirty="0">
                        <a:effectLst/>
                        <a:latin typeface="Calibri" panose="020F0502020204030204" pitchFamily="34" charset="0"/>
                        <a:cs typeface="Times New Roman" panose="02020603050405020304" pitchFamily="18" charset="0"/>
                      </a:endParaRPr>
                    </a:p>
                  </a:txBody>
                  <a:tcPr marL="61727" marR="61727" marT="0" marB="0"/>
                </a:tc>
                <a:extLst>
                  <a:ext uri="{0D108BD9-81ED-4DB2-BD59-A6C34878D82A}">
                    <a16:rowId xmlns="" xmlns:a16="http://schemas.microsoft.com/office/drawing/2014/main" val="591986981"/>
                  </a:ext>
                </a:extLst>
              </a:tr>
              <a:tr h="449374">
                <a:tc>
                  <a:txBody>
                    <a:bodyPr/>
                    <a:lstStyle/>
                    <a:p>
                      <a:pPr algn="just"/>
                      <a:r>
                        <a:rPr lang="lv-LV" sz="1700" baseline="0">
                          <a:effectLst/>
                        </a:rPr>
                        <a:t>II grupai</a:t>
                      </a:r>
                      <a:endParaRPr lang="lv-LV" sz="1400" baseline="0">
                        <a:effectLst/>
                        <a:latin typeface="Calibri" panose="020F0502020204030204" pitchFamily="34" charset="0"/>
                        <a:cs typeface="Times New Roman" panose="02020603050405020304" pitchFamily="18" charset="0"/>
                      </a:endParaRPr>
                    </a:p>
                  </a:txBody>
                  <a:tcPr marL="61727" marR="61727" marT="0" marB="0"/>
                </a:tc>
                <a:tc>
                  <a:txBody>
                    <a:bodyPr/>
                    <a:lstStyle/>
                    <a:p>
                      <a:pPr algn="just"/>
                      <a:r>
                        <a:rPr lang="lv-LV" sz="1700" baseline="0">
                          <a:effectLst/>
                        </a:rPr>
                        <a:t>1.4</a:t>
                      </a:r>
                      <a:endParaRPr lang="lv-LV" sz="1400" baseline="0">
                        <a:effectLst/>
                        <a:latin typeface="Calibri" panose="020F0502020204030204" pitchFamily="34" charset="0"/>
                        <a:cs typeface="Times New Roman" panose="02020603050405020304" pitchFamily="18" charset="0"/>
                      </a:endParaRPr>
                    </a:p>
                  </a:txBody>
                  <a:tcPr marL="61727" marR="61727" marT="0" marB="0"/>
                </a:tc>
                <a:tc>
                  <a:txBody>
                    <a:bodyPr/>
                    <a:lstStyle/>
                    <a:p>
                      <a:pPr algn="ctr"/>
                      <a:r>
                        <a:rPr lang="lv-LV" sz="1700" baseline="0">
                          <a:effectLst/>
                        </a:rPr>
                        <a:t>89,64</a:t>
                      </a:r>
                      <a:endParaRPr lang="lv-LV" sz="1400" baseline="0" dirty="0">
                        <a:effectLst/>
                        <a:latin typeface="Calibri" panose="020F0502020204030204" pitchFamily="34" charset="0"/>
                        <a:cs typeface="Times New Roman" panose="02020603050405020304" pitchFamily="18" charset="0"/>
                      </a:endParaRPr>
                    </a:p>
                  </a:txBody>
                  <a:tcPr marL="61727" marR="61727" marT="0" marB="0"/>
                </a:tc>
                <a:tc>
                  <a:txBody>
                    <a:bodyPr/>
                    <a:lstStyle/>
                    <a:p>
                      <a:pPr algn="ctr"/>
                      <a:r>
                        <a:rPr lang="lv-LV" sz="1700" baseline="0">
                          <a:effectLst/>
                        </a:rPr>
                        <a:t>149,41</a:t>
                      </a:r>
                      <a:endParaRPr lang="lv-LV" sz="1400" baseline="0" dirty="0">
                        <a:effectLst/>
                        <a:latin typeface="Calibri" panose="020F0502020204030204" pitchFamily="34" charset="0"/>
                        <a:cs typeface="Times New Roman" panose="02020603050405020304" pitchFamily="18" charset="0"/>
                      </a:endParaRPr>
                    </a:p>
                  </a:txBody>
                  <a:tcPr marL="61727" marR="61727" marT="0" marB="0"/>
                </a:tc>
                <a:tc>
                  <a:txBody>
                    <a:bodyPr/>
                    <a:lstStyle/>
                    <a:p>
                      <a:pPr algn="ctr"/>
                      <a:r>
                        <a:rPr lang="lv-LV" sz="1700" baseline="0">
                          <a:effectLst/>
                        </a:rPr>
                        <a:t>112,00</a:t>
                      </a:r>
                      <a:endParaRPr lang="lv-LV" sz="1400" baseline="0" dirty="0">
                        <a:effectLst/>
                        <a:latin typeface="Calibri" panose="020F0502020204030204" pitchFamily="34" charset="0"/>
                        <a:cs typeface="Times New Roman" panose="02020603050405020304" pitchFamily="18" charset="0"/>
                      </a:endParaRPr>
                    </a:p>
                  </a:txBody>
                  <a:tcPr marL="61727" marR="61727" marT="0" marB="0"/>
                </a:tc>
                <a:tc>
                  <a:txBody>
                    <a:bodyPr/>
                    <a:lstStyle/>
                    <a:p>
                      <a:pPr algn="ctr"/>
                      <a:r>
                        <a:rPr lang="lv-LV" sz="1700" baseline="0">
                          <a:effectLst/>
                        </a:rPr>
                        <a:t>171,77</a:t>
                      </a:r>
                      <a:endParaRPr lang="lv-LV" sz="1400" baseline="0" dirty="0">
                        <a:effectLst/>
                        <a:latin typeface="Calibri" panose="020F0502020204030204" pitchFamily="34" charset="0"/>
                        <a:cs typeface="Times New Roman" panose="02020603050405020304" pitchFamily="18" charset="0"/>
                      </a:endParaRPr>
                    </a:p>
                  </a:txBody>
                  <a:tcPr marL="61727" marR="61727" marT="0" marB="0"/>
                </a:tc>
                <a:tc vMerge="1">
                  <a:txBody>
                    <a:bodyPr/>
                    <a:lstStyle/>
                    <a:p>
                      <a:pPr algn="ctr"/>
                      <a:endParaRPr lang="lv-LV" sz="1200" dirty="0">
                        <a:effectLst/>
                        <a:latin typeface="Calibri" panose="020F0502020204030204" pitchFamily="34" charset="0"/>
                        <a:cs typeface="Times New Roman" panose="02020603050405020304" pitchFamily="18" charset="0"/>
                      </a:endParaRPr>
                    </a:p>
                  </a:txBody>
                  <a:tcPr marL="68579" marR="68579" marT="0" marB="0">
                    <a:solidFill>
                      <a:srgbClr val="CCFF99"/>
                    </a:solidFill>
                  </a:tcPr>
                </a:tc>
                <a:extLst>
                  <a:ext uri="{0D108BD9-81ED-4DB2-BD59-A6C34878D82A}">
                    <a16:rowId xmlns="" xmlns:a16="http://schemas.microsoft.com/office/drawing/2014/main" val="3069321940"/>
                  </a:ext>
                </a:extLst>
              </a:tr>
              <a:tr h="507668">
                <a:tc>
                  <a:txBody>
                    <a:bodyPr/>
                    <a:lstStyle/>
                    <a:p>
                      <a:pPr algn="just"/>
                      <a:r>
                        <a:rPr lang="lv-LV" sz="1700" baseline="0">
                          <a:effectLst/>
                        </a:rPr>
                        <a:t>III grupai</a:t>
                      </a:r>
                      <a:endParaRPr lang="lv-LV" sz="1400" baseline="0">
                        <a:effectLst/>
                        <a:latin typeface="Calibri" panose="020F0502020204030204" pitchFamily="34" charset="0"/>
                        <a:cs typeface="Times New Roman" panose="02020603050405020304" pitchFamily="18" charset="0"/>
                      </a:endParaRPr>
                    </a:p>
                  </a:txBody>
                  <a:tcPr marL="61727" marR="61727" marT="0" marB="0"/>
                </a:tc>
                <a:tc>
                  <a:txBody>
                    <a:bodyPr/>
                    <a:lstStyle/>
                    <a:p>
                      <a:pPr algn="just"/>
                      <a:r>
                        <a:rPr lang="lv-LV" sz="1700" baseline="0" dirty="0">
                          <a:effectLst/>
                        </a:rPr>
                        <a:t>VSNP</a:t>
                      </a:r>
                      <a:endParaRPr lang="lv-LV" sz="1400" baseline="0" dirty="0">
                        <a:effectLst/>
                        <a:latin typeface="Calibri" panose="020F0502020204030204" pitchFamily="34" charset="0"/>
                        <a:cs typeface="Times New Roman" panose="02020603050405020304" pitchFamily="18" charset="0"/>
                      </a:endParaRPr>
                    </a:p>
                  </a:txBody>
                  <a:tcPr marL="61727" marR="61727" marT="0" marB="0"/>
                </a:tc>
                <a:tc>
                  <a:txBody>
                    <a:bodyPr/>
                    <a:lstStyle/>
                    <a:p>
                      <a:pPr algn="ctr"/>
                      <a:r>
                        <a:rPr lang="lv-LV" sz="1700" baseline="0" dirty="0">
                          <a:effectLst/>
                        </a:rPr>
                        <a:t>64,03</a:t>
                      </a:r>
                      <a:endParaRPr lang="lv-LV" sz="1400" baseline="0" dirty="0">
                        <a:effectLst/>
                        <a:latin typeface="Calibri" panose="020F0502020204030204" pitchFamily="34" charset="0"/>
                        <a:cs typeface="Times New Roman" panose="02020603050405020304" pitchFamily="18" charset="0"/>
                      </a:endParaRPr>
                    </a:p>
                  </a:txBody>
                  <a:tcPr marL="61727" marR="61727" marT="0" marB="0"/>
                </a:tc>
                <a:tc>
                  <a:txBody>
                    <a:bodyPr/>
                    <a:lstStyle/>
                    <a:p>
                      <a:pPr algn="ctr"/>
                      <a:r>
                        <a:rPr lang="lv-LV" sz="1700" baseline="0" dirty="0">
                          <a:effectLst/>
                        </a:rPr>
                        <a:t>106,72</a:t>
                      </a:r>
                      <a:endParaRPr lang="lv-LV" sz="1400" baseline="0" dirty="0">
                        <a:effectLst/>
                        <a:latin typeface="Calibri" panose="020F0502020204030204" pitchFamily="34" charset="0"/>
                        <a:cs typeface="Times New Roman" panose="02020603050405020304" pitchFamily="18" charset="0"/>
                      </a:endParaRPr>
                    </a:p>
                  </a:txBody>
                  <a:tcPr marL="61727" marR="61727" marT="0" marB="0"/>
                </a:tc>
                <a:tc>
                  <a:txBody>
                    <a:bodyPr/>
                    <a:lstStyle/>
                    <a:p>
                      <a:pPr algn="ctr"/>
                      <a:r>
                        <a:rPr lang="lv-LV" sz="1700" baseline="0" dirty="0">
                          <a:effectLst/>
                        </a:rPr>
                        <a:t>80,00</a:t>
                      </a:r>
                      <a:endParaRPr lang="lv-LV" sz="1400" baseline="0" dirty="0">
                        <a:effectLst/>
                        <a:latin typeface="Calibri" panose="020F0502020204030204" pitchFamily="34" charset="0"/>
                        <a:cs typeface="Times New Roman" panose="02020603050405020304" pitchFamily="18" charset="0"/>
                      </a:endParaRPr>
                    </a:p>
                  </a:txBody>
                  <a:tcPr marL="61727" marR="61727" marT="0" marB="0"/>
                </a:tc>
                <a:tc>
                  <a:txBody>
                    <a:bodyPr/>
                    <a:lstStyle/>
                    <a:p>
                      <a:pPr algn="ctr"/>
                      <a:r>
                        <a:rPr lang="lv-LV" sz="1700" baseline="0" dirty="0">
                          <a:effectLst/>
                        </a:rPr>
                        <a:t>122,69</a:t>
                      </a:r>
                      <a:endParaRPr lang="lv-LV" sz="1400" baseline="0" dirty="0">
                        <a:effectLst/>
                        <a:latin typeface="Calibri" panose="020F0502020204030204" pitchFamily="34" charset="0"/>
                        <a:cs typeface="Times New Roman" panose="02020603050405020304" pitchFamily="18" charset="0"/>
                      </a:endParaRPr>
                    </a:p>
                  </a:txBody>
                  <a:tcPr marL="61727" marR="61727" marT="0" marB="0"/>
                </a:tc>
                <a:tc vMerge="1">
                  <a:txBody>
                    <a:bodyPr/>
                    <a:lstStyle/>
                    <a:p>
                      <a:pPr algn="ctr"/>
                      <a:endParaRPr lang="lv-LV" sz="1200" dirty="0">
                        <a:effectLst/>
                        <a:latin typeface="Calibri" panose="020F0502020204030204" pitchFamily="34" charset="0"/>
                        <a:cs typeface="Times New Roman" panose="02020603050405020304" pitchFamily="18" charset="0"/>
                      </a:endParaRPr>
                    </a:p>
                  </a:txBody>
                  <a:tcPr marL="68579" marR="68579" marT="0" marB="0">
                    <a:solidFill>
                      <a:srgbClr val="CCFF99"/>
                    </a:solidFill>
                  </a:tcPr>
                </a:tc>
                <a:extLst>
                  <a:ext uri="{0D108BD9-81ED-4DB2-BD59-A6C34878D82A}">
                    <a16:rowId xmlns="" xmlns:a16="http://schemas.microsoft.com/office/drawing/2014/main" val="196366860"/>
                  </a:ext>
                </a:extLst>
              </a:tr>
            </a:tbl>
          </a:graphicData>
        </a:graphic>
      </p:graphicFrame>
      <p:sp>
        <p:nvSpPr>
          <p:cNvPr id="19545" name="Slide Number Placeholder 5">
            <a:extLst>
              <a:ext uri="{FF2B5EF4-FFF2-40B4-BE49-F238E27FC236}">
                <a16:creationId xmlns="" xmlns:a16="http://schemas.microsoft.com/office/drawing/2014/main" id="{94FE65A4-3A2A-41A2-B5E4-E6B3DACCD9B4}"/>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4DB6CA8-1979-4D90-B8F1-CD999C83C37E}" type="slidenum">
              <a:rPr lang="en-US" altLang="lv-LV" smtClean="0"/>
              <a:pPr/>
              <a:t>60</a:t>
            </a:fld>
            <a:endParaRPr lang="en-US" altLang="lv-LV"/>
          </a:p>
        </p:txBody>
      </p:sp>
    </p:spTree>
    <p:extLst>
      <p:ext uri="{BB962C8B-B14F-4D97-AF65-F5344CB8AC3E}">
        <p14:creationId xmlns:p14="http://schemas.microsoft.com/office/powerpoint/2010/main" val="41697373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 xmlns:a16="http://schemas.microsoft.com/office/drawing/2014/main" id="{817C15DC-453B-4BC6-B1EE-8F36FAEC5ECC}"/>
              </a:ext>
            </a:extLst>
          </p:cNvPr>
          <p:cNvSpPr>
            <a:spLocks noGrp="1"/>
          </p:cNvSpPr>
          <p:nvPr>
            <p:ph type="title"/>
          </p:nvPr>
        </p:nvSpPr>
        <p:spPr>
          <a:xfrm>
            <a:off x="2597468" y="344806"/>
            <a:ext cx="5486400" cy="596264"/>
          </a:xfrm>
        </p:spPr>
        <p:txBody>
          <a:bodyPr/>
          <a:lstStyle/>
          <a:p>
            <a:pPr algn="ctr"/>
            <a:r>
              <a:rPr lang="lv-LV" altLang="lv-LV" dirty="0">
                <a:solidFill>
                  <a:srgbClr val="336600"/>
                </a:solidFill>
                <a:latin typeface="+mj-lt"/>
                <a:ea typeface="MS PGothic" panose="020B0600070205080204" pitchFamily="34" charset="-128"/>
              </a:rPr>
              <a:t>Vecuma pensijas minimālie apmēri</a:t>
            </a:r>
          </a:p>
        </p:txBody>
      </p:sp>
      <p:graphicFrame>
        <p:nvGraphicFramePr>
          <p:cNvPr id="7" name="Content Placeholder 6">
            <a:extLst>
              <a:ext uri="{FF2B5EF4-FFF2-40B4-BE49-F238E27FC236}">
                <a16:creationId xmlns="" xmlns:a16="http://schemas.microsoft.com/office/drawing/2014/main" id="{092C0B8B-FA79-4024-85A9-B04F6EF93BA5}"/>
              </a:ext>
            </a:extLst>
          </p:cNvPr>
          <p:cNvGraphicFramePr>
            <a:graphicFrameLocks noGrp="1"/>
          </p:cNvGraphicFramePr>
          <p:nvPr>
            <p:ph idx="1"/>
            <p:extLst>
              <p:ext uri="{D42A27DB-BD31-4B8C-83A1-F6EECF244321}">
                <p14:modId xmlns:p14="http://schemas.microsoft.com/office/powerpoint/2010/main" val="3169485603"/>
              </p:ext>
            </p:extLst>
          </p:nvPr>
        </p:nvGraphicFramePr>
        <p:xfrm>
          <a:off x="381000" y="1522100"/>
          <a:ext cx="8534399" cy="4614865"/>
        </p:xfrm>
        <a:graphic>
          <a:graphicData uri="http://schemas.openxmlformats.org/drawingml/2006/table">
            <a:tbl>
              <a:tblPr firstRow="1" bandRow="1">
                <a:tableStyleId>{93296810-A885-4BE3-A3E7-6D5BEEA58F35}</a:tableStyleId>
              </a:tblPr>
              <a:tblGrid>
                <a:gridCol w="1748277">
                  <a:extLst>
                    <a:ext uri="{9D8B030D-6E8A-4147-A177-3AD203B41FA5}">
                      <a16:colId xmlns="" xmlns:a16="http://schemas.microsoft.com/office/drawing/2014/main" val="1100803678"/>
                    </a:ext>
                  </a:extLst>
                </a:gridCol>
                <a:gridCol w="788030">
                  <a:extLst>
                    <a:ext uri="{9D8B030D-6E8A-4147-A177-3AD203B41FA5}">
                      <a16:colId xmlns="" xmlns:a16="http://schemas.microsoft.com/office/drawing/2014/main" val="4154915536"/>
                    </a:ext>
                  </a:extLst>
                </a:gridCol>
                <a:gridCol w="1056998">
                  <a:extLst>
                    <a:ext uri="{9D8B030D-6E8A-4147-A177-3AD203B41FA5}">
                      <a16:colId xmlns="" xmlns:a16="http://schemas.microsoft.com/office/drawing/2014/main" val="2456650739"/>
                    </a:ext>
                  </a:extLst>
                </a:gridCol>
                <a:gridCol w="1261698">
                  <a:extLst>
                    <a:ext uri="{9D8B030D-6E8A-4147-A177-3AD203B41FA5}">
                      <a16:colId xmlns="" xmlns:a16="http://schemas.microsoft.com/office/drawing/2014/main" val="2898453769"/>
                    </a:ext>
                  </a:extLst>
                </a:gridCol>
                <a:gridCol w="998014">
                  <a:extLst>
                    <a:ext uri="{9D8B030D-6E8A-4147-A177-3AD203B41FA5}">
                      <a16:colId xmlns="" xmlns:a16="http://schemas.microsoft.com/office/drawing/2014/main" val="3819207357"/>
                    </a:ext>
                  </a:extLst>
                </a:gridCol>
                <a:gridCol w="1340691">
                  <a:extLst>
                    <a:ext uri="{9D8B030D-6E8A-4147-A177-3AD203B41FA5}">
                      <a16:colId xmlns="" xmlns:a16="http://schemas.microsoft.com/office/drawing/2014/main" val="3037839802"/>
                    </a:ext>
                  </a:extLst>
                </a:gridCol>
                <a:gridCol w="1340691">
                  <a:extLst>
                    <a:ext uri="{9D8B030D-6E8A-4147-A177-3AD203B41FA5}">
                      <a16:colId xmlns="" xmlns:a16="http://schemas.microsoft.com/office/drawing/2014/main" val="3882310284"/>
                    </a:ext>
                  </a:extLst>
                </a:gridCol>
              </a:tblGrid>
              <a:tr h="709613">
                <a:tc rowSpan="2">
                  <a:txBody>
                    <a:bodyPr/>
                    <a:lstStyle/>
                    <a:p>
                      <a:pPr algn="ctr"/>
                      <a:r>
                        <a:rPr lang="lv-LV" sz="1700" dirty="0"/>
                        <a:t>Stāžs gados</a:t>
                      </a:r>
                    </a:p>
                    <a:p>
                      <a:pPr algn="just"/>
                      <a:r>
                        <a:rPr lang="lv-LV" sz="1400" dirty="0">
                          <a:effectLst/>
                        </a:rPr>
                        <a:t> </a:t>
                      </a:r>
                      <a:endParaRPr lang="lv-LV" sz="1300" dirty="0">
                        <a:effectLst/>
                        <a:latin typeface="+mj-lt"/>
                        <a:cs typeface="Times New Roman" panose="02020603050405020304" pitchFamily="18" charset="0"/>
                      </a:endParaRPr>
                    </a:p>
                  </a:txBody>
                  <a:tcPr marL="82296" marR="82296" marT="54877" marB="54877"/>
                </a:tc>
                <a:tc rowSpan="2">
                  <a:txBody>
                    <a:bodyPr/>
                    <a:lstStyle/>
                    <a:p>
                      <a:pPr algn="ctr"/>
                      <a:r>
                        <a:rPr lang="lv-LV" sz="1700" dirty="0"/>
                        <a:t>Koeficients</a:t>
                      </a:r>
                    </a:p>
                    <a:p>
                      <a:pPr algn="ctr"/>
                      <a:r>
                        <a:rPr lang="lv-LV" sz="1400" dirty="0">
                          <a:effectLst/>
                        </a:rPr>
                        <a:t> </a:t>
                      </a:r>
                      <a:endParaRPr lang="lv-LV" sz="1300" dirty="0">
                        <a:effectLst/>
                        <a:latin typeface="+mj-lt"/>
                        <a:cs typeface="Times New Roman" panose="02020603050405020304" pitchFamily="18" charset="0"/>
                      </a:endParaRPr>
                    </a:p>
                  </a:txBody>
                  <a:tcPr marL="82296" marR="82296" marT="54877" marB="54877"/>
                </a:tc>
                <a:tc gridSpan="2">
                  <a:txBody>
                    <a:bodyPr/>
                    <a:lstStyle/>
                    <a:p>
                      <a:pPr algn="ctr"/>
                      <a:r>
                        <a:rPr lang="lv-LV" sz="1700" dirty="0"/>
                        <a:t>Pašreizējie apmēri, EUR</a:t>
                      </a:r>
                      <a:endParaRPr lang="lv-LV" sz="1700" dirty="0">
                        <a:latin typeface="+mj-lt"/>
                      </a:endParaRPr>
                    </a:p>
                  </a:txBody>
                  <a:tcPr marL="82296" marR="82296" marT="54877" marB="54877"/>
                </a:tc>
                <a:tc hMerge="1">
                  <a:txBody>
                    <a:bodyPr/>
                    <a:lstStyle/>
                    <a:p>
                      <a:endParaRPr lang="lv-LV" dirty="0"/>
                    </a:p>
                  </a:txBody>
                  <a:tcPr/>
                </a:tc>
                <a:tc gridSpan="2">
                  <a:txBody>
                    <a:bodyPr/>
                    <a:lstStyle/>
                    <a:p>
                      <a:pPr algn="ctr"/>
                      <a:r>
                        <a:rPr lang="lv-LV" sz="1700" dirty="0"/>
                        <a:t>Jaunie apmēri, no 2020.gada, EUR</a:t>
                      </a:r>
                      <a:endParaRPr lang="lv-LV" sz="1700" dirty="0">
                        <a:latin typeface="+mj-lt"/>
                      </a:endParaRPr>
                    </a:p>
                  </a:txBody>
                  <a:tcPr marL="82296" marR="82296" marT="54877" marB="54877"/>
                </a:tc>
                <a:tc hMerge="1">
                  <a:txBody>
                    <a:bodyPr/>
                    <a:lstStyle/>
                    <a:p>
                      <a:endParaRPr lang="lv-LV" dirty="0"/>
                    </a:p>
                  </a:txBody>
                  <a:tcPr/>
                </a:tc>
                <a:tc rowSpan="2">
                  <a:txBody>
                    <a:bodyPr/>
                    <a:lstStyle/>
                    <a:p>
                      <a:pPr algn="ctr"/>
                      <a:r>
                        <a:rPr lang="lv-LV" sz="1700" dirty="0"/>
                        <a:t>Mērķa grupa, </a:t>
                      </a:r>
                    </a:p>
                    <a:p>
                      <a:pPr algn="ctr"/>
                      <a:r>
                        <a:rPr lang="lv-LV" sz="1700" dirty="0"/>
                        <a:t>personu skaits</a:t>
                      </a:r>
                      <a:endParaRPr lang="lv-LV" sz="1700" dirty="0">
                        <a:latin typeface="+mj-lt"/>
                      </a:endParaRPr>
                    </a:p>
                  </a:txBody>
                  <a:tcPr marL="82296" marR="82296" marT="54877" marB="54877"/>
                </a:tc>
                <a:extLst>
                  <a:ext uri="{0D108BD9-81ED-4DB2-BD59-A6C34878D82A}">
                    <a16:rowId xmlns="" xmlns:a16="http://schemas.microsoft.com/office/drawing/2014/main" val="486107204"/>
                  </a:ext>
                </a:extLst>
              </a:tr>
              <a:tr h="709613">
                <a:tc vMerge="1">
                  <a:txBody>
                    <a:bodyPr/>
                    <a:lstStyle/>
                    <a:p>
                      <a:pPr algn="just"/>
                      <a:endParaRPr lang="lv-LV" sz="1100" dirty="0">
                        <a:effectLst/>
                        <a:latin typeface="Calibri" panose="020F0502020204030204" pitchFamily="34" charset="0"/>
                        <a:cs typeface="Times New Roman" panose="02020603050405020304" pitchFamily="18" charset="0"/>
                      </a:endParaRPr>
                    </a:p>
                  </a:txBody>
                  <a:tcPr marL="68580" marR="68580" marT="0" marB="0"/>
                </a:tc>
                <a:tc vMerge="1">
                  <a:txBody>
                    <a:bodyPr/>
                    <a:lstStyle/>
                    <a:p>
                      <a:pPr algn="ctr"/>
                      <a:endParaRPr lang="lv-LV" sz="1100" dirty="0">
                        <a:effectLst/>
                        <a:latin typeface="Calibri" panose="020F0502020204030204" pitchFamily="34" charset="0"/>
                        <a:cs typeface="Times New Roman" panose="02020603050405020304" pitchFamily="18" charset="0"/>
                      </a:endParaRPr>
                    </a:p>
                  </a:txBody>
                  <a:tcPr marL="68580" marR="68580" marT="0" marB="0"/>
                </a:tc>
                <a:tc>
                  <a:txBody>
                    <a:bodyPr/>
                    <a:lstStyle/>
                    <a:p>
                      <a:pPr algn="ctr"/>
                      <a:r>
                        <a:rPr lang="lv-LV" sz="1400" dirty="0">
                          <a:effectLst/>
                        </a:rPr>
                        <a:t>Bāze = 64,03</a:t>
                      </a:r>
                      <a:endParaRPr lang="lv-LV" sz="1300" dirty="0">
                        <a:effectLst/>
                        <a:latin typeface="+mj-lt"/>
                        <a:cs typeface="Times New Roman" panose="02020603050405020304" pitchFamily="18" charset="0"/>
                      </a:endParaRPr>
                    </a:p>
                  </a:txBody>
                  <a:tcPr marL="61722" marR="61722" marT="0" marB="0"/>
                </a:tc>
                <a:tc>
                  <a:txBody>
                    <a:bodyPr/>
                    <a:lstStyle/>
                    <a:p>
                      <a:pPr algn="ctr"/>
                      <a:r>
                        <a:rPr lang="lv-LV" sz="1400" dirty="0">
                          <a:effectLst/>
                        </a:rPr>
                        <a:t>Personām ar inv. no bērnības Bāze = 106,72</a:t>
                      </a:r>
                      <a:endParaRPr lang="lv-LV" sz="1300" dirty="0">
                        <a:effectLst/>
                        <a:latin typeface="+mj-lt"/>
                        <a:cs typeface="Times New Roman" panose="02020603050405020304" pitchFamily="18" charset="0"/>
                      </a:endParaRPr>
                    </a:p>
                  </a:txBody>
                  <a:tcPr marL="61722" marR="61722" marT="0" marB="0"/>
                </a:tc>
                <a:tc>
                  <a:txBody>
                    <a:bodyPr/>
                    <a:lstStyle/>
                    <a:p>
                      <a:pPr algn="ctr"/>
                      <a:r>
                        <a:rPr lang="lv-LV" sz="1400" dirty="0">
                          <a:effectLst/>
                        </a:rPr>
                        <a:t>Bāze = 80,00</a:t>
                      </a:r>
                      <a:endParaRPr lang="lv-LV" sz="1300" dirty="0">
                        <a:solidFill>
                          <a:srgbClr val="FF0000"/>
                        </a:solidFill>
                        <a:effectLst/>
                        <a:latin typeface="+mj-lt"/>
                        <a:cs typeface="Times New Roman" panose="02020603050405020304" pitchFamily="18" charset="0"/>
                      </a:endParaRPr>
                    </a:p>
                  </a:txBody>
                  <a:tcPr marL="61722" marR="61722" marT="0" marB="0"/>
                </a:tc>
                <a:tc>
                  <a:txBody>
                    <a:bodyPr/>
                    <a:lstStyle/>
                    <a:p>
                      <a:pPr algn="ctr"/>
                      <a:r>
                        <a:rPr lang="lv-LV" sz="1400" dirty="0">
                          <a:effectLst/>
                        </a:rPr>
                        <a:t>Personām ar inv. no bērnības Bāze = 122,69</a:t>
                      </a:r>
                      <a:endParaRPr lang="lv-LV" sz="1300" dirty="0">
                        <a:solidFill>
                          <a:srgbClr val="FF0000"/>
                        </a:solidFill>
                        <a:effectLst/>
                        <a:latin typeface="+mj-lt"/>
                        <a:cs typeface="Times New Roman" panose="02020603050405020304" pitchFamily="18" charset="0"/>
                      </a:endParaRPr>
                    </a:p>
                  </a:txBody>
                  <a:tcPr marL="61722" marR="61722" marT="0" marB="0"/>
                </a:tc>
                <a:tc vMerge="1">
                  <a:txBody>
                    <a:bodyPr/>
                    <a:lstStyle/>
                    <a:p>
                      <a:pPr algn="ctr"/>
                      <a:endParaRPr lang="lv-LV" sz="1100" dirty="0">
                        <a:solidFill>
                          <a:srgbClr val="FF0000"/>
                        </a:solidFill>
                        <a:effectLst/>
                        <a:latin typeface="Calibri" panose="020F0502020204030204" pitchFamily="34" charset="0"/>
                        <a:cs typeface="Times New Roman" panose="02020603050405020304" pitchFamily="18" charset="0"/>
                      </a:endParaRPr>
                    </a:p>
                  </a:txBody>
                  <a:tcPr marL="68576" marR="68576" marT="0" marB="0">
                    <a:solidFill>
                      <a:srgbClr val="00B050"/>
                    </a:solidFill>
                  </a:tcPr>
                </a:tc>
                <a:extLst>
                  <a:ext uri="{0D108BD9-81ED-4DB2-BD59-A6C34878D82A}">
                    <a16:rowId xmlns="" xmlns:a16="http://schemas.microsoft.com/office/drawing/2014/main" val="4211585358"/>
                  </a:ext>
                </a:extLst>
              </a:tr>
              <a:tr h="709613">
                <a:tc>
                  <a:txBody>
                    <a:bodyPr/>
                    <a:lstStyle/>
                    <a:p>
                      <a:pPr algn="just"/>
                      <a:r>
                        <a:rPr lang="lv-LV" sz="1900" dirty="0">
                          <a:effectLst/>
                        </a:rPr>
                        <a:t>no 15 - 20 gadiem</a:t>
                      </a:r>
                      <a:endParaRPr lang="lv-LV" sz="1700" dirty="0">
                        <a:effectLst/>
                        <a:latin typeface="+mj-lt"/>
                        <a:cs typeface="Times New Roman" panose="02020603050405020304" pitchFamily="18" charset="0"/>
                      </a:endParaRPr>
                    </a:p>
                  </a:txBody>
                  <a:tcPr marL="61722" marR="61722" marT="0" marB="0"/>
                </a:tc>
                <a:tc>
                  <a:txBody>
                    <a:bodyPr/>
                    <a:lstStyle/>
                    <a:p>
                      <a:pPr algn="ctr"/>
                      <a:r>
                        <a:rPr lang="lv-LV" sz="1900">
                          <a:effectLst/>
                        </a:rPr>
                        <a:t>1.1</a:t>
                      </a:r>
                      <a:endParaRPr lang="lv-LV" sz="1700">
                        <a:effectLst/>
                        <a:latin typeface="+mj-lt"/>
                        <a:cs typeface="Times New Roman" panose="02020603050405020304" pitchFamily="18" charset="0"/>
                      </a:endParaRPr>
                    </a:p>
                  </a:txBody>
                  <a:tcPr marL="61722" marR="61722" marT="0" marB="0"/>
                </a:tc>
                <a:tc>
                  <a:txBody>
                    <a:bodyPr/>
                    <a:lstStyle/>
                    <a:p>
                      <a:pPr algn="ctr"/>
                      <a:r>
                        <a:rPr lang="lv-LV" sz="1900">
                          <a:effectLst/>
                        </a:rPr>
                        <a:t>70,43</a:t>
                      </a:r>
                      <a:endParaRPr lang="lv-LV" sz="1700">
                        <a:effectLst/>
                        <a:latin typeface="+mj-lt"/>
                        <a:cs typeface="Times New Roman" panose="02020603050405020304" pitchFamily="18" charset="0"/>
                      </a:endParaRPr>
                    </a:p>
                  </a:txBody>
                  <a:tcPr marL="61722" marR="61722" marT="0" marB="0"/>
                </a:tc>
                <a:tc>
                  <a:txBody>
                    <a:bodyPr/>
                    <a:lstStyle/>
                    <a:p>
                      <a:pPr algn="ctr"/>
                      <a:r>
                        <a:rPr lang="lv-LV" sz="1900">
                          <a:effectLst/>
                        </a:rPr>
                        <a:t>117,39</a:t>
                      </a:r>
                      <a:endParaRPr lang="lv-LV" sz="1700">
                        <a:effectLst/>
                        <a:latin typeface="+mj-lt"/>
                        <a:cs typeface="Times New Roman" panose="02020603050405020304" pitchFamily="18" charset="0"/>
                      </a:endParaRPr>
                    </a:p>
                  </a:txBody>
                  <a:tcPr marL="61722" marR="61722" marT="0" marB="0"/>
                </a:tc>
                <a:tc>
                  <a:txBody>
                    <a:bodyPr/>
                    <a:lstStyle/>
                    <a:p>
                      <a:pPr algn="ctr"/>
                      <a:r>
                        <a:rPr lang="lv-LV" sz="1900">
                          <a:effectLst/>
                        </a:rPr>
                        <a:t>88,00</a:t>
                      </a:r>
                      <a:endParaRPr lang="lv-LV" sz="1700">
                        <a:solidFill>
                          <a:srgbClr val="FF0000"/>
                        </a:solidFill>
                        <a:effectLst/>
                        <a:latin typeface="+mj-lt"/>
                        <a:cs typeface="Times New Roman" panose="02020603050405020304" pitchFamily="18" charset="0"/>
                      </a:endParaRPr>
                    </a:p>
                  </a:txBody>
                  <a:tcPr marL="61722" marR="61722" marT="0" marB="0"/>
                </a:tc>
                <a:tc>
                  <a:txBody>
                    <a:bodyPr/>
                    <a:lstStyle/>
                    <a:p>
                      <a:pPr algn="ctr"/>
                      <a:r>
                        <a:rPr lang="lv-LV" sz="1900" dirty="0">
                          <a:effectLst/>
                        </a:rPr>
                        <a:t>134,96</a:t>
                      </a:r>
                      <a:endParaRPr lang="lv-LV" sz="1700" dirty="0">
                        <a:solidFill>
                          <a:srgbClr val="FF0000"/>
                        </a:solidFill>
                        <a:effectLst/>
                        <a:latin typeface="+mj-lt"/>
                        <a:cs typeface="Times New Roman" panose="02020603050405020304" pitchFamily="18" charset="0"/>
                      </a:endParaRPr>
                    </a:p>
                  </a:txBody>
                  <a:tcPr marL="61722" marR="61722" marT="0" marB="0"/>
                </a:tc>
                <a:tc rowSpan="4">
                  <a:txBody>
                    <a:bodyPr/>
                    <a:lstStyle/>
                    <a:p>
                      <a:pPr algn="ctr"/>
                      <a:endParaRPr lang="lv-LV" sz="2200" dirty="0">
                        <a:effectLst/>
                      </a:endParaRPr>
                    </a:p>
                    <a:p>
                      <a:pPr algn="ctr"/>
                      <a:endParaRPr lang="lv-LV" sz="2200" dirty="0">
                        <a:effectLst/>
                      </a:endParaRPr>
                    </a:p>
                    <a:p>
                      <a:pPr algn="ctr"/>
                      <a:endParaRPr lang="lv-LV" sz="2200" dirty="0">
                        <a:effectLst/>
                      </a:endParaRPr>
                    </a:p>
                    <a:p>
                      <a:pPr algn="ctr"/>
                      <a:endParaRPr lang="lv-LV" sz="2200" dirty="0">
                        <a:effectLst/>
                      </a:endParaRPr>
                    </a:p>
                    <a:p>
                      <a:pPr algn="ctr"/>
                      <a:r>
                        <a:rPr lang="lv-LV" sz="2400" dirty="0">
                          <a:effectLst/>
                        </a:rPr>
                        <a:t>20 494</a:t>
                      </a:r>
                      <a:endParaRPr lang="lv-LV" sz="2400" b="1" dirty="0">
                        <a:solidFill>
                          <a:schemeClr val="tx1"/>
                        </a:solidFill>
                        <a:effectLst/>
                        <a:latin typeface="+mj-lt"/>
                        <a:cs typeface="Times New Roman" panose="02020603050405020304" pitchFamily="18" charset="0"/>
                      </a:endParaRPr>
                    </a:p>
                  </a:txBody>
                  <a:tcPr marL="61722" marR="61722" marT="0" marB="0"/>
                </a:tc>
                <a:extLst>
                  <a:ext uri="{0D108BD9-81ED-4DB2-BD59-A6C34878D82A}">
                    <a16:rowId xmlns="" xmlns:a16="http://schemas.microsoft.com/office/drawing/2014/main" val="862548624"/>
                  </a:ext>
                </a:extLst>
              </a:tr>
              <a:tr h="709613">
                <a:tc>
                  <a:txBody>
                    <a:bodyPr/>
                    <a:lstStyle/>
                    <a:p>
                      <a:pPr algn="just"/>
                      <a:r>
                        <a:rPr lang="lv-LV" sz="1900" dirty="0">
                          <a:effectLst/>
                        </a:rPr>
                        <a:t>no 21 - 30 gadiem</a:t>
                      </a:r>
                      <a:endParaRPr lang="lv-LV" sz="1700" dirty="0">
                        <a:effectLst/>
                        <a:latin typeface="+mj-lt"/>
                        <a:cs typeface="Times New Roman" panose="02020603050405020304" pitchFamily="18" charset="0"/>
                      </a:endParaRPr>
                    </a:p>
                  </a:txBody>
                  <a:tcPr marL="61722" marR="61722" marT="0" marB="0"/>
                </a:tc>
                <a:tc>
                  <a:txBody>
                    <a:bodyPr/>
                    <a:lstStyle/>
                    <a:p>
                      <a:pPr algn="ctr"/>
                      <a:r>
                        <a:rPr lang="lv-LV" sz="1900" dirty="0">
                          <a:effectLst/>
                        </a:rPr>
                        <a:t>1.3</a:t>
                      </a:r>
                      <a:endParaRPr lang="lv-LV" sz="1700" dirty="0">
                        <a:effectLst/>
                        <a:latin typeface="+mj-lt"/>
                        <a:cs typeface="Times New Roman" panose="02020603050405020304" pitchFamily="18" charset="0"/>
                      </a:endParaRPr>
                    </a:p>
                  </a:txBody>
                  <a:tcPr marL="61722" marR="61722" marT="0" marB="0"/>
                </a:tc>
                <a:tc>
                  <a:txBody>
                    <a:bodyPr/>
                    <a:lstStyle/>
                    <a:p>
                      <a:pPr algn="ctr"/>
                      <a:r>
                        <a:rPr lang="lv-LV" sz="1900" dirty="0">
                          <a:effectLst/>
                        </a:rPr>
                        <a:t>83,24</a:t>
                      </a:r>
                      <a:endParaRPr lang="lv-LV" sz="1700" dirty="0">
                        <a:effectLst/>
                        <a:latin typeface="+mj-lt"/>
                        <a:cs typeface="Times New Roman" panose="02020603050405020304" pitchFamily="18" charset="0"/>
                      </a:endParaRPr>
                    </a:p>
                  </a:txBody>
                  <a:tcPr marL="61722" marR="61722" marT="0" marB="0"/>
                </a:tc>
                <a:tc>
                  <a:txBody>
                    <a:bodyPr/>
                    <a:lstStyle/>
                    <a:p>
                      <a:pPr algn="ctr"/>
                      <a:r>
                        <a:rPr lang="lv-LV" sz="1900" dirty="0">
                          <a:effectLst/>
                        </a:rPr>
                        <a:t>138, 74</a:t>
                      </a:r>
                      <a:endParaRPr lang="lv-LV" sz="1700" dirty="0">
                        <a:effectLst/>
                        <a:latin typeface="+mj-lt"/>
                        <a:cs typeface="Times New Roman" panose="02020603050405020304" pitchFamily="18" charset="0"/>
                      </a:endParaRPr>
                    </a:p>
                  </a:txBody>
                  <a:tcPr marL="61722" marR="61722" marT="0" marB="0"/>
                </a:tc>
                <a:tc>
                  <a:txBody>
                    <a:bodyPr/>
                    <a:lstStyle/>
                    <a:p>
                      <a:pPr algn="ctr"/>
                      <a:r>
                        <a:rPr lang="lv-LV" sz="1900">
                          <a:effectLst/>
                        </a:rPr>
                        <a:t>104,00</a:t>
                      </a:r>
                      <a:endParaRPr lang="lv-LV" sz="1700">
                        <a:solidFill>
                          <a:srgbClr val="FF0000"/>
                        </a:solidFill>
                        <a:effectLst/>
                        <a:latin typeface="+mj-lt"/>
                        <a:cs typeface="Times New Roman" panose="02020603050405020304" pitchFamily="18" charset="0"/>
                      </a:endParaRPr>
                    </a:p>
                  </a:txBody>
                  <a:tcPr marL="61722" marR="61722" marT="0" marB="0"/>
                </a:tc>
                <a:tc>
                  <a:txBody>
                    <a:bodyPr/>
                    <a:lstStyle/>
                    <a:p>
                      <a:pPr algn="ctr"/>
                      <a:r>
                        <a:rPr lang="lv-LV" sz="1900" dirty="0">
                          <a:effectLst/>
                        </a:rPr>
                        <a:t>159,50</a:t>
                      </a:r>
                      <a:endParaRPr lang="lv-LV" sz="1700" dirty="0">
                        <a:solidFill>
                          <a:srgbClr val="FF0000"/>
                        </a:solidFill>
                        <a:effectLst/>
                        <a:latin typeface="+mj-lt"/>
                        <a:cs typeface="Times New Roman" panose="02020603050405020304" pitchFamily="18" charset="0"/>
                      </a:endParaRPr>
                    </a:p>
                  </a:txBody>
                  <a:tcPr marL="61722" marR="61722" marT="0" marB="0"/>
                </a:tc>
                <a:tc vMerge="1">
                  <a:txBody>
                    <a:bodyPr/>
                    <a:lstStyle/>
                    <a:p>
                      <a:pPr algn="ctr"/>
                      <a:endParaRPr lang="lv-LV" sz="1400" dirty="0">
                        <a:solidFill>
                          <a:srgbClr val="FF0000"/>
                        </a:solidFill>
                        <a:effectLst/>
                        <a:latin typeface="Calibri" panose="020F0502020204030204" pitchFamily="34" charset="0"/>
                        <a:cs typeface="Times New Roman" panose="02020603050405020304" pitchFamily="18" charset="0"/>
                      </a:endParaRPr>
                    </a:p>
                  </a:txBody>
                  <a:tcPr marL="68576" marR="68576" marT="0" marB="0">
                    <a:solidFill>
                      <a:srgbClr val="CCFF99"/>
                    </a:solidFill>
                  </a:tcPr>
                </a:tc>
                <a:extLst>
                  <a:ext uri="{0D108BD9-81ED-4DB2-BD59-A6C34878D82A}">
                    <a16:rowId xmlns="" xmlns:a16="http://schemas.microsoft.com/office/drawing/2014/main" val="1749868651"/>
                  </a:ext>
                </a:extLst>
              </a:tr>
              <a:tr h="709613">
                <a:tc>
                  <a:txBody>
                    <a:bodyPr/>
                    <a:lstStyle/>
                    <a:p>
                      <a:pPr algn="just"/>
                      <a:r>
                        <a:rPr lang="lv-LV" sz="1900" dirty="0">
                          <a:effectLst/>
                        </a:rPr>
                        <a:t>no 31 - 40 gadiem</a:t>
                      </a:r>
                      <a:endParaRPr lang="lv-LV" sz="1700" dirty="0">
                        <a:effectLst/>
                        <a:latin typeface="+mj-lt"/>
                        <a:cs typeface="Times New Roman" panose="02020603050405020304" pitchFamily="18" charset="0"/>
                      </a:endParaRPr>
                    </a:p>
                  </a:txBody>
                  <a:tcPr marL="61722" marR="61722" marT="0" marB="0"/>
                </a:tc>
                <a:tc>
                  <a:txBody>
                    <a:bodyPr/>
                    <a:lstStyle/>
                    <a:p>
                      <a:pPr algn="ctr"/>
                      <a:r>
                        <a:rPr lang="lv-LV" sz="1900">
                          <a:effectLst/>
                        </a:rPr>
                        <a:t>1.5</a:t>
                      </a:r>
                      <a:endParaRPr lang="lv-LV" sz="1700">
                        <a:effectLst/>
                        <a:latin typeface="+mj-lt"/>
                        <a:cs typeface="Times New Roman" panose="02020603050405020304" pitchFamily="18" charset="0"/>
                      </a:endParaRPr>
                    </a:p>
                  </a:txBody>
                  <a:tcPr marL="61722" marR="61722" marT="0" marB="0"/>
                </a:tc>
                <a:tc>
                  <a:txBody>
                    <a:bodyPr/>
                    <a:lstStyle/>
                    <a:p>
                      <a:pPr algn="ctr"/>
                      <a:r>
                        <a:rPr lang="lv-LV" sz="1900" dirty="0">
                          <a:effectLst/>
                        </a:rPr>
                        <a:t>96,04</a:t>
                      </a:r>
                      <a:endParaRPr lang="lv-LV" sz="1700" dirty="0">
                        <a:effectLst/>
                        <a:latin typeface="+mj-lt"/>
                        <a:cs typeface="Times New Roman" panose="02020603050405020304" pitchFamily="18" charset="0"/>
                      </a:endParaRPr>
                    </a:p>
                  </a:txBody>
                  <a:tcPr marL="61722" marR="61722" marT="0" marB="0"/>
                </a:tc>
                <a:tc>
                  <a:txBody>
                    <a:bodyPr/>
                    <a:lstStyle/>
                    <a:p>
                      <a:pPr algn="ctr"/>
                      <a:r>
                        <a:rPr lang="lv-LV" sz="1900" dirty="0">
                          <a:effectLst/>
                        </a:rPr>
                        <a:t>160,08</a:t>
                      </a:r>
                      <a:endParaRPr lang="lv-LV" sz="1700" dirty="0">
                        <a:effectLst/>
                        <a:latin typeface="+mj-lt"/>
                        <a:cs typeface="Times New Roman" panose="02020603050405020304" pitchFamily="18" charset="0"/>
                      </a:endParaRPr>
                    </a:p>
                  </a:txBody>
                  <a:tcPr marL="61722" marR="61722" marT="0" marB="0"/>
                </a:tc>
                <a:tc>
                  <a:txBody>
                    <a:bodyPr/>
                    <a:lstStyle/>
                    <a:p>
                      <a:pPr algn="ctr"/>
                      <a:r>
                        <a:rPr lang="lv-LV" sz="1900" dirty="0">
                          <a:effectLst/>
                        </a:rPr>
                        <a:t>120,00</a:t>
                      </a:r>
                      <a:endParaRPr lang="lv-LV" sz="1700" dirty="0">
                        <a:solidFill>
                          <a:srgbClr val="FF0000"/>
                        </a:solidFill>
                        <a:effectLst/>
                        <a:latin typeface="+mj-lt"/>
                        <a:cs typeface="Times New Roman" panose="02020603050405020304" pitchFamily="18" charset="0"/>
                      </a:endParaRPr>
                    </a:p>
                  </a:txBody>
                  <a:tcPr marL="61722" marR="61722" marT="0" marB="0"/>
                </a:tc>
                <a:tc>
                  <a:txBody>
                    <a:bodyPr/>
                    <a:lstStyle/>
                    <a:p>
                      <a:pPr algn="ctr"/>
                      <a:r>
                        <a:rPr lang="lv-LV" sz="1900" dirty="0">
                          <a:effectLst/>
                        </a:rPr>
                        <a:t>184,04</a:t>
                      </a:r>
                      <a:endParaRPr lang="lv-LV" sz="1700" dirty="0">
                        <a:solidFill>
                          <a:srgbClr val="FF0000"/>
                        </a:solidFill>
                        <a:effectLst/>
                        <a:latin typeface="+mj-lt"/>
                        <a:cs typeface="Times New Roman" panose="02020603050405020304" pitchFamily="18" charset="0"/>
                      </a:endParaRPr>
                    </a:p>
                  </a:txBody>
                  <a:tcPr marL="61722" marR="61722" marT="0" marB="0"/>
                </a:tc>
                <a:tc vMerge="1">
                  <a:txBody>
                    <a:bodyPr/>
                    <a:lstStyle/>
                    <a:p>
                      <a:pPr algn="ctr"/>
                      <a:endParaRPr lang="lv-LV" sz="1400" dirty="0">
                        <a:solidFill>
                          <a:srgbClr val="FF0000"/>
                        </a:solidFill>
                        <a:effectLst/>
                        <a:latin typeface="Calibri" panose="020F0502020204030204" pitchFamily="34" charset="0"/>
                        <a:cs typeface="Times New Roman" panose="02020603050405020304" pitchFamily="18" charset="0"/>
                      </a:endParaRPr>
                    </a:p>
                  </a:txBody>
                  <a:tcPr marL="68576" marR="68576" marT="0" marB="0">
                    <a:solidFill>
                      <a:srgbClr val="CCFF99"/>
                    </a:solidFill>
                  </a:tcPr>
                </a:tc>
                <a:extLst>
                  <a:ext uri="{0D108BD9-81ED-4DB2-BD59-A6C34878D82A}">
                    <a16:rowId xmlns="" xmlns:a16="http://schemas.microsoft.com/office/drawing/2014/main" val="1113910982"/>
                  </a:ext>
                </a:extLst>
              </a:tr>
              <a:tr h="709613">
                <a:tc>
                  <a:txBody>
                    <a:bodyPr/>
                    <a:lstStyle/>
                    <a:p>
                      <a:pPr algn="just"/>
                      <a:r>
                        <a:rPr lang="lv-LV" sz="1900" dirty="0">
                          <a:effectLst/>
                        </a:rPr>
                        <a:t>41 un vairāk gadu</a:t>
                      </a:r>
                      <a:endParaRPr lang="lv-LV" sz="1700" dirty="0">
                        <a:effectLst/>
                        <a:latin typeface="+mj-lt"/>
                        <a:cs typeface="Times New Roman" panose="02020603050405020304" pitchFamily="18" charset="0"/>
                      </a:endParaRPr>
                    </a:p>
                  </a:txBody>
                  <a:tcPr marL="61722" marR="61722" marT="0" marB="0"/>
                </a:tc>
                <a:tc>
                  <a:txBody>
                    <a:bodyPr/>
                    <a:lstStyle/>
                    <a:p>
                      <a:pPr algn="ctr"/>
                      <a:r>
                        <a:rPr lang="lv-LV" sz="1900">
                          <a:effectLst/>
                        </a:rPr>
                        <a:t>1.7</a:t>
                      </a:r>
                      <a:endParaRPr lang="lv-LV" sz="1700">
                        <a:effectLst/>
                        <a:latin typeface="+mj-lt"/>
                        <a:cs typeface="Times New Roman" panose="02020603050405020304" pitchFamily="18" charset="0"/>
                      </a:endParaRPr>
                    </a:p>
                  </a:txBody>
                  <a:tcPr marL="61722" marR="61722" marT="0" marB="0"/>
                </a:tc>
                <a:tc>
                  <a:txBody>
                    <a:bodyPr/>
                    <a:lstStyle/>
                    <a:p>
                      <a:pPr algn="ctr"/>
                      <a:r>
                        <a:rPr lang="lv-LV" sz="1900">
                          <a:effectLst/>
                        </a:rPr>
                        <a:t>108,85</a:t>
                      </a:r>
                      <a:endParaRPr lang="lv-LV" sz="1700">
                        <a:effectLst/>
                        <a:latin typeface="+mj-lt"/>
                        <a:cs typeface="Times New Roman" panose="02020603050405020304" pitchFamily="18" charset="0"/>
                      </a:endParaRPr>
                    </a:p>
                  </a:txBody>
                  <a:tcPr marL="61722" marR="61722" marT="0" marB="0"/>
                </a:tc>
                <a:tc>
                  <a:txBody>
                    <a:bodyPr/>
                    <a:lstStyle/>
                    <a:p>
                      <a:pPr algn="ctr"/>
                      <a:r>
                        <a:rPr lang="lv-LV" sz="1900" dirty="0">
                          <a:effectLst/>
                        </a:rPr>
                        <a:t>181,42</a:t>
                      </a:r>
                      <a:endParaRPr lang="lv-LV" sz="1700" dirty="0">
                        <a:effectLst/>
                        <a:latin typeface="+mj-lt"/>
                        <a:cs typeface="Times New Roman" panose="02020603050405020304" pitchFamily="18" charset="0"/>
                      </a:endParaRPr>
                    </a:p>
                  </a:txBody>
                  <a:tcPr marL="61722" marR="61722" marT="0" marB="0"/>
                </a:tc>
                <a:tc>
                  <a:txBody>
                    <a:bodyPr/>
                    <a:lstStyle/>
                    <a:p>
                      <a:pPr algn="ctr"/>
                      <a:r>
                        <a:rPr lang="lv-LV" sz="1900" dirty="0">
                          <a:effectLst/>
                        </a:rPr>
                        <a:t>136,00</a:t>
                      </a:r>
                      <a:endParaRPr lang="lv-LV" sz="1700" dirty="0">
                        <a:solidFill>
                          <a:srgbClr val="FF0000"/>
                        </a:solidFill>
                        <a:effectLst/>
                        <a:latin typeface="+mj-lt"/>
                        <a:cs typeface="Times New Roman" panose="02020603050405020304" pitchFamily="18" charset="0"/>
                      </a:endParaRPr>
                    </a:p>
                  </a:txBody>
                  <a:tcPr marL="61722" marR="61722" marT="0" marB="0"/>
                </a:tc>
                <a:tc>
                  <a:txBody>
                    <a:bodyPr/>
                    <a:lstStyle/>
                    <a:p>
                      <a:pPr algn="ctr"/>
                      <a:r>
                        <a:rPr lang="lv-LV" sz="1900" dirty="0">
                          <a:effectLst/>
                        </a:rPr>
                        <a:t>208,57</a:t>
                      </a:r>
                      <a:endParaRPr lang="lv-LV" sz="1700" dirty="0">
                        <a:solidFill>
                          <a:srgbClr val="FF0000"/>
                        </a:solidFill>
                        <a:effectLst/>
                        <a:latin typeface="+mj-lt"/>
                        <a:cs typeface="Times New Roman" panose="02020603050405020304" pitchFamily="18" charset="0"/>
                      </a:endParaRPr>
                    </a:p>
                  </a:txBody>
                  <a:tcPr marL="61722" marR="61722" marT="0" marB="0"/>
                </a:tc>
                <a:tc vMerge="1">
                  <a:txBody>
                    <a:bodyPr/>
                    <a:lstStyle/>
                    <a:p>
                      <a:pPr algn="ctr"/>
                      <a:endParaRPr lang="lv-LV" sz="1400" dirty="0">
                        <a:solidFill>
                          <a:srgbClr val="FF0000"/>
                        </a:solidFill>
                        <a:effectLst/>
                        <a:latin typeface="Calibri" panose="020F0502020204030204" pitchFamily="34" charset="0"/>
                        <a:cs typeface="Times New Roman" panose="02020603050405020304" pitchFamily="18" charset="0"/>
                      </a:endParaRPr>
                    </a:p>
                  </a:txBody>
                  <a:tcPr marL="68576" marR="68576" marT="0" marB="0">
                    <a:solidFill>
                      <a:srgbClr val="CCFF99"/>
                    </a:solidFill>
                  </a:tcPr>
                </a:tc>
                <a:extLst>
                  <a:ext uri="{0D108BD9-81ED-4DB2-BD59-A6C34878D82A}">
                    <a16:rowId xmlns="" xmlns:a16="http://schemas.microsoft.com/office/drawing/2014/main" val="3659511661"/>
                  </a:ext>
                </a:extLst>
              </a:tr>
            </a:tbl>
          </a:graphicData>
        </a:graphic>
      </p:graphicFrame>
      <p:sp>
        <p:nvSpPr>
          <p:cNvPr id="21563" name="Slide Number Placeholder 5">
            <a:extLst>
              <a:ext uri="{FF2B5EF4-FFF2-40B4-BE49-F238E27FC236}">
                <a16:creationId xmlns="" xmlns:a16="http://schemas.microsoft.com/office/drawing/2014/main" id="{E6A32B19-8198-438A-AC68-C82AF6606997}"/>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96B2799-AE19-4C48-A906-50FBBF8BA9E4}" type="slidenum">
              <a:rPr lang="en-US" altLang="lv-LV" smtClean="0"/>
              <a:pPr/>
              <a:t>61</a:t>
            </a:fld>
            <a:endParaRPr lang="en-US" altLang="lv-LV"/>
          </a:p>
        </p:txBody>
      </p:sp>
    </p:spTree>
    <p:extLst>
      <p:ext uri="{BB962C8B-B14F-4D97-AF65-F5344CB8AC3E}">
        <p14:creationId xmlns:p14="http://schemas.microsoft.com/office/powerpoint/2010/main" val="15841687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 xmlns:a16="http://schemas.microsoft.com/office/drawing/2014/main" id="{A2B5D630-B5A7-425A-A70E-C75ADBFB975C}"/>
              </a:ext>
            </a:extLst>
          </p:cNvPr>
          <p:cNvSpPr>
            <a:spLocks noGrp="1"/>
          </p:cNvSpPr>
          <p:nvPr>
            <p:ph type="title"/>
          </p:nvPr>
        </p:nvSpPr>
        <p:spPr>
          <a:xfrm>
            <a:off x="2518601" y="362561"/>
            <a:ext cx="4937760" cy="932688"/>
          </a:xfrm>
        </p:spPr>
        <p:txBody>
          <a:bodyPr vert="horz" lIns="91440" tIns="45720" rIns="91440" bIns="45720" rtlCol="0" anchor="t">
            <a:normAutofit/>
          </a:bodyPr>
          <a:lstStyle/>
          <a:p>
            <a:pPr algn="ctr"/>
            <a:r>
              <a:rPr lang="lv-LV" altLang="lv-LV" dirty="0">
                <a:solidFill>
                  <a:srgbClr val="336600"/>
                </a:solidFill>
                <a:latin typeface="+mj-lt"/>
                <a:ea typeface="MS PGothic" panose="020B0600070205080204" pitchFamily="34" charset="-128"/>
              </a:rPr>
              <a:t>Izmaiņas bezdarbnieka pabalsta saņemšanas un izmaksā ar 2020.gada 1.janvāri</a:t>
            </a:r>
          </a:p>
        </p:txBody>
      </p:sp>
      <p:sp>
        <p:nvSpPr>
          <p:cNvPr id="3" name="Content Placeholder 2">
            <a:extLst>
              <a:ext uri="{FF2B5EF4-FFF2-40B4-BE49-F238E27FC236}">
                <a16:creationId xmlns="" xmlns:a16="http://schemas.microsoft.com/office/drawing/2014/main" id="{ECA0FABA-DA02-49AB-9B78-09072A3EEE77}"/>
              </a:ext>
            </a:extLst>
          </p:cNvPr>
          <p:cNvSpPr>
            <a:spLocks noGrp="1"/>
          </p:cNvSpPr>
          <p:nvPr>
            <p:ph idx="1"/>
          </p:nvPr>
        </p:nvSpPr>
        <p:spPr>
          <a:xfrm>
            <a:off x="533400" y="1673479"/>
            <a:ext cx="7406640" cy="4858766"/>
          </a:xfrm>
        </p:spPr>
        <p:txBody>
          <a:bodyPr>
            <a:normAutofit/>
          </a:bodyPr>
          <a:lstStyle/>
          <a:p>
            <a:pPr>
              <a:spcBef>
                <a:spcPts val="1620"/>
              </a:spcBef>
              <a:defRPr/>
            </a:pPr>
            <a:r>
              <a:rPr lang="lv-LV" sz="1800" dirty="0">
                <a:latin typeface="+mj-lt"/>
                <a:cs typeface="Times New Roman" panose="02020603050405020304" pitchFamily="18" charset="0"/>
              </a:rPr>
              <a:t>Piešķiramo pabalstu aprēķina proporcionāli apdrošināšanas (darba) stāžam un atbilstoši ienākumiem, no kuriem tiek veiktas iemaksas bezdarba gadījumam:</a:t>
            </a:r>
          </a:p>
          <a:p>
            <a:pPr>
              <a:defRPr/>
            </a:pPr>
            <a:endParaRPr lang="lv-LV" sz="1296" b="1" dirty="0">
              <a:latin typeface="+mj-lt"/>
            </a:endParaRPr>
          </a:p>
          <a:p>
            <a:pPr>
              <a:defRPr/>
            </a:pPr>
            <a:endParaRPr lang="lv-LV" sz="1296" b="1" dirty="0">
              <a:latin typeface="+mj-lt"/>
            </a:endParaRPr>
          </a:p>
          <a:p>
            <a:pPr>
              <a:defRPr/>
            </a:pPr>
            <a:endParaRPr lang="lv-LV" sz="1296" b="1" dirty="0">
              <a:latin typeface="+mj-lt"/>
            </a:endParaRPr>
          </a:p>
          <a:p>
            <a:pPr>
              <a:defRPr/>
            </a:pPr>
            <a:endParaRPr lang="lv-LV" sz="1296" b="1" dirty="0">
              <a:latin typeface="+mj-lt"/>
            </a:endParaRPr>
          </a:p>
          <a:p>
            <a:pPr>
              <a:defRPr/>
            </a:pPr>
            <a:endParaRPr lang="lv-LV" sz="1296" b="1" dirty="0">
              <a:latin typeface="+mj-lt"/>
            </a:endParaRPr>
          </a:p>
          <a:p>
            <a:pPr>
              <a:defRPr/>
            </a:pPr>
            <a:endParaRPr lang="en-GB" sz="2070" dirty="0">
              <a:latin typeface="+mj-lt"/>
              <a:cs typeface="Times New Roman" panose="02020603050405020304" pitchFamily="18" charset="0"/>
            </a:endParaRPr>
          </a:p>
          <a:p>
            <a:pPr>
              <a:defRPr/>
            </a:pPr>
            <a:r>
              <a:rPr lang="lv-LV" sz="1800" dirty="0">
                <a:latin typeface="+mj-lt"/>
                <a:cs typeface="Times New Roman" panose="02020603050405020304" pitchFamily="18" charset="0"/>
              </a:rPr>
              <a:t>% no piešķirtā pabalsta apmēra atkarībā no pabalsta saņemšanas mēneša:</a:t>
            </a:r>
          </a:p>
          <a:p>
            <a:pPr>
              <a:defRPr/>
            </a:pPr>
            <a:endParaRPr lang="lv-LV" sz="1296" dirty="0">
              <a:latin typeface="+mj-lt"/>
              <a:cs typeface="Times New Roman" panose="02020603050405020304" pitchFamily="18" charset="0"/>
            </a:endParaRPr>
          </a:p>
          <a:p>
            <a:pPr>
              <a:defRPr/>
            </a:pPr>
            <a:endParaRPr lang="lv-LV" sz="1296" dirty="0">
              <a:latin typeface="+mj-lt"/>
              <a:cs typeface="Times New Roman" panose="02020603050405020304" pitchFamily="18" charset="0"/>
            </a:endParaRPr>
          </a:p>
          <a:p>
            <a:pPr>
              <a:defRPr/>
            </a:pPr>
            <a:endParaRPr lang="lv-LV" sz="1296" dirty="0">
              <a:latin typeface="+mj-lt"/>
              <a:cs typeface="Times New Roman" panose="02020603050405020304" pitchFamily="18" charset="0"/>
            </a:endParaRPr>
          </a:p>
          <a:p>
            <a:pPr>
              <a:defRPr/>
            </a:pPr>
            <a:endParaRPr lang="lv-LV" sz="1296" dirty="0">
              <a:latin typeface="+mj-lt"/>
              <a:cs typeface="Times New Roman" panose="02020603050405020304" pitchFamily="18" charset="0"/>
            </a:endParaRPr>
          </a:p>
          <a:p>
            <a:pPr>
              <a:defRPr/>
            </a:pPr>
            <a:endParaRPr lang="lv-LV" sz="1296" dirty="0">
              <a:latin typeface="+mj-lt"/>
              <a:cs typeface="Times New Roman" panose="02020603050405020304" pitchFamily="18" charset="0"/>
            </a:endParaRPr>
          </a:p>
          <a:p>
            <a:pPr>
              <a:defRPr/>
            </a:pPr>
            <a:endParaRPr lang="lv-LV" sz="1728" dirty="0">
              <a:latin typeface="+mj-lt"/>
              <a:cs typeface="Times New Roman" panose="02020603050405020304" pitchFamily="18" charset="0"/>
            </a:endParaRPr>
          </a:p>
          <a:p>
            <a:pPr>
              <a:defRPr/>
            </a:pPr>
            <a:endParaRPr lang="en-GB" sz="1728" dirty="0">
              <a:solidFill>
                <a:srgbClr val="FF0000"/>
              </a:solidFill>
              <a:latin typeface="+mj-lt"/>
              <a:cs typeface="Times New Roman" panose="02020603050405020304" pitchFamily="18" charset="0"/>
            </a:endParaRPr>
          </a:p>
        </p:txBody>
      </p:sp>
      <p:sp>
        <p:nvSpPr>
          <p:cNvPr id="19460" name="Slide Number Placeholder 5">
            <a:extLst>
              <a:ext uri="{FF2B5EF4-FFF2-40B4-BE49-F238E27FC236}">
                <a16:creationId xmlns="" xmlns:a16="http://schemas.microsoft.com/office/drawing/2014/main" id="{9473CA72-2A57-4B42-BA61-69326272A765}"/>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74C65D2-6A61-45EB-A2A8-3105FCA7C334}" type="slidenum">
              <a:rPr lang="en-US" altLang="lv-LV" smtClean="0"/>
              <a:pPr/>
              <a:t>62</a:t>
            </a:fld>
            <a:endParaRPr lang="en-US" altLang="lv-LV"/>
          </a:p>
        </p:txBody>
      </p:sp>
      <p:graphicFrame>
        <p:nvGraphicFramePr>
          <p:cNvPr id="8" name="Table 7">
            <a:extLst>
              <a:ext uri="{FF2B5EF4-FFF2-40B4-BE49-F238E27FC236}">
                <a16:creationId xmlns="" xmlns:a16="http://schemas.microsoft.com/office/drawing/2014/main" id="{7C4C0A4F-6147-49F9-BA02-902089ADBF31}"/>
              </a:ext>
            </a:extLst>
          </p:cNvPr>
          <p:cNvGraphicFramePr>
            <a:graphicFrameLocks noGrp="1"/>
          </p:cNvGraphicFramePr>
          <p:nvPr>
            <p:extLst>
              <p:ext uri="{D42A27DB-BD31-4B8C-83A1-F6EECF244321}">
                <p14:modId xmlns:p14="http://schemas.microsoft.com/office/powerpoint/2010/main" val="1116522435"/>
              </p:ext>
            </p:extLst>
          </p:nvPr>
        </p:nvGraphicFramePr>
        <p:xfrm>
          <a:off x="2057400" y="2500243"/>
          <a:ext cx="5867400" cy="1698395"/>
        </p:xfrm>
        <a:graphic>
          <a:graphicData uri="http://schemas.openxmlformats.org/drawingml/2006/table">
            <a:tbl>
              <a:tblPr firstRow="1">
                <a:tableStyleId>{08FB837D-C827-4EFA-A057-4D05807E0F7C}</a:tableStyleId>
              </a:tblPr>
              <a:tblGrid>
                <a:gridCol w="2942796">
                  <a:extLst>
                    <a:ext uri="{9D8B030D-6E8A-4147-A177-3AD203B41FA5}">
                      <a16:colId xmlns="" xmlns:a16="http://schemas.microsoft.com/office/drawing/2014/main" val="3578190045"/>
                    </a:ext>
                  </a:extLst>
                </a:gridCol>
                <a:gridCol w="2924604">
                  <a:extLst>
                    <a:ext uri="{9D8B030D-6E8A-4147-A177-3AD203B41FA5}">
                      <a16:colId xmlns="" xmlns:a16="http://schemas.microsoft.com/office/drawing/2014/main" val="2172499814"/>
                    </a:ext>
                  </a:extLst>
                </a:gridCol>
              </a:tblGrid>
              <a:tr h="277120">
                <a:tc>
                  <a:txBody>
                    <a:bodyPr/>
                    <a:lstStyle>
                      <a:lvl1pPr defTabSz="782638">
                        <a:spcBef>
                          <a:spcPct val="20000"/>
                        </a:spcBef>
                        <a:buFont typeface="Arial" panose="020B0604020202020204" pitchFamily="34" charset="0"/>
                        <a:defRPr sz="2300">
                          <a:solidFill>
                            <a:schemeClr val="tx1"/>
                          </a:solidFill>
                          <a:latin typeface="Times New Roman" panose="02020603050405020304" pitchFamily="18" charset="0"/>
                          <a:ea typeface="MS PGothic" panose="020B0600070205080204" pitchFamily="34" charset="-128"/>
                        </a:defRPr>
                      </a:lvl1pPr>
                      <a:lvl2pPr marL="390525" defTabSz="782638">
                        <a:spcBef>
                          <a:spcPct val="20000"/>
                        </a:spcBef>
                        <a:buFont typeface="Arial" panose="020B0604020202020204" pitchFamily="34" charset="0"/>
                        <a:defRPr sz="2000">
                          <a:solidFill>
                            <a:schemeClr val="tx1"/>
                          </a:solidFill>
                          <a:latin typeface="Times New Roman" panose="02020603050405020304" pitchFamily="18" charset="0"/>
                          <a:ea typeface="MS PGothic" panose="020B0600070205080204" pitchFamily="34" charset="-128"/>
                        </a:defRPr>
                      </a:lvl2pPr>
                      <a:lvl3pPr marL="782638" defTabSz="782638">
                        <a:spcBef>
                          <a:spcPct val="20000"/>
                        </a:spcBef>
                        <a:buFont typeface="Arial" panose="020B0604020202020204" pitchFamily="34" charset="0"/>
                        <a:defRPr>
                          <a:solidFill>
                            <a:schemeClr val="tx1"/>
                          </a:solidFill>
                          <a:latin typeface="Times New Roman" panose="02020603050405020304" pitchFamily="18" charset="0"/>
                          <a:ea typeface="MS PGothic" panose="020B0600070205080204" pitchFamily="34" charset="-128"/>
                        </a:defRPr>
                      </a:lvl3pPr>
                      <a:lvl4pPr marL="1173163"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4pPr>
                      <a:lvl5pPr marL="1565275"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5pPr>
                      <a:lvl6pPr marL="20224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6pPr>
                      <a:lvl7pPr marL="24796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7pPr>
                      <a:lvl8pPr marL="29368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8pPr>
                      <a:lvl9pPr marL="33940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9pPr>
                    </a:lstStyle>
                    <a:p>
                      <a:pPr marL="0" marR="0" lvl="0" indent="0" algn="ctr" defTabSz="782638" rtl="0" eaLnBrk="1" fontAlgn="base" latinLnBrk="0" hangingPunct="1">
                        <a:lnSpc>
                          <a:spcPct val="107000"/>
                        </a:lnSpc>
                        <a:spcBef>
                          <a:spcPct val="0"/>
                        </a:spcBef>
                        <a:spcAft>
                          <a:spcPct val="0"/>
                        </a:spcAft>
                        <a:buClrTx/>
                        <a:buSzTx/>
                        <a:buFontTx/>
                        <a:buNone/>
                        <a:tabLst/>
                      </a:pPr>
                      <a:r>
                        <a:rPr kumimoji="0" lang="lv-LV" altLang="lv-LV" sz="1200" u="none" strike="noStrike" cap="none" normalizeH="0" baseline="0" dirty="0">
                          <a:ln>
                            <a:noFill/>
                          </a:ln>
                          <a:effectLst/>
                          <a:latin typeface="+mn-lt"/>
                        </a:rPr>
                        <a:t>Apdrošināšanas stāžs</a:t>
                      </a:r>
                      <a:endParaRPr kumimoji="0" lang="lv-LV" altLang="lv-LV" sz="1200" b="1" i="0" u="none" strike="noStrike" cap="none" normalizeH="0" baseline="0" dirty="0">
                        <a:ln>
                          <a:noFill/>
                        </a:ln>
                        <a:solidFill>
                          <a:srgbClr val="FFFFFF"/>
                        </a:solidFill>
                        <a:effectLst/>
                        <a:latin typeface="+mn-lt"/>
                        <a:ea typeface="Calibri" panose="020F0502020204030204" pitchFamily="34" charset="0"/>
                        <a:cs typeface="Times New Roman" panose="02020603050405020304" pitchFamily="18" charset="0"/>
                      </a:endParaRPr>
                    </a:p>
                  </a:txBody>
                  <a:tcPr marL="23147" marR="23147" marT="71986" marB="71986" anchor="ctr" horzOverflow="overflow"/>
                </a:tc>
                <a:tc>
                  <a:txBody>
                    <a:bodyPr/>
                    <a:lstStyle>
                      <a:lvl1pPr defTabSz="782638">
                        <a:spcBef>
                          <a:spcPct val="20000"/>
                        </a:spcBef>
                        <a:buFont typeface="Arial" panose="020B0604020202020204" pitchFamily="34" charset="0"/>
                        <a:defRPr sz="2300">
                          <a:solidFill>
                            <a:schemeClr val="tx1"/>
                          </a:solidFill>
                          <a:latin typeface="Times New Roman" panose="02020603050405020304" pitchFamily="18" charset="0"/>
                          <a:ea typeface="MS PGothic" panose="020B0600070205080204" pitchFamily="34" charset="-128"/>
                        </a:defRPr>
                      </a:lvl1pPr>
                      <a:lvl2pPr marL="390525" defTabSz="782638">
                        <a:spcBef>
                          <a:spcPct val="20000"/>
                        </a:spcBef>
                        <a:buFont typeface="Arial" panose="020B0604020202020204" pitchFamily="34" charset="0"/>
                        <a:defRPr sz="2000">
                          <a:solidFill>
                            <a:schemeClr val="tx1"/>
                          </a:solidFill>
                          <a:latin typeface="Times New Roman" panose="02020603050405020304" pitchFamily="18" charset="0"/>
                          <a:ea typeface="MS PGothic" panose="020B0600070205080204" pitchFamily="34" charset="-128"/>
                        </a:defRPr>
                      </a:lvl2pPr>
                      <a:lvl3pPr marL="782638" defTabSz="782638">
                        <a:spcBef>
                          <a:spcPct val="20000"/>
                        </a:spcBef>
                        <a:buFont typeface="Arial" panose="020B0604020202020204" pitchFamily="34" charset="0"/>
                        <a:defRPr>
                          <a:solidFill>
                            <a:schemeClr val="tx1"/>
                          </a:solidFill>
                          <a:latin typeface="Times New Roman" panose="02020603050405020304" pitchFamily="18" charset="0"/>
                          <a:ea typeface="MS PGothic" panose="020B0600070205080204" pitchFamily="34" charset="-128"/>
                        </a:defRPr>
                      </a:lvl3pPr>
                      <a:lvl4pPr marL="1173163"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4pPr>
                      <a:lvl5pPr marL="1565275"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5pPr>
                      <a:lvl6pPr marL="20224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6pPr>
                      <a:lvl7pPr marL="24796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7pPr>
                      <a:lvl8pPr marL="29368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8pPr>
                      <a:lvl9pPr marL="33940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9pPr>
                    </a:lstStyle>
                    <a:p>
                      <a:pPr marL="0" marR="0" lvl="0" indent="0" algn="ctr" defTabSz="782638" rtl="0" eaLnBrk="1" fontAlgn="base" latinLnBrk="0" hangingPunct="1">
                        <a:lnSpc>
                          <a:spcPct val="107000"/>
                        </a:lnSpc>
                        <a:spcBef>
                          <a:spcPct val="0"/>
                        </a:spcBef>
                        <a:spcAft>
                          <a:spcPct val="0"/>
                        </a:spcAft>
                        <a:buClrTx/>
                        <a:buSzTx/>
                        <a:buFontTx/>
                        <a:buNone/>
                        <a:tabLst/>
                      </a:pPr>
                      <a:r>
                        <a:rPr kumimoji="0" lang="lv-LV" altLang="lv-LV" sz="1200" u="none" strike="noStrike" cap="none" normalizeH="0" baseline="0" dirty="0">
                          <a:ln>
                            <a:noFill/>
                          </a:ln>
                          <a:effectLst/>
                          <a:latin typeface="+mn-lt"/>
                        </a:rPr>
                        <a:t>Pabalstu piešķir:</a:t>
                      </a:r>
                      <a:endParaRPr kumimoji="0" lang="lv-LV" altLang="lv-LV" sz="1200" b="1" i="0" u="none" strike="noStrike" cap="none" normalizeH="0" baseline="0" dirty="0">
                        <a:ln>
                          <a:noFill/>
                        </a:ln>
                        <a:solidFill>
                          <a:srgbClr val="FFFFFF"/>
                        </a:solidFill>
                        <a:effectLst/>
                        <a:latin typeface="+mn-lt"/>
                        <a:ea typeface="Calibri" panose="020F0502020204030204" pitchFamily="34" charset="0"/>
                        <a:cs typeface="Times New Roman" panose="02020603050405020304" pitchFamily="18" charset="0"/>
                      </a:endParaRPr>
                    </a:p>
                  </a:txBody>
                  <a:tcPr marL="23147" marR="23147" marT="71986" marB="71986" anchor="ctr" horzOverflow="overflow"/>
                </a:tc>
                <a:extLst>
                  <a:ext uri="{0D108BD9-81ED-4DB2-BD59-A6C34878D82A}">
                    <a16:rowId xmlns="" xmlns:a16="http://schemas.microsoft.com/office/drawing/2014/main" val="3834599741"/>
                  </a:ext>
                </a:extLst>
              </a:tr>
              <a:tr h="313629">
                <a:tc>
                  <a:txBody>
                    <a:bodyPr/>
                    <a:lstStyle>
                      <a:lvl1pPr defTabSz="782638">
                        <a:spcBef>
                          <a:spcPct val="20000"/>
                        </a:spcBef>
                        <a:buFont typeface="Arial" panose="020B0604020202020204" pitchFamily="34" charset="0"/>
                        <a:defRPr sz="2300">
                          <a:solidFill>
                            <a:schemeClr val="tx1"/>
                          </a:solidFill>
                          <a:latin typeface="Times New Roman" panose="02020603050405020304" pitchFamily="18" charset="0"/>
                          <a:ea typeface="MS PGothic" panose="020B0600070205080204" pitchFamily="34" charset="-128"/>
                        </a:defRPr>
                      </a:lvl1pPr>
                      <a:lvl2pPr marL="390525" defTabSz="782638">
                        <a:spcBef>
                          <a:spcPct val="20000"/>
                        </a:spcBef>
                        <a:buFont typeface="Arial" panose="020B0604020202020204" pitchFamily="34" charset="0"/>
                        <a:defRPr sz="2000">
                          <a:solidFill>
                            <a:schemeClr val="tx1"/>
                          </a:solidFill>
                          <a:latin typeface="Times New Roman" panose="02020603050405020304" pitchFamily="18" charset="0"/>
                          <a:ea typeface="MS PGothic" panose="020B0600070205080204" pitchFamily="34" charset="-128"/>
                        </a:defRPr>
                      </a:lvl2pPr>
                      <a:lvl3pPr marL="782638" defTabSz="782638">
                        <a:spcBef>
                          <a:spcPct val="20000"/>
                        </a:spcBef>
                        <a:buFont typeface="Arial" panose="020B0604020202020204" pitchFamily="34" charset="0"/>
                        <a:defRPr>
                          <a:solidFill>
                            <a:schemeClr val="tx1"/>
                          </a:solidFill>
                          <a:latin typeface="Times New Roman" panose="02020603050405020304" pitchFamily="18" charset="0"/>
                          <a:ea typeface="MS PGothic" panose="020B0600070205080204" pitchFamily="34" charset="-128"/>
                        </a:defRPr>
                      </a:lvl3pPr>
                      <a:lvl4pPr marL="1173163"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4pPr>
                      <a:lvl5pPr marL="1565275"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5pPr>
                      <a:lvl6pPr marL="20224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6pPr>
                      <a:lvl7pPr marL="24796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7pPr>
                      <a:lvl8pPr marL="29368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8pPr>
                      <a:lvl9pPr marL="33940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9pPr>
                    </a:lstStyle>
                    <a:p>
                      <a:pPr marL="0" marR="0" lvl="0" indent="0" algn="l" defTabSz="782638" rtl="0" eaLnBrk="1" fontAlgn="base" latinLnBrk="0" hangingPunct="1">
                        <a:lnSpc>
                          <a:spcPct val="107000"/>
                        </a:lnSpc>
                        <a:spcBef>
                          <a:spcPct val="0"/>
                        </a:spcBef>
                        <a:spcAft>
                          <a:spcPct val="0"/>
                        </a:spcAft>
                        <a:buClrTx/>
                        <a:buSzTx/>
                        <a:buFontTx/>
                        <a:buNone/>
                        <a:tabLst/>
                      </a:pPr>
                      <a:r>
                        <a:rPr kumimoji="0" lang="lv-LV" altLang="lv-LV" sz="1200" u="none" strike="noStrike" cap="none" normalizeH="0" baseline="0" dirty="0">
                          <a:ln>
                            <a:noFill/>
                          </a:ln>
                          <a:effectLst/>
                          <a:latin typeface="+mn-lt"/>
                        </a:rPr>
                        <a:t>no 1 līdz 9 gadiem ieskaitot</a:t>
                      </a:r>
                      <a:endParaRPr kumimoji="0" lang="lv-LV" altLang="lv-LV" sz="1200" b="0" i="0" u="none" strike="noStrike" cap="none" normalizeH="0" baseline="0" dirty="0">
                        <a:ln>
                          <a:noFill/>
                        </a:ln>
                        <a:solidFill>
                          <a:srgbClr val="000000"/>
                        </a:solidFill>
                        <a:effectLst/>
                        <a:latin typeface="+mn-lt"/>
                        <a:ea typeface="Calibri" panose="020F0502020204030204" pitchFamily="34" charset="0"/>
                        <a:cs typeface="Times New Roman" panose="02020603050405020304" pitchFamily="18" charset="0"/>
                      </a:endParaRPr>
                    </a:p>
                  </a:txBody>
                  <a:tcPr marL="23147" marR="23147" marT="71986" marB="71986" anchor="ctr" horzOverflow="overflow"/>
                </a:tc>
                <a:tc>
                  <a:txBody>
                    <a:bodyPr/>
                    <a:lstStyle>
                      <a:lvl1pPr defTabSz="782638">
                        <a:spcBef>
                          <a:spcPct val="20000"/>
                        </a:spcBef>
                        <a:buFont typeface="Arial" panose="020B0604020202020204" pitchFamily="34" charset="0"/>
                        <a:defRPr sz="2300">
                          <a:solidFill>
                            <a:schemeClr val="tx1"/>
                          </a:solidFill>
                          <a:latin typeface="Times New Roman" panose="02020603050405020304" pitchFamily="18" charset="0"/>
                          <a:ea typeface="MS PGothic" panose="020B0600070205080204" pitchFamily="34" charset="-128"/>
                        </a:defRPr>
                      </a:lvl1pPr>
                      <a:lvl2pPr marL="390525" defTabSz="782638">
                        <a:spcBef>
                          <a:spcPct val="20000"/>
                        </a:spcBef>
                        <a:buFont typeface="Arial" panose="020B0604020202020204" pitchFamily="34" charset="0"/>
                        <a:defRPr sz="2000">
                          <a:solidFill>
                            <a:schemeClr val="tx1"/>
                          </a:solidFill>
                          <a:latin typeface="Times New Roman" panose="02020603050405020304" pitchFamily="18" charset="0"/>
                          <a:ea typeface="MS PGothic" panose="020B0600070205080204" pitchFamily="34" charset="-128"/>
                        </a:defRPr>
                      </a:lvl2pPr>
                      <a:lvl3pPr marL="782638" defTabSz="782638">
                        <a:spcBef>
                          <a:spcPct val="20000"/>
                        </a:spcBef>
                        <a:buFont typeface="Arial" panose="020B0604020202020204" pitchFamily="34" charset="0"/>
                        <a:defRPr>
                          <a:solidFill>
                            <a:schemeClr val="tx1"/>
                          </a:solidFill>
                          <a:latin typeface="Times New Roman" panose="02020603050405020304" pitchFamily="18" charset="0"/>
                          <a:ea typeface="MS PGothic" panose="020B0600070205080204" pitchFamily="34" charset="-128"/>
                        </a:defRPr>
                      </a:lvl3pPr>
                      <a:lvl4pPr marL="1173163"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4pPr>
                      <a:lvl5pPr marL="1565275"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5pPr>
                      <a:lvl6pPr marL="20224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6pPr>
                      <a:lvl7pPr marL="24796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7pPr>
                      <a:lvl8pPr marL="29368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8pPr>
                      <a:lvl9pPr marL="33940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9pPr>
                    </a:lstStyle>
                    <a:p>
                      <a:pPr marL="0" marR="0" lvl="0" indent="0" algn="ctr" defTabSz="782638" rtl="0" eaLnBrk="1" fontAlgn="base" latinLnBrk="0" hangingPunct="1">
                        <a:lnSpc>
                          <a:spcPct val="107000"/>
                        </a:lnSpc>
                        <a:spcBef>
                          <a:spcPct val="0"/>
                        </a:spcBef>
                        <a:spcAft>
                          <a:spcPct val="0"/>
                        </a:spcAft>
                        <a:buClrTx/>
                        <a:buSzTx/>
                        <a:buFontTx/>
                        <a:buNone/>
                        <a:tabLst/>
                      </a:pPr>
                      <a:r>
                        <a:rPr kumimoji="0" lang="lv-LV" altLang="lv-LV" sz="1200" u="none" strike="noStrike" cap="none" normalizeH="0" baseline="0" dirty="0">
                          <a:ln>
                            <a:noFill/>
                          </a:ln>
                          <a:effectLst/>
                          <a:latin typeface="+mn-lt"/>
                        </a:rPr>
                        <a:t>50% no vidējās iemaksu algas</a:t>
                      </a:r>
                      <a:endParaRPr kumimoji="0" lang="lv-LV" altLang="lv-LV" sz="1200" b="0" i="0" u="none" strike="noStrike" cap="none" normalizeH="0" baseline="0" dirty="0">
                        <a:ln>
                          <a:noFill/>
                        </a:ln>
                        <a:solidFill>
                          <a:srgbClr val="000000"/>
                        </a:solidFill>
                        <a:effectLst/>
                        <a:latin typeface="+mn-lt"/>
                        <a:ea typeface="Calibri" panose="020F0502020204030204" pitchFamily="34" charset="0"/>
                        <a:cs typeface="Times New Roman" panose="02020603050405020304" pitchFamily="18" charset="0"/>
                      </a:endParaRPr>
                    </a:p>
                  </a:txBody>
                  <a:tcPr marL="23147" marR="23147" marT="71986" marB="71986" anchor="ctr" horzOverflow="overflow"/>
                </a:tc>
                <a:extLst>
                  <a:ext uri="{0D108BD9-81ED-4DB2-BD59-A6C34878D82A}">
                    <a16:rowId xmlns="" xmlns:a16="http://schemas.microsoft.com/office/drawing/2014/main" val="801945429"/>
                  </a:ext>
                </a:extLst>
              </a:tr>
              <a:tr h="313629">
                <a:tc>
                  <a:txBody>
                    <a:bodyPr/>
                    <a:lstStyle>
                      <a:lvl1pPr defTabSz="782638">
                        <a:spcBef>
                          <a:spcPct val="20000"/>
                        </a:spcBef>
                        <a:buFont typeface="Arial" panose="020B0604020202020204" pitchFamily="34" charset="0"/>
                        <a:defRPr sz="2300">
                          <a:solidFill>
                            <a:schemeClr val="tx1"/>
                          </a:solidFill>
                          <a:latin typeface="Times New Roman" panose="02020603050405020304" pitchFamily="18" charset="0"/>
                          <a:ea typeface="MS PGothic" panose="020B0600070205080204" pitchFamily="34" charset="-128"/>
                        </a:defRPr>
                      </a:lvl1pPr>
                      <a:lvl2pPr marL="390525" defTabSz="782638">
                        <a:spcBef>
                          <a:spcPct val="20000"/>
                        </a:spcBef>
                        <a:buFont typeface="Arial" panose="020B0604020202020204" pitchFamily="34" charset="0"/>
                        <a:defRPr sz="2000">
                          <a:solidFill>
                            <a:schemeClr val="tx1"/>
                          </a:solidFill>
                          <a:latin typeface="Times New Roman" panose="02020603050405020304" pitchFamily="18" charset="0"/>
                          <a:ea typeface="MS PGothic" panose="020B0600070205080204" pitchFamily="34" charset="-128"/>
                        </a:defRPr>
                      </a:lvl2pPr>
                      <a:lvl3pPr marL="782638" defTabSz="782638">
                        <a:spcBef>
                          <a:spcPct val="20000"/>
                        </a:spcBef>
                        <a:buFont typeface="Arial" panose="020B0604020202020204" pitchFamily="34" charset="0"/>
                        <a:defRPr>
                          <a:solidFill>
                            <a:schemeClr val="tx1"/>
                          </a:solidFill>
                          <a:latin typeface="Times New Roman" panose="02020603050405020304" pitchFamily="18" charset="0"/>
                          <a:ea typeface="MS PGothic" panose="020B0600070205080204" pitchFamily="34" charset="-128"/>
                        </a:defRPr>
                      </a:lvl3pPr>
                      <a:lvl4pPr marL="1173163"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4pPr>
                      <a:lvl5pPr marL="1565275"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5pPr>
                      <a:lvl6pPr marL="20224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6pPr>
                      <a:lvl7pPr marL="24796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7pPr>
                      <a:lvl8pPr marL="29368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8pPr>
                      <a:lvl9pPr marL="33940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9pPr>
                    </a:lstStyle>
                    <a:p>
                      <a:pPr marL="0" marR="0" lvl="0" indent="0" algn="l" defTabSz="782638" rtl="0" eaLnBrk="1" fontAlgn="base" latinLnBrk="0" hangingPunct="1">
                        <a:lnSpc>
                          <a:spcPct val="107000"/>
                        </a:lnSpc>
                        <a:spcBef>
                          <a:spcPct val="0"/>
                        </a:spcBef>
                        <a:spcAft>
                          <a:spcPct val="0"/>
                        </a:spcAft>
                        <a:buClrTx/>
                        <a:buSzTx/>
                        <a:buFontTx/>
                        <a:buNone/>
                        <a:tabLst/>
                      </a:pPr>
                      <a:r>
                        <a:rPr kumimoji="0" lang="lv-LV" altLang="lv-LV" sz="1200" u="none" strike="noStrike" cap="none" normalizeH="0" baseline="0" dirty="0">
                          <a:ln>
                            <a:noFill/>
                          </a:ln>
                          <a:effectLst/>
                          <a:latin typeface="+mn-lt"/>
                        </a:rPr>
                        <a:t>no 10 līdz 19 gadiem ieskaitot</a:t>
                      </a:r>
                      <a:endParaRPr kumimoji="0" lang="lv-LV" altLang="lv-LV" sz="1200" b="0" i="0" u="none" strike="noStrike" cap="none" normalizeH="0" baseline="0" dirty="0">
                        <a:ln>
                          <a:noFill/>
                        </a:ln>
                        <a:solidFill>
                          <a:srgbClr val="000000"/>
                        </a:solidFill>
                        <a:effectLst/>
                        <a:latin typeface="+mn-lt"/>
                        <a:ea typeface="Calibri" panose="020F0502020204030204" pitchFamily="34" charset="0"/>
                        <a:cs typeface="Times New Roman" panose="02020603050405020304" pitchFamily="18" charset="0"/>
                      </a:endParaRPr>
                    </a:p>
                  </a:txBody>
                  <a:tcPr marL="23147" marR="23147" marT="71986" marB="71986" anchor="ctr" horzOverflow="overflow"/>
                </a:tc>
                <a:tc>
                  <a:txBody>
                    <a:bodyPr/>
                    <a:lstStyle>
                      <a:lvl1pPr defTabSz="782638">
                        <a:spcBef>
                          <a:spcPct val="20000"/>
                        </a:spcBef>
                        <a:buFont typeface="Arial" panose="020B0604020202020204" pitchFamily="34" charset="0"/>
                        <a:defRPr sz="2300">
                          <a:solidFill>
                            <a:schemeClr val="tx1"/>
                          </a:solidFill>
                          <a:latin typeface="Times New Roman" panose="02020603050405020304" pitchFamily="18" charset="0"/>
                          <a:ea typeface="MS PGothic" panose="020B0600070205080204" pitchFamily="34" charset="-128"/>
                        </a:defRPr>
                      </a:lvl1pPr>
                      <a:lvl2pPr marL="390525" defTabSz="782638">
                        <a:spcBef>
                          <a:spcPct val="20000"/>
                        </a:spcBef>
                        <a:buFont typeface="Arial" panose="020B0604020202020204" pitchFamily="34" charset="0"/>
                        <a:defRPr sz="2000">
                          <a:solidFill>
                            <a:schemeClr val="tx1"/>
                          </a:solidFill>
                          <a:latin typeface="Times New Roman" panose="02020603050405020304" pitchFamily="18" charset="0"/>
                          <a:ea typeface="MS PGothic" panose="020B0600070205080204" pitchFamily="34" charset="-128"/>
                        </a:defRPr>
                      </a:lvl2pPr>
                      <a:lvl3pPr marL="782638" defTabSz="782638">
                        <a:spcBef>
                          <a:spcPct val="20000"/>
                        </a:spcBef>
                        <a:buFont typeface="Arial" panose="020B0604020202020204" pitchFamily="34" charset="0"/>
                        <a:defRPr>
                          <a:solidFill>
                            <a:schemeClr val="tx1"/>
                          </a:solidFill>
                          <a:latin typeface="Times New Roman" panose="02020603050405020304" pitchFamily="18" charset="0"/>
                          <a:ea typeface="MS PGothic" panose="020B0600070205080204" pitchFamily="34" charset="-128"/>
                        </a:defRPr>
                      </a:lvl3pPr>
                      <a:lvl4pPr marL="1173163"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4pPr>
                      <a:lvl5pPr marL="1565275"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5pPr>
                      <a:lvl6pPr marL="20224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6pPr>
                      <a:lvl7pPr marL="24796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7pPr>
                      <a:lvl8pPr marL="29368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8pPr>
                      <a:lvl9pPr marL="33940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9pPr>
                    </a:lstStyle>
                    <a:p>
                      <a:pPr marL="0" marR="0" lvl="0" indent="0" algn="ctr" defTabSz="782638" rtl="0" eaLnBrk="1" fontAlgn="base" latinLnBrk="0" hangingPunct="1">
                        <a:lnSpc>
                          <a:spcPct val="107000"/>
                        </a:lnSpc>
                        <a:spcBef>
                          <a:spcPct val="0"/>
                        </a:spcBef>
                        <a:spcAft>
                          <a:spcPct val="0"/>
                        </a:spcAft>
                        <a:buClrTx/>
                        <a:buSzTx/>
                        <a:buFontTx/>
                        <a:buNone/>
                        <a:tabLst/>
                      </a:pPr>
                      <a:r>
                        <a:rPr kumimoji="0" lang="lv-LV" altLang="lv-LV" sz="1200" u="none" strike="noStrike" cap="none" normalizeH="0" baseline="0" dirty="0">
                          <a:ln>
                            <a:noFill/>
                          </a:ln>
                          <a:effectLst/>
                          <a:latin typeface="+mn-lt"/>
                        </a:rPr>
                        <a:t>55 % no vidējās iemaksu algas</a:t>
                      </a:r>
                      <a:endParaRPr kumimoji="0" lang="lv-LV" altLang="lv-LV" sz="1200" b="0" i="0" u="none" strike="noStrike" cap="none" normalizeH="0" baseline="0" dirty="0">
                        <a:ln>
                          <a:noFill/>
                        </a:ln>
                        <a:solidFill>
                          <a:srgbClr val="000000"/>
                        </a:solidFill>
                        <a:effectLst/>
                        <a:latin typeface="+mn-lt"/>
                        <a:ea typeface="Calibri" panose="020F0502020204030204" pitchFamily="34" charset="0"/>
                        <a:cs typeface="Times New Roman" panose="02020603050405020304" pitchFamily="18" charset="0"/>
                      </a:endParaRPr>
                    </a:p>
                  </a:txBody>
                  <a:tcPr marL="23147" marR="23147" marT="71986" marB="71986" anchor="ctr" horzOverflow="overflow"/>
                </a:tc>
                <a:extLst>
                  <a:ext uri="{0D108BD9-81ED-4DB2-BD59-A6C34878D82A}">
                    <a16:rowId xmlns="" xmlns:a16="http://schemas.microsoft.com/office/drawing/2014/main" val="4020474803"/>
                  </a:ext>
                </a:extLst>
              </a:tr>
              <a:tr h="313629">
                <a:tc>
                  <a:txBody>
                    <a:bodyPr/>
                    <a:lstStyle>
                      <a:lvl1pPr defTabSz="782638">
                        <a:spcBef>
                          <a:spcPct val="20000"/>
                        </a:spcBef>
                        <a:buFont typeface="Arial" panose="020B0604020202020204" pitchFamily="34" charset="0"/>
                        <a:defRPr sz="2300">
                          <a:solidFill>
                            <a:schemeClr val="tx1"/>
                          </a:solidFill>
                          <a:latin typeface="Times New Roman" panose="02020603050405020304" pitchFamily="18" charset="0"/>
                          <a:ea typeface="MS PGothic" panose="020B0600070205080204" pitchFamily="34" charset="-128"/>
                        </a:defRPr>
                      </a:lvl1pPr>
                      <a:lvl2pPr marL="390525" defTabSz="782638">
                        <a:spcBef>
                          <a:spcPct val="20000"/>
                        </a:spcBef>
                        <a:buFont typeface="Arial" panose="020B0604020202020204" pitchFamily="34" charset="0"/>
                        <a:defRPr sz="2000">
                          <a:solidFill>
                            <a:schemeClr val="tx1"/>
                          </a:solidFill>
                          <a:latin typeface="Times New Roman" panose="02020603050405020304" pitchFamily="18" charset="0"/>
                          <a:ea typeface="MS PGothic" panose="020B0600070205080204" pitchFamily="34" charset="-128"/>
                        </a:defRPr>
                      </a:lvl2pPr>
                      <a:lvl3pPr marL="782638" defTabSz="782638">
                        <a:spcBef>
                          <a:spcPct val="20000"/>
                        </a:spcBef>
                        <a:buFont typeface="Arial" panose="020B0604020202020204" pitchFamily="34" charset="0"/>
                        <a:defRPr>
                          <a:solidFill>
                            <a:schemeClr val="tx1"/>
                          </a:solidFill>
                          <a:latin typeface="Times New Roman" panose="02020603050405020304" pitchFamily="18" charset="0"/>
                          <a:ea typeface="MS PGothic" panose="020B0600070205080204" pitchFamily="34" charset="-128"/>
                        </a:defRPr>
                      </a:lvl3pPr>
                      <a:lvl4pPr marL="1173163"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4pPr>
                      <a:lvl5pPr marL="1565275"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5pPr>
                      <a:lvl6pPr marL="20224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6pPr>
                      <a:lvl7pPr marL="24796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7pPr>
                      <a:lvl8pPr marL="29368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8pPr>
                      <a:lvl9pPr marL="33940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9pPr>
                    </a:lstStyle>
                    <a:p>
                      <a:pPr marL="0" marR="0" lvl="0" indent="0" algn="l" defTabSz="782638" rtl="0" eaLnBrk="1" fontAlgn="base" latinLnBrk="0" hangingPunct="1">
                        <a:lnSpc>
                          <a:spcPct val="107000"/>
                        </a:lnSpc>
                        <a:spcBef>
                          <a:spcPct val="0"/>
                        </a:spcBef>
                        <a:spcAft>
                          <a:spcPct val="0"/>
                        </a:spcAft>
                        <a:buClrTx/>
                        <a:buSzTx/>
                        <a:buFontTx/>
                        <a:buNone/>
                        <a:tabLst/>
                      </a:pPr>
                      <a:r>
                        <a:rPr kumimoji="0" lang="lv-LV" altLang="lv-LV" sz="1200" u="none" strike="noStrike" cap="none" normalizeH="0" baseline="0" dirty="0">
                          <a:ln>
                            <a:noFill/>
                          </a:ln>
                          <a:effectLst/>
                          <a:latin typeface="+mn-lt"/>
                        </a:rPr>
                        <a:t>no 20 līdz 29 gadiem ieskaitot</a:t>
                      </a:r>
                      <a:endParaRPr kumimoji="0" lang="lv-LV" altLang="lv-LV" sz="1200" b="0" i="0" u="none" strike="noStrike" cap="none" normalizeH="0" baseline="0" dirty="0">
                        <a:ln>
                          <a:noFill/>
                        </a:ln>
                        <a:solidFill>
                          <a:srgbClr val="000000"/>
                        </a:solidFill>
                        <a:effectLst/>
                        <a:latin typeface="+mn-lt"/>
                        <a:ea typeface="Calibri" panose="020F0502020204030204" pitchFamily="34" charset="0"/>
                        <a:cs typeface="Times New Roman" panose="02020603050405020304" pitchFamily="18" charset="0"/>
                      </a:endParaRPr>
                    </a:p>
                  </a:txBody>
                  <a:tcPr marL="23147" marR="23147" marT="71986" marB="71986" anchor="ctr" horzOverflow="overflow"/>
                </a:tc>
                <a:tc>
                  <a:txBody>
                    <a:bodyPr/>
                    <a:lstStyle>
                      <a:lvl1pPr defTabSz="782638">
                        <a:spcBef>
                          <a:spcPct val="20000"/>
                        </a:spcBef>
                        <a:buFont typeface="Arial" panose="020B0604020202020204" pitchFamily="34" charset="0"/>
                        <a:defRPr sz="2300">
                          <a:solidFill>
                            <a:schemeClr val="tx1"/>
                          </a:solidFill>
                          <a:latin typeface="Times New Roman" panose="02020603050405020304" pitchFamily="18" charset="0"/>
                          <a:ea typeface="MS PGothic" panose="020B0600070205080204" pitchFamily="34" charset="-128"/>
                        </a:defRPr>
                      </a:lvl1pPr>
                      <a:lvl2pPr marL="390525" defTabSz="782638">
                        <a:spcBef>
                          <a:spcPct val="20000"/>
                        </a:spcBef>
                        <a:buFont typeface="Arial" panose="020B0604020202020204" pitchFamily="34" charset="0"/>
                        <a:defRPr sz="2000">
                          <a:solidFill>
                            <a:schemeClr val="tx1"/>
                          </a:solidFill>
                          <a:latin typeface="Times New Roman" panose="02020603050405020304" pitchFamily="18" charset="0"/>
                          <a:ea typeface="MS PGothic" panose="020B0600070205080204" pitchFamily="34" charset="-128"/>
                        </a:defRPr>
                      </a:lvl2pPr>
                      <a:lvl3pPr marL="782638" defTabSz="782638">
                        <a:spcBef>
                          <a:spcPct val="20000"/>
                        </a:spcBef>
                        <a:buFont typeface="Arial" panose="020B0604020202020204" pitchFamily="34" charset="0"/>
                        <a:defRPr>
                          <a:solidFill>
                            <a:schemeClr val="tx1"/>
                          </a:solidFill>
                          <a:latin typeface="Times New Roman" panose="02020603050405020304" pitchFamily="18" charset="0"/>
                          <a:ea typeface="MS PGothic" panose="020B0600070205080204" pitchFamily="34" charset="-128"/>
                        </a:defRPr>
                      </a:lvl3pPr>
                      <a:lvl4pPr marL="1173163"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4pPr>
                      <a:lvl5pPr marL="1565275"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5pPr>
                      <a:lvl6pPr marL="20224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6pPr>
                      <a:lvl7pPr marL="24796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7pPr>
                      <a:lvl8pPr marL="29368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8pPr>
                      <a:lvl9pPr marL="33940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9pPr>
                    </a:lstStyle>
                    <a:p>
                      <a:pPr marL="0" marR="0" lvl="0" indent="0" algn="ctr" defTabSz="782638" rtl="0" eaLnBrk="1" fontAlgn="base" latinLnBrk="0" hangingPunct="1">
                        <a:lnSpc>
                          <a:spcPct val="107000"/>
                        </a:lnSpc>
                        <a:spcBef>
                          <a:spcPct val="0"/>
                        </a:spcBef>
                        <a:spcAft>
                          <a:spcPct val="0"/>
                        </a:spcAft>
                        <a:buClrTx/>
                        <a:buSzTx/>
                        <a:buFontTx/>
                        <a:buNone/>
                        <a:tabLst/>
                      </a:pPr>
                      <a:r>
                        <a:rPr kumimoji="0" lang="lv-LV" altLang="lv-LV" sz="1200" u="none" strike="noStrike" cap="none" normalizeH="0" baseline="0" dirty="0">
                          <a:ln>
                            <a:noFill/>
                          </a:ln>
                          <a:effectLst/>
                          <a:latin typeface="+mn-lt"/>
                        </a:rPr>
                        <a:t>60 % no vidējās iemaksu algas</a:t>
                      </a:r>
                      <a:endParaRPr kumimoji="0" lang="lv-LV" altLang="lv-LV" sz="1200" b="0" i="0" u="none" strike="noStrike" cap="none" normalizeH="0" baseline="0" dirty="0">
                        <a:ln>
                          <a:noFill/>
                        </a:ln>
                        <a:solidFill>
                          <a:srgbClr val="000000"/>
                        </a:solidFill>
                        <a:effectLst/>
                        <a:latin typeface="+mn-lt"/>
                        <a:ea typeface="Calibri" panose="020F0502020204030204" pitchFamily="34" charset="0"/>
                        <a:cs typeface="Times New Roman" panose="02020603050405020304" pitchFamily="18" charset="0"/>
                      </a:endParaRPr>
                    </a:p>
                  </a:txBody>
                  <a:tcPr marL="23147" marR="23147" marT="71986" marB="71986" anchor="ctr" horzOverflow="overflow"/>
                </a:tc>
                <a:extLst>
                  <a:ext uri="{0D108BD9-81ED-4DB2-BD59-A6C34878D82A}">
                    <a16:rowId xmlns="" xmlns:a16="http://schemas.microsoft.com/office/drawing/2014/main" val="3392190511"/>
                  </a:ext>
                </a:extLst>
              </a:tr>
              <a:tr h="313629">
                <a:tc>
                  <a:txBody>
                    <a:bodyPr/>
                    <a:lstStyle>
                      <a:lvl1pPr defTabSz="782638">
                        <a:spcBef>
                          <a:spcPct val="20000"/>
                        </a:spcBef>
                        <a:buFont typeface="Arial" panose="020B0604020202020204" pitchFamily="34" charset="0"/>
                        <a:defRPr sz="2300">
                          <a:solidFill>
                            <a:schemeClr val="tx1"/>
                          </a:solidFill>
                          <a:latin typeface="Times New Roman" panose="02020603050405020304" pitchFamily="18" charset="0"/>
                          <a:ea typeface="MS PGothic" panose="020B0600070205080204" pitchFamily="34" charset="-128"/>
                        </a:defRPr>
                      </a:lvl1pPr>
                      <a:lvl2pPr marL="390525" defTabSz="782638">
                        <a:spcBef>
                          <a:spcPct val="20000"/>
                        </a:spcBef>
                        <a:buFont typeface="Arial" panose="020B0604020202020204" pitchFamily="34" charset="0"/>
                        <a:defRPr sz="2000">
                          <a:solidFill>
                            <a:schemeClr val="tx1"/>
                          </a:solidFill>
                          <a:latin typeface="Times New Roman" panose="02020603050405020304" pitchFamily="18" charset="0"/>
                          <a:ea typeface="MS PGothic" panose="020B0600070205080204" pitchFamily="34" charset="-128"/>
                        </a:defRPr>
                      </a:lvl2pPr>
                      <a:lvl3pPr marL="782638" defTabSz="782638">
                        <a:spcBef>
                          <a:spcPct val="20000"/>
                        </a:spcBef>
                        <a:buFont typeface="Arial" panose="020B0604020202020204" pitchFamily="34" charset="0"/>
                        <a:defRPr>
                          <a:solidFill>
                            <a:schemeClr val="tx1"/>
                          </a:solidFill>
                          <a:latin typeface="Times New Roman" panose="02020603050405020304" pitchFamily="18" charset="0"/>
                          <a:ea typeface="MS PGothic" panose="020B0600070205080204" pitchFamily="34" charset="-128"/>
                        </a:defRPr>
                      </a:lvl3pPr>
                      <a:lvl4pPr marL="1173163"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4pPr>
                      <a:lvl5pPr marL="1565275"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5pPr>
                      <a:lvl6pPr marL="20224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6pPr>
                      <a:lvl7pPr marL="24796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7pPr>
                      <a:lvl8pPr marL="29368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8pPr>
                      <a:lvl9pPr marL="33940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9pPr>
                    </a:lstStyle>
                    <a:p>
                      <a:pPr marL="0" marR="0" lvl="0" indent="0" algn="l" defTabSz="782638" rtl="0" eaLnBrk="1" fontAlgn="base" latinLnBrk="0" hangingPunct="1">
                        <a:lnSpc>
                          <a:spcPct val="107000"/>
                        </a:lnSpc>
                        <a:spcBef>
                          <a:spcPct val="0"/>
                        </a:spcBef>
                        <a:spcAft>
                          <a:spcPct val="0"/>
                        </a:spcAft>
                        <a:buClrTx/>
                        <a:buSzTx/>
                        <a:buFontTx/>
                        <a:buNone/>
                        <a:tabLst/>
                      </a:pPr>
                      <a:r>
                        <a:rPr kumimoji="0" lang="lv-LV" altLang="lv-LV" sz="1200" u="none" strike="noStrike" cap="none" normalizeH="0" baseline="0" dirty="0">
                          <a:ln>
                            <a:noFill/>
                          </a:ln>
                          <a:effectLst/>
                          <a:latin typeface="+mn-lt"/>
                        </a:rPr>
                        <a:t>30 gadi un vairāk</a:t>
                      </a:r>
                      <a:endParaRPr kumimoji="0" lang="lv-LV" altLang="lv-LV" sz="1200" b="0" i="0" u="none" strike="noStrike" cap="none" normalizeH="0" baseline="0" dirty="0">
                        <a:ln>
                          <a:noFill/>
                        </a:ln>
                        <a:solidFill>
                          <a:srgbClr val="000000"/>
                        </a:solidFill>
                        <a:effectLst/>
                        <a:latin typeface="+mn-lt"/>
                        <a:ea typeface="Calibri" panose="020F0502020204030204" pitchFamily="34" charset="0"/>
                        <a:cs typeface="Times New Roman" panose="02020603050405020304" pitchFamily="18" charset="0"/>
                      </a:endParaRPr>
                    </a:p>
                  </a:txBody>
                  <a:tcPr marL="23147" marR="23147" marT="71986" marB="71986" anchor="ctr" horzOverflow="overflow"/>
                </a:tc>
                <a:tc>
                  <a:txBody>
                    <a:bodyPr/>
                    <a:lstStyle>
                      <a:lvl1pPr defTabSz="782638">
                        <a:spcBef>
                          <a:spcPct val="20000"/>
                        </a:spcBef>
                        <a:buFont typeface="Arial" panose="020B0604020202020204" pitchFamily="34" charset="0"/>
                        <a:defRPr sz="2300">
                          <a:solidFill>
                            <a:schemeClr val="tx1"/>
                          </a:solidFill>
                          <a:latin typeface="Times New Roman" panose="02020603050405020304" pitchFamily="18" charset="0"/>
                          <a:ea typeface="MS PGothic" panose="020B0600070205080204" pitchFamily="34" charset="-128"/>
                        </a:defRPr>
                      </a:lvl1pPr>
                      <a:lvl2pPr marL="390525" defTabSz="782638">
                        <a:spcBef>
                          <a:spcPct val="20000"/>
                        </a:spcBef>
                        <a:buFont typeface="Arial" panose="020B0604020202020204" pitchFamily="34" charset="0"/>
                        <a:defRPr sz="2000">
                          <a:solidFill>
                            <a:schemeClr val="tx1"/>
                          </a:solidFill>
                          <a:latin typeface="Times New Roman" panose="02020603050405020304" pitchFamily="18" charset="0"/>
                          <a:ea typeface="MS PGothic" panose="020B0600070205080204" pitchFamily="34" charset="-128"/>
                        </a:defRPr>
                      </a:lvl2pPr>
                      <a:lvl3pPr marL="782638" defTabSz="782638">
                        <a:spcBef>
                          <a:spcPct val="20000"/>
                        </a:spcBef>
                        <a:buFont typeface="Arial" panose="020B0604020202020204" pitchFamily="34" charset="0"/>
                        <a:defRPr>
                          <a:solidFill>
                            <a:schemeClr val="tx1"/>
                          </a:solidFill>
                          <a:latin typeface="Times New Roman" panose="02020603050405020304" pitchFamily="18" charset="0"/>
                          <a:ea typeface="MS PGothic" panose="020B0600070205080204" pitchFamily="34" charset="-128"/>
                        </a:defRPr>
                      </a:lvl3pPr>
                      <a:lvl4pPr marL="1173163"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4pPr>
                      <a:lvl5pPr marL="1565275"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5pPr>
                      <a:lvl6pPr marL="20224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6pPr>
                      <a:lvl7pPr marL="24796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7pPr>
                      <a:lvl8pPr marL="29368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8pPr>
                      <a:lvl9pPr marL="33940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9pPr>
                    </a:lstStyle>
                    <a:p>
                      <a:pPr marL="0" marR="0" lvl="0" indent="0" algn="ctr" defTabSz="782638" rtl="0" eaLnBrk="1" fontAlgn="base" latinLnBrk="0" hangingPunct="1">
                        <a:lnSpc>
                          <a:spcPct val="107000"/>
                        </a:lnSpc>
                        <a:spcBef>
                          <a:spcPct val="0"/>
                        </a:spcBef>
                        <a:spcAft>
                          <a:spcPct val="0"/>
                        </a:spcAft>
                        <a:buClrTx/>
                        <a:buSzTx/>
                        <a:buFontTx/>
                        <a:buNone/>
                        <a:tabLst/>
                      </a:pPr>
                      <a:r>
                        <a:rPr kumimoji="0" lang="lv-LV" altLang="lv-LV" sz="1200" u="none" strike="noStrike" cap="none" normalizeH="0" baseline="0" dirty="0">
                          <a:ln>
                            <a:noFill/>
                          </a:ln>
                          <a:effectLst/>
                          <a:latin typeface="+mn-lt"/>
                        </a:rPr>
                        <a:t>65 % no vidējās iemaksu algas</a:t>
                      </a:r>
                      <a:endParaRPr kumimoji="0" lang="lv-LV" altLang="lv-LV" sz="1200" b="0" i="0" u="none" strike="noStrike" cap="none" normalizeH="0" baseline="0" dirty="0">
                        <a:ln>
                          <a:noFill/>
                        </a:ln>
                        <a:solidFill>
                          <a:srgbClr val="000000"/>
                        </a:solidFill>
                        <a:effectLst/>
                        <a:latin typeface="+mn-lt"/>
                        <a:ea typeface="Calibri" panose="020F0502020204030204" pitchFamily="34" charset="0"/>
                        <a:cs typeface="Times New Roman" panose="02020603050405020304" pitchFamily="18" charset="0"/>
                      </a:endParaRPr>
                    </a:p>
                  </a:txBody>
                  <a:tcPr marL="23147" marR="23147" marT="71986" marB="71986" anchor="ctr" horzOverflow="overflow"/>
                </a:tc>
                <a:extLst>
                  <a:ext uri="{0D108BD9-81ED-4DB2-BD59-A6C34878D82A}">
                    <a16:rowId xmlns="" xmlns:a16="http://schemas.microsoft.com/office/drawing/2014/main" val="2191385916"/>
                  </a:ext>
                </a:extLst>
              </a:tr>
            </a:tbl>
          </a:graphicData>
        </a:graphic>
      </p:graphicFrame>
      <p:graphicFrame>
        <p:nvGraphicFramePr>
          <p:cNvPr id="9" name="Table 8">
            <a:extLst>
              <a:ext uri="{FF2B5EF4-FFF2-40B4-BE49-F238E27FC236}">
                <a16:creationId xmlns="" xmlns:a16="http://schemas.microsoft.com/office/drawing/2014/main" id="{BEE0ABF0-4B3B-4B3D-A2B3-A53AB1FDCE09}"/>
              </a:ext>
            </a:extLst>
          </p:cNvPr>
          <p:cNvGraphicFramePr>
            <a:graphicFrameLocks noGrp="1"/>
          </p:cNvGraphicFramePr>
          <p:nvPr>
            <p:extLst>
              <p:ext uri="{D42A27DB-BD31-4B8C-83A1-F6EECF244321}">
                <p14:modId xmlns:p14="http://schemas.microsoft.com/office/powerpoint/2010/main" val="2757319189"/>
              </p:ext>
            </p:extLst>
          </p:nvPr>
        </p:nvGraphicFramePr>
        <p:xfrm>
          <a:off x="1274887" y="4728154"/>
          <a:ext cx="5033265" cy="2113009"/>
        </p:xfrm>
        <a:graphic>
          <a:graphicData uri="http://schemas.openxmlformats.org/drawingml/2006/table">
            <a:tbl>
              <a:tblPr>
                <a:tableStyleId>{08FB837D-C827-4EFA-A057-4D05807E0F7C}</a:tableStyleId>
              </a:tblPr>
              <a:tblGrid>
                <a:gridCol w="558378">
                  <a:extLst>
                    <a:ext uri="{9D8B030D-6E8A-4147-A177-3AD203B41FA5}">
                      <a16:colId xmlns="" xmlns:a16="http://schemas.microsoft.com/office/drawing/2014/main" val="2150762733"/>
                    </a:ext>
                  </a:extLst>
                </a:gridCol>
                <a:gridCol w="559689">
                  <a:extLst>
                    <a:ext uri="{9D8B030D-6E8A-4147-A177-3AD203B41FA5}">
                      <a16:colId xmlns="" xmlns:a16="http://schemas.microsoft.com/office/drawing/2014/main" val="4081668519"/>
                    </a:ext>
                  </a:extLst>
                </a:gridCol>
                <a:gridCol w="559688">
                  <a:extLst>
                    <a:ext uri="{9D8B030D-6E8A-4147-A177-3AD203B41FA5}">
                      <a16:colId xmlns="" xmlns:a16="http://schemas.microsoft.com/office/drawing/2014/main" val="3505826952"/>
                    </a:ext>
                  </a:extLst>
                </a:gridCol>
                <a:gridCol w="558378">
                  <a:extLst>
                    <a:ext uri="{9D8B030D-6E8A-4147-A177-3AD203B41FA5}">
                      <a16:colId xmlns="" xmlns:a16="http://schemas.microsoft.com/office/drawing/2014/main" val="1358054123"/>
                    </a:ext>
                  </a:extLst>
                </a:gridCol>
                <a:gridCol w="559689">
                  <a:extLst>
                    <a:ext uri="{9D8B030D-6E8A-4147-A177-3AD203B41FA5}">
                      <a16:colId xmlns="" xmlns:a16="http://schemas.microsoft.com/office/drawing/2014/main" val="383476557"/>
                    </a:ext>
                  </a:extLst>
                </a:gridCol>
                <a:gridCol w="559688">
                  <a:extLst>
                    <a:ext uri="{9D8B030D-6E8A-4147-A177-3AD203B41FA5}">
                      <a16:colId xmlns="" xmlns:a16="http://schemas.microsoft.com/office/drawing/2014/main" val="1319900953"/>
                    </a:ext>
                  </a:extLst>
                </a:gridCol>
                <a:gridCol w="558378">
                  <a:extLst>
                    <a:ext uri="{9D8B030D-6E8A-4147-A177-3AD203B41FA5}">
                      <a16:colId xmlns="" xmlns:a16="http://schemas.microsoft.com/office/drawing/2014/main" val="1345594357"/>
                    </a:ext>
                  </a:extLst>
                </a:gridCol>
                <a:gridCol w="559689">
                  <a:extLst>
                    <a:ext uri="{9D8B030D-6E8A-4147-A177-3AD203B41FA5}">
                      <a16:colId xmlns="" xmlns:a16="http://schemas.microsoft.com/office/drawing/2014/main" val="3217114725"/>
                    </a:ext>
                  </a:extLst>
                </a:gridCol>
                <a:gridCol w="559688">
                  <a:extLst>
                    <a:ext uri="{9D8B030D-6E8A-4147-A177-3AD203B41FA5}">
                      <a16:colId xmlns="" xmlns:a16="http://schemas.microsoft.com/office/drawing/2014/main" val="2809665650"/>
                    </a:ext>
                  </a:extLst>
                </a:gridCol>
              </a:tblGrid>
              <a:tr h="361911">
                <a:tc gridSpan="9">
                  <a:txBody>
                    <a:bodyPr/>
                    <a:lstStyle>
                      <a:lvl1pPr defTabSz="782638">
                        <a:spcBef>
                          <a:spcPct val="20000"/>
                        </a:spcBef>
                        <a:buFont typeface="Arial" panose="020B0604020202020204" pitchFamily="34" charset="0"/>
                        <a:defRPr sz="2300">
                          <a:solidFill>
                            <a:schemeClr val="tx1"/>
                          </a:solidFill>
                          <a:latin typeface="Times New Roman" panose="02020603050405020304" pitchFamily="18" charset="0"/>
                          <a:ea typeface="MS PGothic" panose="020B0600070205080204" pitchFamily="34" charset="-128"/>
                        </a:defRPr>
                      </a:lvl1pPr>
                      <a:lvl2pPr marL="390525" defTabSz="782638">
                        <a:spcBef>
                          <a:spcPct val="20000"/>
                        </a:spcBef>
                        <a:buFont typeface="Arial" panose="020B0604020202020204" pitchFamily="34" charset="0"/>
                        <a:defRPr sz="2000">
                          <a:solidFill>
                            <a:schemeClr val="tx1"/>
                          </a:solidFill>
                          <a:latin typeface="Times New Roman" panose="02020603050405020304" pitchFamily="18" charset="0"/>
                          <a:ea typeface="MS PGothic" panose="020B0600070205080204" pitchFamily="34" charset="-128"/>
                        </a:defRPr>
                      </a:lvl2pPr>
                      <a:lvl3pPr marL="782638" defTabSz="782638">
                        <a:spcBef>
                          <a:spcPct val="20000"/>
                        </a:spcBef>
                        <a:buFont typeface="Arial" panose="020B0604020202020204" pitchFamily="34" charset="0"/>
                        <a:defRPr>
                          <a:solidFill>
                            <a:schemeClr val="tx1"/>
                          </a:solidFill>
                          <a:latin typeface="Times New Roman" panose="02020603050405020304" pitchFamily="18" charset="0"/>
                          <a:ea typeface="MS PGothic" panose="020B0600070205080204" pitchFamily="34" charset="-128"/>
                        </a:defRPr>
                      </a:lvl3pPr>
                      <a:lvl4pPr marL="1173163"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4pPr>
                      <a:lvl5pPr marL="1565275"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5pPr>
                      <a:lvl6pPr marL="20224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6pPr>
                      <a:lvl7pPr marL="24796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7pPr>
                      <a:lvl8pPr marL="29368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8pPr>
                      <a:lvl9pPr marL="33940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9pPr>
                    </a:lstStyle>
                    <a:p>
                      <a:pPr marL="0" marR="0" lvl="0" indent="0" algn="l" defTabSz="782638" rtl="0" eaLnBrk="1" fontAlgn="base" latinLnBrk="0" hangingPunct="1">
                        <a:lnSpc>
                          <a:spcPct val="100000"/>
                        </a:lnSpc>
                        <a:spcBef>
                          <a:spcPct val="0"/>
                        </a:spcBef>
                        <a:spcAft>
                          <a:spcPct val="0"/>
                        </a:spcAft>
                        <a:buClrTx/>
                        <a:buSzTx/>
                        <a:buFontTx/>
                        <a:buNone/>
                        <a:tabLst/>
                      </a:pPr>
                      <a:r>
                        <a:rPr kumimoji="0" lang="lv-LV" altLang="lv-LV" sz="1300" u="none" strike="noStrike" cap="none" normalizeH="0" baseline="0" dirty="0">
                          <a:ln>
                            <a:noFill/>
                          </a:ln>
                          <a:effectLst/>
                          <a:latin typeface="+mn-lt"/>
                        </a:rPr>
                        <a:t>Pašreizējā situācija:</a:t>
                      </a:r>
                      <a:endParaRPr kumimoji="0" lang="lv-LV" altLang="lv-LV" sz="1300" b="1" i="0" u="none" strike="noStrike" cap="none" normalizeH="0" baseline="0" dirty="0">
                        <a:ln>
                          <a:noFill/>
                        </a:ln>
                        <a:solidFill>
                          <a:srgbClr val="FFFFFF"/>
                        </a:solidFill>
                        <a:effectLst/>
                        <a:latin typeface="+mn-lt"/>
                        <a:ea typeface="MS PGothic" panose="020B0600070205080204" pitchFamily="34" charset="-128"/>
                      </a:endParaRPr>
                    </a:p>
                  </a:txBody>
                  <a:tcPr marL="74066" marR="74066" marT="49400" marB="49400" anchor="ctr" horzOverflow="overflow">
                    <a:solidFill>
                      <a:schemeClr val="accent6">
                        <a:lumMod val="40000"/>
                        <a:lumOff val="60000"/>
                      </a:schemeClr>
                    </a:solidFill>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 xmlns:a16="http://schemas.microsoft.com/office/drawing/2014/main" val="2676534335"/>
                  </a:ext>
                </a:extLst>
              </a:tr>
              <a:tr h="246270">
                <a:tc>
                  <a:txBody>
                    <a:bodyPr/>
                    <a:lstStyle>
                      <a:lvl1pPr defTabSz="782638">
                        <a:spcBef>
                          <a:spcPct val="20000"/>
                        </a:spcBef>
                        <a:buFont typeface="Arial" panose="020B0604020202020204" pitchFamily="34" charset="0"/>
                        <a:defRPr sz="2300">
                          <a:solidFill>
                            <a:schemeClr val="tx1"/>
                          </a:solidFill>
                          <a:latin typeface="Times New Roman" panose="02020603050405020304" pitchFamily="18" charset="0"/>
                          <a:ea typeface="MS PGothic" panose="020B0600070205080204" pitchFamily="34" charset="-128"/>
                        </a:defRPr>
                      </a:lvl1pPr>
                      <a:lvl2pPr marL="390525" defTabSz="782638">
                        <a:spcBef>
                          <a:spcPct val="20000"/>
                        </a:spcBef>
                        <a:buFont typeface="Arial" panose="020B0604020202020204" pitchFamily="34" charset="0"/>
                        <a:defRPr sz="2000">
                          <a:solidFill>
                            <a:schemeClr val="tx1"/>
                          </a:solidFill>
                          <a:latin typeface="Times New Roman" panose="02020603050405020304" pitchFamily="18" charset="0"/>
                          <a:ea typeface="MS PGothic" panose="020B0600070205080204" pitchFamily="34" charset="-128"/>
                        </a:defRPr>
                      </a:lvl2pPr>
                      <a:lvl3pPr marL="782638" defTabSz="782638">
                        <a:spcBef>
                          <a:spcPct val="20000"/>
                        </a:spcBef>
                        <a:buFont typeface="Arial" panose="020B0604020202020204" pitchFamily="34" charset="0"/>
                        <a:defRPr>
                          <a:solidFill>
                            <a:schemeClr val="tx1"/>
                          </a:solidFill>
                          <a:latin typeface="Times New Roman" panose="02020603050405020304" pitchFamily="18" charset="0"/>
                          <a:ea typeface="MS PGothic" panose="020B0600070205080204" pitchFamily="34" charset="-128"/>
                        </a:defRPr>
                      </a:lvl3pPr>
                      <a:lvl4pPr marL="1173163"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4pPr>
                      <a:lvl5pPr marL="1565275"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5pPr>
                      <a:lvl6pPr marL="20224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6pPr>
                      <a:lvl7pPr marL="24796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7pPr>
                      <a:lvl8pPr marL="29368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8pPr>
                      <a:lvl9pPr marL="33940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9pPr>
                    </a:lstStyle>
                    <a:p>
                      <a:pPr marL="0" marR="0" lvl="0" indent="0" algn="l" defTabSz="782638" rtl="0" eaLnBrk="1" fontAlgn="base" latinLnBrk="0" hangingPunct="1">
                        <a:lnSpc>
                          <a:spcPct val="107000"/>
                        </a:lnSpc>
                        <a:spcBef>
                          <a:spcPct val="0"/>
                        </a:spcBef>
                        <a:spcAft>
                          <a:spcPct val="0"/>
                        </a:spcAft>
                        <a:buClrTx/>
                        <a:buSzTx/>
                        <a:buFontTx/>
                        <a:buNone/>
                        <a:tabLst/>
                      </a:pPr>
                      <a:r>
                        <a:rPr kumimoji="0" lang="lv-LV" altLang="lv-LV" sz="1200" u="none" strike="noStrike" cap="none" normalizeH="0" baseline="0">
                          <a:ln>
                            <a:noFill/>
                          </a:ln>
                          <a:effectLst/>
                          <a:latin typeface="+mn-lt"/>
                        </a:rPr>
                        <a:t>1. mēn</a:t>
                      </a:r>
                      <a:endParaRPr kumimoji="0" lang="lv-LV" altLang="lv-LV" sz="1200" b="0" i="0" u="none" strike="noStrike" cap="none" normalizeH="0" baseline="0">
                        <a:ln>
                          <a:noFill/>
                        </a:ln>
                        <a:solidFill>
                          <a:srgbClr val="000000"/>
                        </a:solidFill>
                        <a:effectLst/>
                        <a:latin typeface="+mn-lt"/>
                        <a:ea typeface="Calibri" panose="020F0502020204030204" pitchFamily="34" charset="0"/>
                        <a:cs typeface="Times New Roman" panose="02020603050405020304" pitchFamily="18" charset="0"/>
                      </a:endParaRPr>
                    </a:p>
                  </a:txBody>
                  <a:tcPr marL="55550" marR="55550" marT="0" marB="0" anchor="ctr" horzOverflow="overflow">
                    <a:solidFill>
                      <a:schemeClr val="accent6">
                        <a:lumMod val="40000"/>
                        <a:lumOff val="60000"/>
                      </a:schemeClr>
                    </a:solidFill>
                  </a:tcPr>
                </a:tc>
                <a:tc>
                  <a:txBody>
                    <a:bodyPr/>
                    <a:lstStyle>
                      <a:lvl1pPr defTabSz="782638">
                        <a:spcBef>
                          <a:spcPct val="20000"/>
                        </a:spcBef>
                        <a:buFont typeface="Arial" panose="020B0604020202020204" pitchFamily="34" charset="0"/>
                        <a:defRPr sz="2300">
                          <a:solidFill>
                            <a:schemeClr val="tx1"/>
                          </a:solidFill>
                          <a:latin typeface="Times New Roman" panose="02020603050405020304" pitchFamily="18" charset="0"/>
                          <a:ea typeface="MS PGothic" panose="020B0600070205080204" pitchFamily="34" charset="-128"/>
                        </a:defRPr>
                      </a:lvl1pPr>
                      <a:lvl2pPr marL="390525" defTabSz="782638">
                        <a:spcBef>
                          <a:spcPct val="20000"/>
                        </a:spcBef>
                        <a:buFont typeface="Arial" panose="020B0604020202020204" pitchFamily="34" charset="0"/>
                        <a:defRPr sz="2000">
                          <a:solidFill>
                            <a:schemeClr val="tx1"/>
                          </a:solidFill>
                          <a:latin typeface="Times New Roman" panose="02020603050405020304" pitchFamily="18" charset="0"/>
                          <a:ea typeface="MS PGothic" panose="020B0600070205080204" pitchFamily="34" charset="-128"/>
                        </a:defRPr>
                      </a:lvl2pPr>
                      <a:lvl3pPr marL="782638" defTabSz="782638">
                        <a:spcBef>
                          <a:spcPct val="20000"/>
                        </a:spcBef>
                        <a:buFont typeface="Arial" panose="020B0604020202020204" pitchFamily="34" charset="0"/>
                        <a:defRPr>
                          <a:solidFill>
                            <a:schemeClr val="tx1"/>
                          </a:solidFill>
                          <a:latin typeface="Times New Roman" panose="02020603050405020304" pitchFamily="18" charset="0"/>
                          <a:ea typeface="MS PGothic" panose="020B0600070205080204" pitchFamily="34" charset="-128"/>
                        </a:defRPr>
                      </a:lvl3pPr>
                      <a:lvl4pPr marL="1173163"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4pPr>
                      <a:lvl5pPr marL="1565275"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5pPr>
                      <a:lvl6pPr marL="20224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6pPr>
                      <a:lvl7pPr marL="24796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7pPr>
                      <a:lvl8pPr marL="29368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8pPr>
                      <a:lvl9pPr marL="33940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9pPr>
                    </a:lstStyle>
                    <a:p>
                      <a:pPr marL="0" marR="0" lvl="0" indent="0" algn="l" defTabSz="782638" rtl="0" eaLnBrk="1" fontAlgn="base" latinLnBrk="0" hangingPunct="1">
                        <a:lnSpc>
                          <a:spcPct val="107000"/>
                        </a:lnSpc>
                        <a:spcBef>
                          <a:spcPct val="0"/>
                        </a:spcBef>
                        <a:spcAft>
                          <a:spcPct val="0"/>
                        </a:spcAft>
                        <a:buClrTx/>
                        <a:buSzTx/>
                        <a:buFontTx/>
                        <a:buNone/>
                        <a:tabLst/>
                      </a:pPr>
                      <a:r>
                        <a:rPr kumimoji="0" lang="lv-LV" altLang="lv-LV" sz="1200" u="none" strike="noStrike" cap="none" normalizeH="0" baseline="0">
                          <a:ln>
                            <a:noFill/>
                          </a:ln>
                          <a:effectLst/>
                          <a:latin typeface="+mn-lt"/>
                        </a:rPr>
                        <a:t>2. mēn</a:t>
                      </a:r>
                      <a:endParaRPr kumimoji="0" lang="lv-LV" altLang="lv-LV" sz="1200" b="0" i="0" u="none" strike="noStrike" cap="none" normalizeH="0" baseline="0">
                        <a:ln>
                          <a:noFill/>
                        </a:ln>
                        <a:solidFill>
                          <a:srgbClr val="000000"/>
                        </a:solidFill>
                        <a:effectLst/>
                        <a:latin typeface="+mn-lt"/>
                        <a:ea typeface="Calibri" panose="020F0502020204030204" pitchFamily="34" charset="0"/>
                        <a:cs typeface="Times New Roman" panose="02020603050405020304" pitchFamily="18" charset="0"/>
                      </a:endParaRPr>
                    </a:p>
                  </a:txBody>
                  <a:tcPr marL="55550" marR="55550" marT="0" marB="0" anchor="ctr" horzOverflow="overflow">
                    <a:solidFill>
                      <a:schemeClr val="accent6">
                        <a:lumMod val="40000"/>
                        <a:lumOff val="60000"/>
                      </a:schemeClr>
                    </a:solidFill>
                  </a:tcPr>
                </a:tc>
                <a:tc>
                  <a:txBody>
                    <a:bodyPr/>
                    <a:lstStyle>
                      <a:lvl1pPr defTabSz="782638">
                        <a:spcBef>
                          <a:spcPct val="20000"/>
                        </a:spcBef>
                        <a:buFont typeface="Arial" panose="020B0604020202020204" pitchFamily="34" charset="0"/>
                        <a:defRPr sz="2300">
                          <a:solidFill>
                            <a:schemeClr val="tx1"/>
                          </a:solidFill>
                          <a:latin typeface="Times New Roman" panose="02020603050405020304" pitchFamily="18" charset="0"/>
                          <a:ea typeface="MS PGothic" panose="020B0600070205080204" pitchFamily="34" charset="-128"/>
                        </a:defRPr>
                      </a:lvl1pPr>
                      <a:lvl2pPr marL="390525" defTabSz="782638">
                        <a:spcBef>
                          <a:spcPct val="20000"/>
                        </a:spcBef>
                        <a:buFont typeface="Arial" panose="020B0604020202020204" pitchFamily="34" charset="0"/>
                        <a:defRPr sz="2000">
                          <a:solidFill>
                            <a:schemeClr val="tx1"/>
                          </a:solidFill>
                          <a:latin typeface="Times New Roman" panose="02020603050405020304" pitchFamily="18" charset="0"/>
                          <a:ea typeface="MS PGothic" panose="020B0600070205080204" pitchFamily="34" charset="-128"/>
                        </a:defRPr>
                      </a:lvl2pPr>
                      <a:lvl3pPr marL="782638" defTabSz="782638">
                        <a:spcBef>
                          <a:spcPct val="20000"/>
                        </a:spcBef>
                        <a:buFont typeface="Arial" panose="020B0604020202020204" pitchFamily="34" charset="0"/>
                        <a:defRPr>
                          <a:solidFill>
                            <a:schemeClr val="tx1"/>
                          </a:solidFill>
                          <a:latin typeface="Times New Roman" panose="02020603050405020304" pitchFamily="18" charset="0"/>
                          <a:ea typeface="MS PGothic" panose="020B0600070205080204" pitchFamily="34" charset="-128"/>
                        </a:defRPr>
                      </a:lvl3pPr>
                      <a:lvl4pPr marL="1173163"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4pPr>
                      <a:lvl5pPr marL="1565275"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5pPr>
                      <a:lvl6pPr marL="20224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6pPr>
                      <a:lvl7pPr marL="24796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7pPr>
                      <a:lvl8pPr marL="29368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8pPr>
                      <a:lvl9pPr marL="33940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9pPr>
                    </a:lstStyle>
                    <a:p>
                      <a:pPr marL="0" marR="0" lvl="0" indent="0" algn="l" defTabSz="782638" rtl="0" eaLnBrk="1" fontAlgn="base" latinLnBrk="0" hangingPunct="1">
                        <a:lnSpc>
                          <a:spcPct val="107000"/>
                        </a:lnSpc>
                        <a:spcBef>
                          <a:spcPct val="0"/>
                        </a:spcBef>
                        <a:spcAft>
                          <a:spcPct val="0"/>
                        </a:spcAft>
                        <a:buClrTx/>
                        <a:buSzTx/>
                        <a:buFontTx/>
                        <a:buNone/>
                        <a:tabLst/>
                      </a:pPr>
                      <a:r>
                        <a:rPr kumimoji="0" lang="lv-LV" altLang="lv-LV" sz="1200" u="none" strike="noStrike" cap="none" normalizeH="0" baseline="0">
                          <a:ln>
                            <a:noFill/>
                          </a:ln>
                          <a:effectLst/>
                          <a:latin typeface="+mn-lt"/>
                        </a:rPr>
                        <a:t>3. mēn</a:t>
                      </a:r>
                      <a:endParaRPr kumimoji="0" lang="lv-LV" altLang="lv-LV" sz="1200" b="0" i="0" u="none" strike="noStrike" cap="none" normalizeH="0" baseline="0">
                        <a:ln>
                          <a:noFill/>
                        </a:ln>
                        <a:solidFill>
                          <a:srgbClr val="000000"/>
                        </a:solidFill>
                        <a:effectLst/>
                        <a:latin typeface="+mn-lt"/>
                        <a:ea typeface="Calibri" panose="020F0502020204030204" pitchFamily="34" charset="0"/>
                        <a:cs typeface="Times New Roman" panose="02020603050405020304" pitchFamily="18" charset="0"/>
                      </a:endParaRPr>
                    </a:p>
                  </a:txBody>
                  <a:tcPr marL="55550" marR="55550" marT="0" marB="0" anchor="ctr" horzOverflow="overflow">
                    <a:solidFill>
                      <a:schemeClr val="accent6">
                        <a:lumMod val="40000"/>
                        <a:lumOff val="60000"/>
                      </a:schemeClr>
                    </a:solidFill>
                  </a:tcPr>
                </a:tc>
                <a:tc>
                  <a:txBody>
                    <a:bodyPr/>
                    <a:lstStyle>
                      <a:lvl1pPr defTabSz="782638">
                        <a:spcBef>
                          <a:spcPct val="20000"/>
                        </a:spcBef>
                        <a:buFont typeface="Arial" panose="020B0604020202020204" pitchFamily="34" charset="0"/>
                        <a:defRPr sz="2300">
                          <a:solidFill>
                            <a:schemeClr val="tx1"/>
                          </a:solidFill>
                          <a:latin typeface="Times New Roman" panose="02020603050405020304" pitchFamily="18" charset="0"/>
                          <a:ea typeface="MS PGothic" panose="020B0600070205080204" pitchFamily="34" charset="-128"/>
                        </a:defRPr>
                      </a:lvl1pPr>
                      <a:lvl2pPr marL="390525" defTabSz="782638">
                        <a:spcBef>
                          <a:spcPct val="20000"/>
                        </a:spcBef>
                        <a:buFont typeface="Arial" panose="020B0604020202020204" pitchFamily="34" charset="0"/>
                        <a:defRPr sz="2000">
                          <a:solidFill>
                            <a:schemeClr val="tx1"/>
                          </a:solidFill>
                          <a:latin typeface="Times New Roman" panose="02020603050405020304" pitchFamily="18" charset="0"/>
                          <a:ea typeface="MS PGothic" panose="020B0600070205080204" pitchFamily="34" charset="-128"/>
                        </a:defRPr>
                      </a:lvl2pPr>
                      <a:lvl3pPr marL="782638" defTabSz="782638">
                        <a:spcBef>
                          <a:spcPct val="20000"/>
                        </a:spcBef>
                        <a:buFont typeface="Arial" panose="020B0604020202020204" pitchFamily="34" charset="0"/>
                        <a:defRPr>
                          <a:solidFill>
                            <a:schemeClr val="tx1"/>
                          </a:solidFill>
                          <a:latin typeface="Times New Roman" panose="02020603050405020304" pitchFamily="18" charset="0"/>
                          <a:ea typeface="MS PGothic" panose="020B0600070205080204" pitchFamily="34" charset="-128"/>
                        </a:defRPr>
                      </a:lvl3pPr>
                      <a:lvl4pPr marL="1173163"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4pPr>
                      <a:lvl5pPr marL="1565275"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5pPr>
                      <a:lvl6pPr marL="20224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6pPr>
                      <a:lvl7pPr marL="24796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7pPr>
                      <a:lvl8pPr marL="29368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8pPr>
                      <a:lvl9pPr marL="33940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9pPr>
                    </a:lstStyle>
                    <a:p>
                      <a:pPr marL="0" marR="0" lvl="0" indent="0" algn="l" defTabSz="782638" rtl="0" eaLnBrk="1" fontAlgn="base" latinLnBrk="0" hangingPunct="1">
                        <a:lnSpc>
                          <a:spcPct val="107000"/>
                        </a:lnSpc>
                        <a:spcBef>
                          <a:spcPct val="0"/>
                        </a:spcBef>
                        <a:spcAft>
                          <a:spcPct val="0"/>
                        </a:spcAft>
                        <a:buClrTx/>
                        <a:buSzTx/>
                        <a:buFontTx/>
                        <a:buNone/>
                        <a:tabLst/>
                      </a:pPr>
                      <a:r>
                        <a:rPr kumimoji="0" lang="lv-LV" altLang="lv-LV" sz="1200" u="none" strike="noStrike" cap="none" normalizeH="0" baseline="0" dirty="0">
                          <a:ln>
                            <a:noFill/>
                          </a:ln>
                          <a:effectLst/>
                          <a:latin typeface="+mn-lt"/>
                        </a:rPr>
                        <a:t>4. </a:t>
                      </a:r>
                      <a:r>
                        <a:rPr kumimoji="0" lang="lv-LV" altLang="lv-LV" sz="1200" u="none" strike="noStrike" cap="none" normalizeH="0" baseline="0" dirty="0" err="1">
                          <a:ln>
                            <a:noFill/>
                          </a:ln>
                          <a:effectLst/>
                          <a:latin typeface="+mn-lt"/>
                        </a:rPr>
                        <a:t>mēn</a:t>
                      </a:r>
                      <a:endParaRPr kumimoji="0" lang="lv-LV" altLang="lv-LV" sz="1200" b="0" i="0" u="none" strike="noStrike" cap="none" normalizeH="0" baseline="0" dirty="0">
                        <a:ln>
                          <a:noFill/>
                        </a:ln>
                        <a:solidFill>
                          <a:srgbClr val="000000"/>
                        </a:solidFill>
                        <a:effectLst/>
                        <a:latin typeface="+mn-lt"/>
                        <a:ea typeface="Calibri" panose="020F0502020204030204" pitchFamily="34" charset="0"/>
                        <a:cs typeface="Times New Roman" panose="02020603050405020304" pitchFamily="18" charset="0"/>
                      </a:endParaRPr>
                    </a:p>
                  </a:txBody>
                  <a:tcPr marL="55550" marR="55550" marT="0" marB="0" anchor="ctr" horzOverflow="overflow">
                    <a:solidFill>
                      <a:schemeClr val="accent6">
                        <a:lumMod val="40000"/>
                        <a:lumOff val="60000"/>
                      </a:schemeClr>
                    </a:solidFill>
                  </a:tcPr>
                </a:tc>
                <a:tc>
                  <a:txBody>
                    <a:bodyPr/>
                    <a:lstStyle>
                      <a:lvl1pPr defTabSz="782638">
                        <a:spcBef>
                          <a:spcPct val="20000"/>
                        </a:spcBef>
                        <a:buFont typeface="Arial" panose="020B0604020202020204" pitchFamily="34" charset="0"/>
                        <a:defRPr sz="2300">
                          <a:solidFill>
                            <a:schemeClr val="tx1"/>
                          </a:solidFill>
                          <a:latin typeface="Times New Roman" panose="02020603050405020304" pitchFamily="18" charset="0"/>
                          <a:ea typeface="MS PGothic" panose="020B0600070205080204" pitchFamily="34" charset="-128"/>
                        </a:defRPr>
                      </a:lvl1pPr>
                      <a:lvl2pPr marL="390525" defTabSz="782638">
                        <a:spcBef>
                          <a:spcPct val="20000"/>
                        </a:spcBef>
                        <a:buFont typeface="Arial" panose="020B0604020202020204" pitchFamily="34" charset="0"/>
                        <a:defRPr sz="2000">
                          <a:solidFill>
                            <a:schemeClr val="tx1"/>
                          </a:solidFill>
                          <a:latin typeface="Times New Roman" panose="02020603050405020304" pitchFamily="18" charset="0"/>
                          <a:ea typeface="MS PGothic" panose="020B0600070205080204" pitchFamily="34" charset="-128"/>
                        </a:defRPr>
                      </a:lvl2pPr>
                      <a:lvl3pPr marL="782638" defTabSz="782638">
                        <a:spcBef>
                          <a:spcPct val="20000"/>
                        </a:spcBef>
                        <a:buFont typeface="Arial" panose="020B0604020202020204" pitchFamily="34" charset="0"/>
                        <a:defRPr>
                          <a:solidFill>
                            <a:schemeClr val="tx1"/>
                          </a:solidFill>
                          <a:latin typeface="Times New Roman" panose="02020603050405020304" pitchFamily="18" charset="0"/>
                          <a:ea typeface="MS PGothic" panose="020B0600070205080204" pitchFamily="34" charset="-128"/>
                        </a:defRPr>
                      </a:lvl3pPr>
                      <a:lvl4pPr marL="1173163"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4pPr>
                      <a:lvl5pPr marL="1565275"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5pPr>
                      <a:lvl6pPr marL="20224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6pPr>
                      <a:lvl7pPr marL="24796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7pPr>
                      <a:lvl8pPr marL="29368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8pPr>
                      <a:lvl9pPr marL="33940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9pPr>
                    </a:lstStyle>
                    <a:p>
                      <a:pPr marL="0" marR="0" lvl="0" indent="0" algn="l" defTabSz="782638" rtl="0" eaLnBrk="1" fontAlgn="base" latinLnBrk="0" hangingPunct="1">
                        <a:lnSpc>
                          <a:spcPct val="107000"/>
                        </a:lnSpc>
                        <a:spcBef>
                          <a:spcPct val="0"/>
                        </a:spcBef>
                        <a:spcAft>
                          <a:spcPct val="0"/>
                        </a:spcAft>
                        <a:buClrTx/>
                        <a:buSzTx/>
                        <a:buFontTx/>
                        <a:buNone/>
                        <a:tabLst/>
                      </a:pPr>
                      <a:r>
                        <a:rPr kumimoji="0" lang="lv-LV" altLang="lv-LV" sz="1200" u="none" strike="noStrike" cap="none" normalizeH="0" baseline="0">
                          <a:ln>
                            <a:noFill/>
                          </a:ln>
                          <a:effectLst/>
                          <a:latin typeface="+mn-lt"/>
                        </a:rPr>
                        <a:t>5. mēn</a:t>
                      </a:r>
                      <a:endParaRPr kumimoji="0" lang="lv-LV" altLang="lv-LV" sz="1200" b="0" i="0" u="none" strike="noStrike" cap="none" normalizeH="0" baseline="0">
                        <a:ln>
                          <a:noFill/>
                        </a:ln>
                        <a:solidFill>
                          <a:srgbClr val="000000"/>
                        </a:solidFill>
                        <a:effectLst/>
                        <a:latin typeface="+mn-lt"/>
                        <a:ea typeface="Calibri" panose="020F0502020204030204" pitchFamily="34" charset="0"/>
                        <a:cs typeface="Times New Roman" panose="02020603050405020304" pitchFamily="18" charset="0"/>
                      </a:endParaRPr>
                    </a:p>
                  </a:txBody>
                  <a:tcPr marL="55550" marR="55550" marT="0" marB="0" anchor="ctr" horzOverflow="overflow">
                    <a:solidFill>
                      <a:schemeClr val="accent6">
                        <a:lumMod val="40000"/>
                        <a:lumOff val="60000"/>
                      </a:schemeClr>
                    </a:solidFill>
                  </a:tcPr>
                </a:tc>
                <a:tc>
                  <a:txBody>
                    <a:bodyPr/>
                    <a:lstStyle>
                      <a:lvl1pPr defTabSz="782638">
                        <a:spcBef>
                          <a:spcPct val="20000"/>
                        </a:spcBef>
                        <a:buFont typeface="Arial" panose="020B0604020202020204" pitchFamily="34" charset="0"/>
                        <a:defRPr sz="2300">
                          <a:solidFill>
                            <a:schemeClr val="tx1"/>
                          </a:solidFill>
                          <a:latin typeface="Times New Roman" panose="02020603050405020304" pitchFamily="18" charset="0"/>
                          <a:ea typeface="MS PGothic" panose="020B0600070205080204" pitchFamily="34" charset="-128"/>
                        </a:defRPr>
                      </a:lvl1pPr>
                      <a:lvl2pPr marL="390525" defTabSz="782638">
                        <a:spcBef>
                          <a:spcPct val="20000"/>
                        </a:spcBef>
                        <a:buFont typeface="Arial" panose="020B0604020202020204" pitchFamily="34" charset="0"/>
                        <a:defRPr sz="2000">
                          <a:solidFill>
                            <a:schemeClr val="tx1"/>
                          </a:solidFill>
                          <a:latin typeface="Times New Roman" panose="02020603050405020304" pitchFamily="18" charset="0"/>
                          <a:ea typeface="MS PGothic" panose="020B0600070205080204" pitchFamily="34" charset="-128"/>
                        </a:defRPr>
                      </a:lvl2pPr>
                      <a:lvl3pPr marL="782638" defTabSz="782638">
                        <a:spcBef>
                          <a:spcPct val="20000"/>
                        </a:spcBef>
                        <a:buFont typeface="Arial" panose="020B0604020202020204" pitchFamily="34" charset="0"/>
                        <a:defRPr>
                          <a:solidFill>
                            <a:schemeClr val="tx1"/>
                          </a:solidFill>
                          <a:latin typeface="Times New Roman" panose="02020603050405020304" pitchFamily="18" charset="0"/>
                          <a:ea typeface="MS PGothic" panose="020B0600070205080204" pitchFamily="34" charset="-128"/>
                        </a:defRPr>
                      </a:lvl3pPr>
                      <a:lvl4pPr marL="1173163"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4pPr>
                      <a:lvl5pPr marL="1565275"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5pPr>
                      <a:lvl6pPr marL="20224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6pPr>
                      <a:lvl7pPr marL="24796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7pPr>
                      <a:lvl8pPr marL="29368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8pPr>
                      <a:lvl9pPr marL="33940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9pPr>
                    </a:lstStyle>
                    <a:p>
                      <a:pPr marL="0" marR="0" lvl="0" indent="0" algn="l" defTabSz="782638" rtl="0" eaLnBrk="1" fontAlgn="base" latinLnBrk="0" hangingPunct="1">
                        <a:lnSpc>
                          <a:spcPct val="107000"/>
                        </a:lnSpc>
                        <a:spcBef>
                          <a:spcPct val="0"/>
                        </a:spcBef>
                        <a:spcAft>
                          <a:spcPct val="0"/>
                        </a:spcAft>
                        <a:buClrTx/>
                        <a:buSzTx/>
                        <a:buFontTx/>
                        <a:buNone/>
                        <a:tabLst/>
                      </a:pPr>
                      <a:r>
                        <a:rPr kumimoji="0" lang="lv-LV" altLang="lv-LV" sz="1200" u="none" strike="noStrike" cap="none" normalizeH="0" baseline="0">
                          <a:ln>
                            <a:noFill/>
                          </a:ln>
                          <a:effectLst/>
                          <a:latin typeface="+mn-lt"/>
                        </a:rPr>
                        <a:t>6. mēn</a:t>
                      </a:r>
                      <a:endParaRPr kumimoji="0" lang="lv-LV" altLang="lv-LV" sz="1200" b="0" i="0" u="none" strike="noStrike" cap="none" normalizeH="0" baseline="0">
                        <a:ln>
                          <a:noFill/>
                        </a:ln>
                        <a:solidFill>
                          <a:srgbClr val="000000"/>
                        </a:solidFill>
                        <a:effectLst/>
                        <a:latin typeface="+mn-lt"/>
                        <a:ea typeface="Calibri" panose="020F0502020204030204" pitchFamily="34" charset="0"/>
                        <a:cs typeface="Times New Roman" panose="02020603050405020304" pitchFamily="18" charset="0"/>
                      </a:endParaRPr>
                    </a:p>
                  </a:txBody>
                  <a:tcPr marL="55550" marR="55550" marT="0" marB="0" anchor="ctr" horzOverflow="overflow">
                    <a:solidFill>
                      <a:schemeClr val="accent6">
                        <a:lumMod val="40000"/>
                        <a:lumOff val="60000"/>
                      </a:schemeClr>
                    </a:solidFill>
                  </a:tcPr>
                </a:tc>
                <a:tc>
                  <a:txBody>
                    <a:bodyPr/>
                    <a:lstStyle>
                      <a:lvl1pPr defTabSz="782638">
                        <a:spcBef>
                          <a:spcPct val="20000"/>
                        </a:spcBef>
                        <a:buFont typeface="Arial" panose="020B0604020202020204" pitchFamily="34" charset="0"/>
                        <a:defRPr sz="2300">
                          <a:solidFill>
                            <a:schemeClr val="tx1"/>
                          </a:solidFill>
                          <a:latin typeface="Times New Roman" panose="02020603050405020304" pitchFamily="18" charset="0"/>
                          <a:ea typeface="MS PGothic" panose="020B0600070205080204" pitchFamily="34" charset="-128"/>
                        </a:defRPr>
                      </a:lvl1pPr>
                      <a:lvl2pPr marL="390525" defTabSz="782638">
                        <a:spcBef>
                          <a:spcPct val="20000"/>
                        </a:spcBef>
                        <a:buFont typeface="Arial" panose="020B0604020202020204" pitchFamily="34" charset="0"/>
                        <a:defRPr sz="2000">
                          <a:solidFill>
                            <a:schemeClr val="tx1"/>
                          </a:solidFill>
                          <a:latin typeface="Times New Roman" panose="02020603050405020304" pitchFamily="18" charset="0"/>
                          <a:ea typeface="MS PGothic" panose="020B0600070205080204" pitchFamily="34" charset="-128"/>
                        </a:defRPr>
                      </a:lvl2pPr>
                      <a:lvl3pPr marL="782638" defTabSz="782638">
                        <a:spcBef>
                          <a:spcPct val="20000"/>
                        </a:spcBef>
                        <a:buFont typeface="Arial" panose="020B0604020202020204" pitchFamily="34" charset="0"/>
                        <a:defRPr>
                          <a:solidFill>
                            <a:schemeClr val="tx1"/>
                          </a:solidFill>
                          <a:latin typeface="Times New Roman" panose="02020603050405020304" pitchFamily="18" charset="0"/>
                          <a:ea typeface="MS PGothic" panose="020B0600070205080204" pitchFamily="34" charset="-128"/>
                        </a:defRPr>
                      </a:lvl3pPr>
                      <a:lvl4pPr marL="1173163"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4pPr>
                      <a:lvl5pPr marL="1565275"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5pPr>
                      <a:lvl6pPr marL="20224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6pPr>
                      <a:lvl7pPr marL="24796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7pPr>
                      <a:lvl8pPr marL="29368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8pPr>
                      <a:lvl9pPr marL="33940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9pPr>
                    </a:lstStyle>
                    <a:p>
                      <a:pPr marL="0" marR="0" lvl="0" indent="0" algn="l" defTabSz="782638" rtl="0" eaLnBrk="1" fontAlgn="base" latinLnBrk="0" hangingPunct="1">
                        <a:lnSpc>
                          <a:spcPct val="107000"/>
                        </a:lnSpc>
                        <a:spcBef>
                          <a:spcPct val="0"/>
                        </a:spcBef>
                        <a:spcAft>
                          <a:spcPct val="0"/>
                        </a:spcAft>
                        <a:buClrTx/>
                        <a:buSzTx/>
                        <a:buFontTx/>
                        <a:buNone/>
                        <a:tabLst/>
                      </a:pPr>
                      <a:r>
                        <a:rPr kumimoji="0" lang="lv-LV" altLang="lv-LV" sz="1200" u="none" strike="noStrike" cap="none" normalizeH="0" baseline="0">
                          <a:ln>
                            <a:noFill/>
                          </a:ln>
                          <a:effectLst/>
                          <a:latin typeface="+mn-lt"/>
                        </a:rPr>
                        <a:t>7. mēn</a:t>
                      </a:r>
                      <a:endParaRPr kumimoji="0" lang="lv-LV" altLang="lv-LV" sz="1200" b="0" i="0" u="none" strike="noStrike" cap="none" normalizeH="0" baseline="0">
                        <a:ln>
                          <a:noFill/>
                        </a:ln>
                        <a:solidFill>
                          <a:srgbClr val="000000"/>
                        </a:solidFill>
                        <a:effectLst/>
                        <a:latin typeface="+mn-lt"/>
                        <a:ea typeface="Calibri" panose="020F0502020204030204" pitchFamily="34" charset="0"/>
                        <a:cs typeface="Times New Roman" panose="02020603050405020304" pitchFamily="18" charset="0"/>
                      </a:endParaRPr>
                    </a:p>
                  </a:txBody>
                  <a:tcPr marL="55550" marR="55550" marT="0" marB="0" anchor="ctr" horzOverflow="overflow">
                    <a:solidFill>
                      <a:schemeClr val="accent6">
                        <a:lumMod val="40000"/>
                        <a:lumOff val="60000"/>
                      </a:schemeClr>
                    </a:solidFill>
                  </a:tcPr>
                </a:tc>
                <a:tc>
                  <a:txBody>
                    <a:bodyPr/>
                    <a:lstStyle>
                      <a:lvl1pPr defTabSz="782638">
                        <a:spcBef>
                          <a:spcPct val="20000"/>
                        </a:spcBef>
                        <a:buFont typeface="Arial" panose="020B0604020202020204" pitchFamily="34" charset="0"/>
                        <a:defRPr sz="2300">
                          <a:solidFill>
                            <a:schemeClr val="tx1"/>
                          </a:solidFill>
                          <a:latin typeface="Times New Roman" panose="02020603050405020304" pitchFamily="18" charset="0"/>
                          <a:ea typeface="MS PGothic" panose="020B0600070205080204" pitchFamily="34" charset="-128"/>
                        </a:defRPr>
                      </a:lvl1pPr>
                      <a:lvl2pPr marL="390525" defTabSz="782638">
                        <a:spcBef>
                          <a:spcPct val="20000"/>
                        </a:spcBef>
                        <a:buFont typeface="Arial" panose="020B0604020202020204" pitchFamily="34" charset="0"/>
                        <a:defRPr sz="2000">
                          <a:solidFill>
                            <a:schemeClr val="tx1"/>
                          </a:solidFill>
                          <a:latin typeface="Times New Roman" panose="02020603050405020304" pitchFamily="18" charset="0"/>
                          <a:ea typeface="MS PGothic" panose="020B0600070205080204" pitchFamily="34" charset="-128"/>
                        </a:defRPr>
                      </a:lvl2pPr>
                      <a:lvl3pPr marL="782638" defTabSz="782638">
                        <a:spcBef>
                          <a:spcPct val="20000"/>
                        </a:spcBef>
                        <a:buFont typeface="Arial" panose="020B0604020202020204" pitchFamily="34" charset="0"/>
                        <a:defRPr>
                          <a:solidFill>
                            <a:schemeClr val="tx1"/>
                          </a:solidFill>
                          <a:latin typeface="Times New Roman" panose="02020603050405020304" pitchFamily="18" charset="0"/>
                          <a:ea typeface="MS PGothic" panose="020B0600070205080204" pitchFamily="34" charset="-128"/>
                        </a:defRPr>
                      </a:lvl3pPr>
                      <a:lvl4pPr marL="1173163"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4pPr>
                      <a:lvl5pPr marL="1565275"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5pPr>
                      <a:lvl6pPr marL="20224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6pPr>
                      <a:lvl7pPr marL="24796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7pPr>
                      <a:lvl8pPr marL="29368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8pPr>
                      <a:lvl9pPr marL="33940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9pPr>
                    </a:lstStyle>
                    <a:p>
                      <a:pPr marL="0" marR="0" lvl="0" indent="0" algn="l" defTabSz="782638" rtl="0" eaLnBrk="1" fontAlgn="base" latinLnBrk="0" hangingPunct="1">
                        <a:lnSpc>
                          <a:spcPct val="107000"/>
                        </a:lnSpc>
                        <a:spcBef>
                          <a:spcPct val="0"/>
                        </a:spcBef>
                        <a:spcAft>
                          <a:spcPct val="0"/>
                        </a:spcAft>
                        <a:buClrTx/>
                        <a:buSzTx/>
                        <a:buFontTx/>
                        <a:buNone/>
                        <a:tabLst/>
                      </a:pPr>
                      <a:r>
                        <a:rPr kumimoji="0" lang="lv-LV" altLang="lv-LV" sz="1200" u="none" strike="noStrike" cap="none" normalizeH="0" baseline="0">
                          <a:ln>
                            <a:noFill/>
                          </a:ln>
                          <a:effectLst/>
                          <a:latin typeface="+mn-lt"/>
                        </a:rPr>
                        <a:t>8. mēn</a:t>
                      </a:r>
                      <a:endParaRPr kumimoji="0" lang="lv-LV" altLang="lv-LV" sz="1200" b="0" i="0" u="none" strike="noStrike" cap="none" normalizeH="0" baseline="0">
                        <a:ln>
                          <a:noFill/>
                        </a:ln>
                        <a:solidFill>
                          <a:srgbClr val="000000"/>
                        </a:solidFill>
                        <a:effectLst/>
                        <a:latin typeface="+mn-lt"/>
                        <a:ea typeface="Calibri" panose="020F0502020204030204" pitchFamily="34" charset="0"/>
                        <a:cs typeface="Times New Roman" panose="02020603050405020304" pitchFamily="18" charset="0"/>
                      </a:endParaRPr>
                    </a:p>
                  </a:txBody>
                  <a:tcPr marL="55550" marR="55550" marT="0" marB="0" anchor="ctr" horzOverflow="overflow">
                    <a:solidFill>
                      <a:schemeClr val="accent6">
                        <a:lumMod val="40000"/>
                        <a:lumOff val="60000"/>
                      </a:schemeClr>
                    </a:solidFill>
                  </a:tcPr>
                </a:tc>
                <a:tc>
                  <a:txBody>
                    <a:bodyPr/>
                    <a:lstStyle>
                      <a:lvl1pPr defTabSz="782638">
                        <a:spcBef>
                          <a:spcPct val="20000"/>
                        </a:spcBef>
                        <a:buFont typeface="Arial" panose="020B0604020202020204" pitchFamily="34" charset="0"/>
                        <a:defRPr sz="2300">
                          <a:solidFill>
                            <a:schemeClr val="tx1"/>
                          </a:solidFill>
                          <a:latin typeface="Times New Roman" panose="02020603050405020304" pitchFamily="18" charset="0"/>
                          <a:ea typeface="MS PGothic" panose="020B0600070205080204" pitchFamily="34" charset="-128"/>
                        </a:defRPr>
                      </a:lvl1pPr>
                      <a:lvl2pPr marL="390525" defTabSz="782638">
                        <a:spcBef>
                          <a:spcPct val="20000"/>
                        </a:spcBef>
                        <a:buFont typeface="Arial" panose="020B0604020202020204" pitchFamily="34" charset="0"/>
                        <a:defRPr sz="2000">
                          <a:solidFill>
                            <a:schemeClr val="tx1"/>
                          </a:solidFill>
                          <a:latin typeface="Times New Roman" panose="02020603050405020304" pitchFamily="18" charset="0"/>
                          <a:ea typeface="MS PGothic" panose="020B0600070205080204" pitchFamily="34" charset="-128"/>
                        </a:defRPr>
                      </a:lvl2pPr>
                      <a:lvl3pPr marL="782638" defTabSz="782638">
                        <a:spcBef>
                          <a:spcPct val="20000"/>
                        </a:spcBef>
                        <a:buFont typeface="Arial" panose="020B0604020202020204" pitchFamily="34" charset="0"/>
                        <a:defRPr>
                          <a:solidFill>
                            <a:schemeClr val="tx1"/>
                          </a:solidFill>
                          <a:latin typeface="Times New Roman" panose="02020603050405020304" pitchFamily="18" charset="0"/>
                          <a:ea typeface="MS PGothic" panose="020B0600070205080204" pitchFamily="34" charset="-128"/>
                        </a:defRPr>
                      </a:lvl3pPr>
                      <a:lvl4pPr marL="1173163"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4pPr>
                      <a:lvl5pPr marL="1565275"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5pPr>
                      <a:lvl6pPr marL="20224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6pPr>
                      <a:lvl7pPr marL="24796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7pPr>
                      <a:lvl8pPr marL="29368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8pPr>
                      <a:lvl9pPr marL="33940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9pPr>
                    </a:lstStyle>
                    <a:p>
                      <a:pPr marL="0" marR="0" lvl="0" indent="0" algn="l" defTabSz="782638" rtl="0" eaLnBrk="1" fontAlgn="base" latinLnBrk="0" hangingPunct="1">
                        <a:lnSpc>
                          <a:spcPct val="107000"/>
                        </a:lnSpc>
                        <a:spcBef>
                          <a:spcPct val="0"/>
                        </a:spcBef>
                        <a:spcAft>
                          <a:spcPct val="0"/>
                        </a:spcAft>
                        <a:buClrTx/>
                        <a:buSzTx/>
                        <a:buFontTx/>
                        <a:buNone/>
                        <a:tabLst/>
                      </a:pPr>
                      <a:r>
                        <a:rPr kumimoji="0" lang="lv-LV" altLang="lv-LV" sz="1200" u="none" strike="noStrike" cap="none" normalizeH="0" baseline="0">
                          <a:ln>
                            <a:noFill/>
                          </a:ln>
                          <a:effectLst/>
                          <a:latin typeface="+mn-lt"/>
                        </a:rPr>
                        <a:t>9. mēn</a:t>
                      </a:r>
                      <a:endParaRPr kumimoji="0" lang="lv-LV" altLang="lv-LV" sz="1200" b="0" i="0" u="none" strike="noStrike" cap="none" normalizeH="0" baseline="0">
                        <a:ln>
                          <a:noFill/>
                        </a:ln>
                        <a:solidFill>
                          <a:srgbClr val="000000"/>
                        </a:solidFill>
                        <a:effectLst/>
                        <a:latin typeface="+mn-lt"/>
                        <a:ea typeface="Calibri" panose="020F0502020204030204" pitchFamily="34" charset="0"/>
                        <a:cs typeface="Times New Roman" panose="02020603050405020304" pitchFamily="18" charset="0"/>
                      </a:endParaRPr>
                    </a:p>
                  </a:txBody>
                  <a:tcPr marL="55550" marR="55550" marT="0" marB="0" anchor="ctr" horzOverflow="overflow">
                    <a:solidFill>
                      <a:schemeClr val="accent6">
                        <a:lumMod val="40000"/>
                        <a:lumOff val="60000"/>
                      </a:schemeClr>
                    </a:solidFill>
                  </a:tcPr>
                </a:tc>
                <a:extLst>
                  <a:ext uri="{0D108BD9-81ED-4DB2-BD59-A6C34878D82A}">
                    <a16:rowId xmlns="" xmlns:a16="http://schemas.microsoft.com/office/drawing/2014/main" val="3715063112"/>
                  </a:ext>
                </a:extLst>
              </a:tr>
              <a:tr h="298006">
                <a:tc>
                  <a:txBody>
                    <a:bodyPr/>
                    <a:lstStyle>
                      <a:lvl1pPr defTabSz="782638">
                        <a:spcBef>
                          <a:spcPct val="20000"/>
                        </a:spcBef>
                        <a:buFont typeface="Arial" panose="020B0604020202020204" pitchFamily="34" charset="0"/>
                        <a:defRPr sz="2300">
                          <a:solidFill>
                            <a:schemeClr val="tx1"/>
                          </a:solidFill>
                          <a:latin typeface="Times New Roman" panose="02020603050405020304" pitchFamily="18" charset="0"/>
                          <a:ea typeface="MS PGothic" panose="020B0600070205080204" pitchFamily="34" charset="-128"/>
                        </a:defRPr>
                      </a:lvl1pPr>
                      <a:lvl2pPr marL="390525" defTabSz="782638">
                        <a:spcBef>
                          <a:spcPct val="20000"/>
                        </a:spcBef>
                        <a:buFont typeface="Arial" panose="020B0604020202020204" pitchFamily="34" charset="0"/>
                        <a:defRPr sz="2000">
                          <a:solidFill>
                            <a:schemeClr val="tx1"/>
                          </a:solidFill>
                          <a:latin typeface="Times New Roman" panose="02020603050405020304" pitchFamily="18" charset="0"/>
                          <a:ea typeface="MS PGothic" panose="020B0600070205080204" pitchFamily="34" charset="-128"/>
                        </a:defRPr>
                      </a:lvl2pPr>
                      <a:lvl3pPr marL="782638" defTabSz="782638">
                        <a:spcBef>
                          <a:spcPct val="20000"/>
                        </a:spcBef>
                        <a:buFont typeface="Arial" panose="020B0604020202020204" pitchFamily="34" charset="0"/>
                        <a:defRPr>
                          <a:solidFill>
                            <a:schemeClr val="tx1"/>
                          </a:solidFill>
                          <a:latin typeface="Times New Roman" panose="02020603050405020304" pitchFamily="18" charset="0"/>
                          <a:ea typeface="MS PGothic" panose="020B0600070205080204" pitchFamily="34" charset="-128"/>
                        </a:defRPr>
                      </a:lvl3pPr>
                      <a:lvl4pPr marL="1173163"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4pPr>
                      <a:lvl5pPr marL="1565275"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5pPr>
                      <a:lvl6pPr marL="20224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6pPr>
                      <a:lvl7pPr marL="24796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7pPr>
                      <a:lvl8pPr marL="29368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8pPr>
                      <a:lvl9pPr marL="33940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9pPr>
                    </a:lstStyle>
                    <a:p>
                      <a:pPr marL="0" marR="0" lvl="0" indent="0" algn="ctr" defTabSz="782638" rtl="0" eaLnBrk="1" fontAlgn="base" latinLnBrk="0" hangingPunct="1">
                        <a:lnSpc>
                          <a:spcPct val="107000"/>
                        </a:lnSpc>
                        <a:spcBef>
                          <a:spcPct val="0"/>
                        </a:spcBef>
                        <a:spcAft>
                          <a:spcPct val="0"/>
                        </a:spcAft>
                        <a:buClrTx/>
                        <a:buSzTx/>
                        <a:buFontTx/>
                        <a:buNone/>
                        <a:tabLst/>
                      </a:pPr>
                      <a:r>
                        <a:rPr kumimoji="0" lang="lv-LV" altLang="lv-LV" sz="1200" b="1" u="none" strike="noStrike" cap="none" normalizeH="0" baseline="0" dirty="0">
                          <a:ln>
                            <a:noFill/>
                          </a:ln>
                          <a:effectLst/>
                          <a:latin typeface="+mn-lt"/>
                        </a:rPr>
                        <a:t>100%</a:t>
                      </a:r>
                      <a:endParaRPr kumimoji="0" lang="lv-LV" altLang="lv-LV" sz="1200" b="1" i="0" u="none" strike="noStrike" cap="none" normalizeH="0" baseline="0" dirty="0">
                        <a:ln>
                          <a:noFill/>
                        </a:ln>
                        <a:solidFill>
                          <a:srgbClr val="000000"/>
                        </a:solidFill>
                        <a:effectLst/>
                        <a:latin typeface="+mn-lt"/>
                        <a:ea typeface="Calibri" panose="020F0502020204030204" pitchFamily="34" charset="0"/>
                        <a:cs typeface="Times New Roman" panose="02020603050405020304" pitchFamily="18" charset="0"/>
                      </a:endParaRPr>
                    </a:p>
                  </a:txBody>
                  <a:tcPr marL="55550" marR="55550" marT="0" marB="0" anchor="ctr" horzOverflow="overflow">
                    <a:solidFill>
                      <a:schemeClr val="accent6">
                        <a:lumMod val="40000"/>
                        <a:lumOff val="60000"/>
                      </a:schemeClr>
                    </a:solidFill>
                  </a:tcPr>
                </a:tc>
                <a:tc>
                  <a:txBody>
                    <a:bodyPr/>
                    <a:lstStyle>
                      <a:lvl1pPr defTabSz="782638">
                        <a:spcBef>
                          <a:spcPct val="20000"/>
                        </a:spcBef>
                        <a:buFont typeface="Arial" panose="020B0604020202020204" pitchFamily="34" charset="0"/>
                        <a:defRPr sz="2300">
                          <a:solidFill>
                            <a:schemeClr val="tx1"/>
                          </a:solidFill>
                          <a:latin typeface="Times New Roman" panose="02020603050405020304" pitchFamily="18" charset="0"/>
                          <a:ea typeface="MS PGothic" panose="020B0600070205080204" pitchFamily="34" charset="-128"/>
                        </a:defRPr>
                      </a:lvl1pPr>
                      <a:lvl2pPr marL="390525" defTabSz="782638">
                        <a:spcBef>
                          <a:spcPct val="20000"/>
                        </a:spcBef>
                        <a:buFont typeface="Arial" panose="020B0604020202020204" pitchFamily="34" charset="0"/>
                        <a:defRPr sz="2000">
                          <a:solidFill>
                            <a:schemeClr val="tx1"/>
                          </a:solidFill>
                          <a:latin typeface="Times New Roman" panose="02020603050405020304" pitchFamily="18" charset="0"/>
                          <a:ea typeface="MS PGothic" panose="020B0600070205080204" pitchFamily="34" charset="-128"/>
                        </a:defRPr>
                      </a:lvl2pPr>
                      <a:lvl3pPr marL="782638" defTabSz="782638">
                        <a:spcBef>
                          <a:spcPct val="20000"/>
                        </a:spcBef>
                        <a:buFont typeface="Arial" panose="020B0604020202020204" pitchFamily="34" charset="0"/>
                        <a:defRPr>
                          <a:solidFill>
                            <a:schemeClr val="tx1"/>
                          </a:solidFill>
                          <a:latin typeface="Times New Roman" panose="02020603050405020304" pitchFamily="18" charset="0"/>
                          <a:ea typeface="MS PGothic" panose="020B0600070205080204" pitchFamily="34" charset="-128"/>
                        </a:defRPr>
                      </a:lvl3pPr>
                      <a:lvl4pPr marL="1173163"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4pPr>
                      <a:lvl5pPr marL="1565275"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5pPr>
                      <a:lvl6pPr marL="20224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6pPr>
                      <a:lvl7pPr marL="24796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7pPr>
                      <a:lvl8pPr marL="29368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8pPr>
                      <a:lvl9pPr marL="33940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9pPr>
                    </a:lstStyle>
                    <a:p>
                      <a:pPr marL="0" marR="0" lvl="0" indent="0" algn="ctr" defTabSz="782638" rtl="0" eaLnBrk="1" fontAlgn="base" latinLnBrk="0" hangingPunct="1">
                        <a:lnSpc>
                          <a:spcPct val="107000"/>
                        </a:lnSpc>
                        <a:spcBef>
                          <a:spcPct val="0"/>
                        </a:spcBef>
                        <a:spcAft>
                          <a:spcPct val="0"/>
                        </a:spcAft>
                        <a:buClrTx/>
                        <a:buSzTx/>
                        <a:buFontTx/>
                        <a:buNone/>
                        <a:tabLst/>
                      </a:pPr>
                      <a:r>
                        <a:rPr kumimoji="0" lang="lv-LV" altLang="lv-LV" sz="1200" b="1" u="none" strike="noStrike" cap="none" normalizeH="0" baseline="0" dirty="0">
                          <a:ln>
                            <a:noFill/>
                          </a:ln>
                          <a:effectLst/>
                          <a:latin typeface="+mn-lt"/>
                        </a:rPr>
                        <a:t>100%</a:t>
                      </a:r>
                      <a:endParaRPr kumimoji="0" lang="lv-LV" altLang="lv-LV" sz="1200" b="1" i="0" u="none" strike="noStrike" cap="none" normalizeH="0" baseline="0" dirty="0">
                        <a:ln>
                          <a:noFill/>
                        </a:ln>
                        <a:solidFill>
                          <a:srgbClr val="000000"/>
                        </a:solidFill>
                        <a:effectLst/>
                        <a:latin typeface="+mn-lt"/>
                        <a:ea typeface="Calibri" panose="020F0502020204030204" pitchFamily="34" charset="0"/>
                        <a:cs typeface="Times New Roman" panose="02020603050405020304" pitchFamily="18" charset="0"/>
                      </a:endParaRPr>
                    </a:p>
                  </a:txBody>
                  <a:tcPr marL="55550" marR="55550" marT="0" marB="0" anchor="ctr" horzOverflow="overflow">
                    <a:solidFill>
                      <a:schemeClr val="accent6">
                        <a:lumMod val="40000"/>
                        <a:lumOff val="60000"/>
                      </a:schemeClr>
                    </a:solidFill>
                  </a:tcPr>
                </a:tc>
                <a:tc>
                  <a:txBody>
                    <a:bodyPr/>
                    <a:lstStyle>
                      <a:lvl1pPr defTabSz="782638">
                        <a:spcBef>
                          <a:spcPct val="20000"/>
                        </a:spcBef>
                        <a:buFont typeface="Arial" panose="020B0604020202020204" pitchFamily="34" charset="0"/>
                        <a:defRPr sz="2300">
                          <a:solidFill>
                            <a:schemeClr val="tx1"/>
                          </a:solidFill>
                          <a:latin typeface="Times New Roman" panose="02020603050405020304" pitchFamily="18" charset="0"/>
                          <a:ea typeface="MS PGothic" panose="020B0600070205080204" pitchFamily="34" charset="-128"/>
                        </a:defRPr>
                      </a:lvl1pPr>
                      <a:lvl2pPr marL="390525" defTabSz="782638">
                        <a:spcBef>
                          <a:spcPct val="20000"/>
                        </a:spcBef>
                        <a:buFont typeface="Arial" panose="020B0604020202020204" pitchFamily="34" charset="0"/>
                        <a:defRPr sz="2000">
                          <a:solidFill>
                            <a:schemeClr val="tx1"/>
                          </a:solidFill>
                          <a:latin typeface="Times New Roman" panose="02020603050405020304" pitchFamily="18" charset="0"/>
                          <a:ea typeface="MS PGothic" panose="020B0600070205080204" pitchFamily="34" charset="-128"/>
                        </a:defRPr>
                      </a:lvl2pPr>
                      <a:lvl3pPr marL="782638" defTabSz="782638">
                        <a:spcBef>
                          <a:spcPct val="20000"/>
                        </a:spcBef>
                        <a:buFont typeface="Arial" panose="020B0604020202020204" pitchFamily="34" charset="0"/>
                        <a:defRPr>
                          <a:solidFill>
                            <a:schemeClr val="tx1"/>
                          </a:solidFill>
                          <a:latin typeface="Times New Roman" panose="02020603050405020304" pitchFamily="18" charset="0"/>
                          <a:ea typeface="MS PGothic" panose="020B0600070205080204" pitchFamily="34" charset="-128"/>
                        </a:defRPr>
                      </a:lvl3pPr>
                      <a:lvl4pPr marL="1173163"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4pPr>
                      <a:lvl5pPr marL="1565275"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5pPr>
                      <a:lvl6pPr marL="20224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6pPr>
                      <a:lvl7pPr marL="24796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7pPr>
                      <a:lvl8pPr marL="29368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8pPr>
                      <a:lvl9pPr marL="33940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9pPr>
                    </a:lstStyle>
                    <a:p>
                      <a:pPr marL="0" marR="0" lvl="0" indent="0" algn="ctr" defTabSz="782638" rtl="0" eaLnBrk="1" fontAlgn="base" latinLnBrk="0" hangingPunct="1">
                        <a:lnSpc>
                          <a:spcPct val="107000"/>
                        </a:lnSpc>
                        <a:spcBef>
                          <a:spcPct val="0"/>
                        </a:spcBef>
                        <a:spcAft>
                          <a:spcPct val="0"/>
                        </a:spcAft>
                        <a:buClrTx/>
                        <a:buSzTx/>
                        <a:buFontTx/>
                        <a:buNone/>
                        <a:tabLst/>
                      </a:pPr>
                      <a:r>
                        <a:rPr kumimoji="0" lang="lv-LV" altLang="lv-LV" sz="1200" b="1" u="none" strike="noStrike" cap="none" normalizeH="0" baseline="0" dirty="0">
                          <a:ln>
                            <a:noFill/>
                          </a:ln>
                          <a:effectLst/>
                          <a:latin typeface="+mn-lt"/>
                        </a:rPr>
                        <a:t>100%</a:t>
                      </a:r>
                      <a:endParaRPr kumimoji="0" lang="lv-LV" altLang="lv-LV" sz="1200" b="1" i="0" u="none" strike="noStrike" cap="none" normalizeH="0" baseline="0" dirty="0">
                        <a:ln>
                          <a:noFill/>
                        </a:ln>
                        <a:solidFill>
                          <a:srgbClr val="000000"/>
                        </a:solidFill>
                        <a:effectLst/>
                        <a:latin typeface="+mn-lt"/>
                        <a:ea typeface="Calibri" panose="020F0502020204030204" pitchFamily="34" charset="0"/>
                        <a:cs typeface="Times New Roman" panose="02020603050405020304" pitchFamily="18" charset="0"/>
                      </a:endParaRPr>
                    </a:p>
                  </a:txBody>
                  <a:tcPr marL="55550" marR="55550" marT="0" marB="0" anchor="ctr" horzOverflow="overflow">
                    <a:solidFill>
                      <a:schemeClr val="accent6">
                        <a:lumMod val="40000"/>
                        <a:lumOff val="60000"/>
                      </a:schemeClr>
                    </a:solidFill>
                  </a:tcPr>
                </a:tc>
                <a:tc>
                  <a:txBody>
                    <a:bodyPr/>
                    <a:lstStyle>
                      <a:lvl1pPr defTabSz="782638">
                        <a:spcBef>
                          <a:spcPct val="20000"/>
                        </a:spcBef>
                        <a:buFont typeface="Arial" panose="020B0604020202020204" pitchFamily="34" charset="0"/>
                        <a:defRPr sz="2300">
                          <a:solidFill>
                            <a:schemeClr val="tx1"/>
                          </a:solidFill>
                          <a:latin typeface="Times New Roman" panose="02020603050405020304" pitchFamily="18" charset="0"/>
                          <a:ea typeface="MS PGothic" panose="020B0600070205080204" pitchFamily="34" charset="-128"/>
                        </a:defRPr>
                      </a:lvl1pPr>
                      <a:lvl2pPr marL="390525" defTabSz="782638">
                        <a:spcBef>
                          <a:spcPct val="20000"/>
                        </a:spcBef>
                        <a:buFont typeface="Arial" panose="020B0604020202020204" pitchFamily="34" charset="0"/>
                        <a:defRPr sz="2000">
                          <a:solidFill>
                            <a:schemeClr val="tx1"/>
                          </a:solidFill>
                          <a:latin typeface="Times New Roman" panose="02020603050405020304" pitchFamily="18" charset="0"/>
                          <a:ea typeface="MS PGothic" panose="020B0600070205080204" pitchFamily="34" charset="-128"/>
                        </a:defRPr>
                      </a:lvl2pPr>
                      <a:lvl3pPr marL="782638" defTabSz="782638">
                        <a:spcBef>
                          <a:spcPct val="20000"/>
                        </a:spcBef>
                        <a:buFont typeface="Arial" panose="020B0604020202020204" pitchFamily="34" charset="0"/>
                        <a:defRPr>
                          <a:solidFill>
                            <a:schemeClr val="tx1"/>
                          </a:solidFill>
                          <a:latin typeface="Times New Roman" panose="02020603050405020304" pitchFamily="18" charset="0"/>
                          <a:ea typeface="MS PGothic" panose="020B0600070205080204" pitchFamily="34" charset="-128"/>
                        </a:defRPr>
                      </a:lvl3pPr>
                      <a:lvl4pPr marL="1173163"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4pPr>
                      <a:lvl5pPr marL="1565275"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5pPr>
                      <a:lvl6pPr marL="20224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6pPr>
                      <a:lvl7pPr marL="24796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7pPr>
                      <a:lvl8pPr marL="29368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8pPr>
                      <a:lvl9pPr marL="33940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9pPr>
                    </a:lstStyle>
                    <a:p>
                      <a:pPr marL="0" marR="0" lvl="0" indent="0" algn="ctr" defTabSz="782638" rtl="0" eaLnBrk="1" fontAlgn="base" latinLnBrk="0" hangingPunct="1">
                        <a:lnSpc>
                          <a:spcPct val="107000"/>
                        </a:lnSpc>
                        <a:spcBef>
                          <a:spcPct val="0"/>
                        </a:spcBef>
                        <a:spcAft>
                          <a:spcPct val="0"/>
                        </a:spcAft>
                        <a:buClrTx/>
                        <a:buSzTx/>
                        <a:buFontTx/>
                        <a:buNone/>
                        <a:tabLst/>
                      </a:pPr>
                      <a:r>
                        <a:rPr kumimoji="0" lang="lv-LV" altLang="lv-LV" sz="1200" b="1" u="none" strike="noStrike" cap="none" normalizeH="0" baseline="0" dirty="0">
                          <a:ln>
                            <a:noFill/>
                          </a:ln>
                          <a:effectLst/>
                          <a:latin typeface="+mn-lt"/>
                        </a:rPr>
                        <a:t>75%</a:t>
                      </a:r>
                      <a:endParaRPr kumimoji="0" lang="lv-LV" altLang="lv-LV" sz="1200" b="1" i="0" u="none" strike="noStrike" cap="none" normalizeH="0" baseline="0" dirty="0">
                        <a:ln>
                          <a:noFill/>
                        </a:ln>
                        <a:solidFill>
                          <a:srgbClr val="000000"/>
                        </a:solidFill>
                        <a:effectLst/>
                        <a:latin typeface="+mn-lt"/>
                        <a:ea typeface="Calibri" panose="020F0502020204030204" pitchFamily="34" charset="0"/>
                        <a:cs typeface="Times New Roman" panose="02020603050405020304" pitchFamily="18" charset="0"/>
                      </a:endParaRPr>
                    </a:p>
                  </a:txBody>
                  <a:tcPr marL="55550" marR="55550" marT="0" marB="0" anchor="ctr" horzOverflow="overflow">
                    <a:solidFill>
                      <a:schemeClr val="accent6">
                        <a:lumMod val="40000"/>
                        <a:lumOff val="60000"/>
                      </a:schemeClr>
                    </a:solidFill>
                  </a:tcPr>
                </a:tc>
                <a:tc>
                  <a:txBody>
                    <a:bodyPr/>
                    <a:lstStyle>
                      <a:lvl1pPr defTabSz="782638">
                        <a:spcBef>
                          <a:spcPct val="20000"/>
                        </a:spcBef>
                        <a:buFont typeface="Arial" panose="020B0604020202020204" pitchFamily="34" charset="0"/>
                        <a:defRPr sz="2300">
                          <a:solidFill>
                            <a:schemeClr val="tx1"/>
                          </a:solidFill>
                          <a:latin typeface="Times New Roman" panose="02020603050405020304" pitchFamily="18" charset="0"/>
                          <a:ea typeface="MS PGothic" panose="020B0600070205080204" pitchFamily="34" charset="-128"/>
                        </a:defRPr>
                      </a:lvl1pPr>
                      <a:lvl2pPr marL="390525" defTabSz="782638">
                        <a:spcBef>
                          <a:spcPct val="20000"/>
                        </a:spcBef>
                        <a:buFont typeface="Arial" panose="020B0604020202020204" pitchFamily="34" charset="0"/>
                        <a:defRPr sz="2000">
                          <a:solidFill>
                            <a:schemeClr val="tx1"/>
                          </a:solidFill>
                          <a:latin typeface="Times New Roman" panose="02020603050405020304" pitchFamily="18" charset="0"/>
                          <a:ea typeface="MS PGothic" panose="020B0600070205080204" pitchFamily="34" charset="-128"/>
                        </a:defRPr>
                      </a:lvl2pPr>
                      <a:lvl3pPr marL="782638" defTabSz="782638">
                        <a:spcBef>
                          <a:spcPct val="20000"/>
                        </a:spcBef>
                        <a:buFont typeface="Arial" panose="020B0604020202020204" pitchFamily="34" charset="0"/>
                        <a:defRPr>
                          <a:solidFill>
                            <a:schemeClr val="tx1"/>
                          </a:solidFill>
                          <a:latin typeface="Times New Roman" panose="02020603050405020304" pitchFamily="18" charset="0"/>
                          <a:ea typeface="MS PGothic" panose="020B0600070205080204" pitchFamily="34" charset="-128"/>
                        </a:defRPr>
                      </a:lvl3pPr>
                      <a:lvl4pPr marL="1173163"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4pPr>
                      <a:lvl5pPr marL="1565275"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5pPr>
                      <a:lvl6pPr marL="20224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6pPr>
                      <a:lvl7pPr marL="24796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7pPr>
                      <a:lvl8pPr marL="29368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8pPr>
                      <a:lvl9pPr marL="33940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9pPr>
                    </a:lstStyle>
                    <a:p>
                      <a:pPr marL="0" marR="0" lvl="0" indent="0" algn="ctr" defTabSz="782638" rtl="0" eaLnBrk="1" fontAlgn="base" latinLnBrk="0" hangingPunct="1">
                        <a:lnSpc>
                          <a:spcPct val="107000"/>
                        </a:lnSpc>
                        <a:spcBef>
                          <a:spcPct val="0"/>
                        </a:spcBef>
                        <a:spcAft>
                          <a:spcPct val="0"/>
                        </a:spcAft>
                        <a:buClrTx/>
                        <a:buSzTx/>
                        <a:buFontTx/>
                        <a:buNone/>
                        <a:tabLst/>
                      </a:pPr>
                      <a:r>
                        <a:rPr kumimoji="0" lang="lv-LV" altLang="lv-LV" sz="1200" b="1" u="none" strike="noStrike" cap="none" normalizeH="0" baseline="0" dirty="0">
                          <a:ln>
                            <a:noFill/>
                          </a:ln>
                          <a:effectLst/>
                          <a:latin typeface="+mn-lt"/>
                        </a:rPr>
                        <a:t>75%</a:t>
                      </a:r>
                      <a:endParaRPr kumimoji="0" lang="lv-LV" altLang="lv-LV" sz="1200" b="1" i="0" u="none" strike="noStrike" cap="none" normalizeH="0" baseline="0" dirty="0">
                        <a:ln>
                          <a:noFill/>
                        </a:ln>
                        <a:solidFill>
                          <a:srgbClr val="000000"/>
                        </a:solidFill>
                        <a:effectLst/>
                        <a:latin typeface="+mn-lt"/>
                        <a:ea typeface="Calibri" panose="020F0502020204030204" pitchFamily="34" charset="0"/>
                        <a:cs typeface="Times New Roman" panose="02020603050405020304" pitchFamily="18" charset="0"/>
                      </a:endParaRPr>
                    </a:p>
                  </a:txBody>
                  <a:tcPr marL="55550" marR="55550" marT="0" marB="0" anchor="ctr" horzOverflow="overflow">
                    <a:solidFill>
                      <a:schemeClr val="accent6">
                        <a:lumMod val="40000"/>
                        <a:lumOff val="60000"/>
                      </a:schemeClr>
                    </a:solidFill>
                  </a:tcPr>
                </a:tc>
                <a:tc>
                  <a:txBody>
                    <a:bodyPr/>
                    <a:lstStyle>
                      <a:lvl1pPr defTabSz="782638">
                        <a:spcBef>
                          <a:spcPct val="20000"/>
                        </a:spcBef>
                        <a:buFont typeface="Arial" panose="020B0604020202020204" pitchFamily="34" charset="0"/>
                        <a:defRPr sz="2300">
                          <a:solidFill>
                            <a:schemeClr val="tx1"/>
                          </a:solidFill>
                          <a:latin typeface="Times New Roman" panose="02020603050405020304" pitchFamily="18" charset="0"/>
                          <a:ea typeface="MS PGothic" panose="020B0600070205080204" pitchFamily="34" charset="-128"/>
                        </a:defRPr>
                      </a:lvl1pPr>
                      <a:lvl2pPr marL="390525" defTabSz="782638">
                        <a:spcBef>
                          <a:spcPct val="20000"/>
                        </a:spcBef>
                        <a:buFont typeface="Arial" panose="020B0604020202020204" pitchFamily="34" charset="0"/>
                        <a:defRPr sz="2000">
                          <a:solidFill>
                            <a:schemeClr val="tx1"/>
                          </a:solidFill>
                          <a:latin typeface="Times New Roman" panose="02020603050405020304" pitchFamily="18" charset="0"/>
                          <a:ea typeface="MS PGothic" panose="020B0600070205080204" pitchFamily="34" charset="-128"/>
                        </a:defRPr>
                      </a:lvl2pPr>
                      <a:lvl3pPr marL="782638" defTabSz="782638">
                        <a:spcBef>
                          <a:spcPct val="20000"/>
                        </a:spcBef>
                        <a:buFont typeface="Arial" panose="020B0604020202020204" pitchFamily="34" charset="0"/>
                        <a:defRPr>
                          <a:solidFill>
                            <a:schemeClr val="tx1"/>
                          </a:solidFill>
                          <a:latin typeface="Times New Roman" panose="02020603050405020304" pitchFamily="18" charset="0"/>
                          <a:ea typeface="MS PGothic" panose="020B0600070205080204" pitchFamily="34" charset="-128"/>
                        </a:defRPr>
                      </a:lvl3pPr>
                      <a:lvl4pPr marL="1173163"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4pPr>
                      <a:lvl5pPr marL="1565275"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5pPr>
                      <a:lvl6pPr marL="20224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6pPr>
                      <a:lvl7pPr marL="24796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7pPr>
                      <a:lvl8pPr marL="29368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8pPr>
                      <a:lvl9pPr marL="33940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9pPr>
                    </a:lstStyle>
                    <a:p>
                      <a:pPr marL="0" marR="0" lvl="0" indent="0" algn="ctr" defTabSz="782638" rtl="0" eaLnBrk="1" fontAlgn="base" latinLnBrk="0" hangingPunct="1">
                        <a:lnSpc>
                          <a:spcPct val="107000"/>
                        </a:lnSpc>
                        <a:spcBef>
                          <a:spcPct val="0"/>
                        </a:spcBef>
                        <a:spcAft>
                          <a:spcPct val="0"/>
                        </a:spcAft>
                        <a:buClrTx/>
                        <a:buSzTx/>
                        <a:buFontTx/>
                        <a:buNone/>
                        <a:tabLst/>
                      </a:pPr>
                      <a:r>
                        <a:rPr kumimoji="0" lang="lv-LV" altLang="lv-LV" sz="1200" b="1" u="none" strike="noStrike" cap="none" normalizeH="0" baseline="0" dirty="0">
                          <a:ln>
                            <a:noFill/>
                          </a:ln>
                          <a:effectLst/>
                          <a:latin typeface="+mn-lt"/>
                        </a:rPr>
                        <a:t>75%</a:t>
                      </a:r>
                      <a:endParaRPr kumimoji="0" lang="lv-LV" altLang="lv-LV" sz="1200" b="1" i="0" u="none" strike="noStrike" cap="none" normalizeH="0" baseline="0" dirty="0">
                        <a:ln>
                          <a:noFill/>
                        </a:ln>
                        <a:solidFill>
                          <a:srgbClr val="000000"/>
                        </a:solidFill>
                        <a:effectLst/>
                        <a:latin typeface="+mn-lt"/>
                        <a:ea typeface="Calibri" panose="020F0502020204030204" pitchFamily="34" charset="0"/>
                        <a:cs typeface="Times New Roman" panose="02020603050405020304" pitchFamily="18" charset="0"/>
                      </a:endParaRPr>
                    </a:p>
                  </a:txBody>
                  <a:tcPr marL="55550" marR="55550" marT="0" marB="0" anchor="ctr" horzOverflow="overflow">
                    <a:solidFill>
                      <a:schemeClr val="accent6">
                        <a:lumMod val="40000"/>
                        <a:lumOff val="60000"/>
                      </a:schemeClr>
                    </a:solidFill>
                  </a:tcPr>
                </a:tc>
                <a:tc>
                  <a:txBody>
                    <a:bodyPr/>
                    <a:lstStyle>
                      <a:lvl1pPr defTabSz="782638">
                        <a:spcBef>
                          <a:spcPct val="20000"/>
                        </a:spcBef>
                        <a:buFont typeface="Arial" panose="020B0604020202020204" pitchFamily="34" charset="0"/>
                        <a:defRPr sz="2300">
                          <a:solidFill>
                            <a:schemeClr val="tx1"/>
                          </a:solidFill>
                          <a:latin typeface="Times New Roman" panose="02020603050405020304" pitchFamily="18" charset="0"/>
                          <a:ea typeface="MS PGothic" panose="020B0600070205080204" pitchFamily="34" charset="-128"/>
                        </a:defRPr>
                      </a:lvl1pPr>
                      <a:lvl2pPr marL="390525" defTabSz="782638">
                        <a:spcBef>
                          <a:spcPct val="20000"/>
                        </a:spcBef>
                        <a:buFont typeface="Arial" panose="020B0604020202020204" pitchFamily="34" charset="0"/>
                        <a:defRPr sz="2000">
                          <a:solidFill>
                            <a:schemeClr val="tx1"/>
                          </a:solidFill>
                          <a:latin typeface="Times New Roman" panose="02020603050405020304" pitchFamily="18" charset="0"/>
                          <a:ea typeface="MS PGothic" panose="020B0600070205080204" pitchFamily="34" charset="-128"/>
                        </a:defRPr>
                      </a:lvl2pPr>
                      <a:lvl3pPr marL="782638" defTabSz="782638">
                        <a:spcBef>
                          <a:spcPct val="20000"/>
                        </a:spcBef>
                        <a:buFont typeface="Arial" panose="020B0604020202020204" pitchFamily="34" charset="0"/>
                        <a:defRPr>
                          <a:solidFill>
                            <a:schemeClr val="tx1"/>
                          </a:solidFill>
                          <a:latin typeface="Times New Roman" panose="02020603050405020304" pitchFamily="18" charset="0"/>
                          <a:ea typeface="MS PGothic" panose="020B0600070205080204" pitchFamily="34" charset="-128"/>
                        </a:defRPr>
                      </a:lvl3pPr>
                      <a:lvl4pPr marL="1173163"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4pPr>
                      <a:lvl5pPr marL="1565275"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5pPr>
                      <a:lvl6pPr marL="20224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6pPr>
                      <a:lvl7pPr marL="24796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7pPr>
                      <a:lvl8pPr marL="29368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8pPr>
                      <a:lvl9pPr marL="33940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9pPr>
                    </a:lstStyle>
                    <a:p>
                      <a:pPr marL="0" marR="0" lvl="0" indent="0" algn="ctr" defTabSz="782638" rtl="0" eaLnBrk="1" fontAlgn="base" latinLnBrk="0" hangingPunct="1">
                        <a:lnSpc>
                          <a:spcPct val="107000"/>
                        </a:lnSpc>
                        <a:spcBef>
                          <a:spcPct val="0"/>
                        </a:spcBef>
                        <a:spcAft>
                          <a:spcPct val="0"/>
                        </a:spcAft>
                        <a:buClrTx/>
                        <a:buSzTx/>
                        <a:buFontTx/>
                        <a:buNone/>
                        <a:tabLst/>
                      </a:pPr>
                      <a:r>
                        <a:rPr kumimoji="0" lang="lv-LV" altLang="lv-LV" sz="1200" b="1" u="none" strike="noStrike" cap="none" normalizeH="0" baseline="0" dirty="0">
                          <a:ln>
                            <a:noFill/>
                          </a:ln>
                          <a:effectLst/>
                          <a:latin typeface="+mn-lt"/>
                        </a:rPr>
                        <a:t>50%</a:t>
                      </a:r>
                      <a:endParaRPr kumimoji="0" lang="lv-LV" altLang="lv-LV" sz="1200" b="1" i="0" u="none" strike="noStrike" cap="none" normalizeH="0" baseline="0" dirty="0">
                        <a:ln>
                          <a:noFill/>
                        </a:ln>
                        <a:solidFill>
                          <a:srgbClr val="000000"/>
                        </a:solidFill>
                        <a:effectLst/>
                        <a:latin typeface="+mn-lt"/>
                        <a:ea typeface="Calibri" panose="020F0502020204030204" pitchFamily="34" charset="0"/>
                        <a:cs typeface="Times New Roman" panose="02020603050405020304" pitchFamily="18" charset="0"/>
                      </a:endParaRPr>
                    </a:p>
                  </a:txBody>
                  <a:tcPr marL="55550" marR="55550" marT="0" marB="0" anchor="ctr" horzOverflow="overflow">
                    <a:solidFill>
                      <a:schemeClr val="accent6">
                        <a:lumMod val="40000"/>
                        <a:lumOff val="60000"/>
                      </a:schemeClr>
                    </a:solidFill>
                  </a:tcPr>
                </a:tc>
                <a:tc>
                  <a:txBody>
                    <a:bodyPr/>
                    <a:lstStyle>
                      <a:lvl1pPr defTabSz="782638">
                        <a:spcBef>
                          <a:spcPct val="20000"/>
                        </a:spcBef>
                        <a:buFont typeface="Arial" panose="020B0604020202020204" pitchFamily="34" charset="0"/>
                        <a:defRPr sz="2300">
                          <a:solidFill>
                            <a:schemeClr val="tx1"/>
                          </a:solidFill>
                          <a:latin typeface="Times New Roman" panose="02020603050405020304" pitchFamily="18" charset="0"/>
                          <a:ea typeface="MS PGothic" panose="020B0600070205080204" pitchFamily="34" charset="-128"/>
                        </a:defRPr>
                      </a:lvl1pPr>
                      <a:lvl2pPr marL="390525" defTabSz="782638">
                        <a:spcBef>
                          <a:spcPct val="20000"/>
                        </a:spcBef>
                        <a:buFont typeface="Arial" panose="020B0604020202020204" pitchFamily="34" charset="0"/>
                        <a:defRPr sz="2000">
                          <a:solidFill>
                            <a:schemeClr val="tx1"/>
                          </a:solidFill>
                          <a:latin typeface="Times New Roman" panose="02020603050405020304" pitchFamily="18" charset="0"/>
                          <a:ea typeface="MS PGothic" panose="020B0600070205080204" pitchFamily="34" charset="-128"/>
                        </a:defRPr>
                      </a:lvl2pPr>
                      <a:lvl3pPr marL="782638" defTabSz="782638">
                        <a:spcBef>
                          <a:spcPct val="20000"/>
                        </a:spcBef>
                        <a:buFont typeface="Arial" panose="020B0604020202020204" pitchFamily="34" charset="0"/>
                        <a:defRPr>
                          <a:solidFill>
                            <a:schemeClr val="tx1"/>
                          </a:solidFill>
                          <a:latin typeface="Times New Roman" panose="02020603050405020304" pitchFamily="18" charset="0"/>
                          <a:ea typeface="MS PGothic" panose="020B0600070205080204" pitchFamily="34" charset="-128"/>
                        </a:defRPr>
                      </a:lvl3pPr>
                      <a:lvl4pPr marL="1173163"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4pPr>
                      <a:lvl5pPr marL="1565275"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5pPr>
                      <a:lvl6pPr marL="20224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6pPr>
                      <a:lvl7pPr marL="24796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7pPr>
                      <a:lvl8pPr marL="29368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8pPr>
                      <a:lvl9pPr marL="33940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9pPr>
                    </a:lstStyle>
                    <a:p>
                      <a:pPr marL="0" marR="0" lvl="0" indent="0" algn="ctr" defTabSz="782638" rtl="0" eaLnBrk="1" fontAlgn="base" latinLnBrk="0" hangingPunct="1">
                        <a:lnSpc>
                          <a:spcPct val="107000"/>
                        </a:lnSpc>
                        <a:spcBef>
                          <a:spcPct val="0"/>
                        </a:spcBef>
                        <a:spcAft>
                          <a:spcPct val="0"/>
                        </a:spcAft>
                        <a:buClrTx/>
                        <a:buSzTx/>
                        <a:buFontTx/>
                        <a:buNone/>
                        <a:tabLst/>
                      </a:pPr>
                      <a:r>
                        <a:rPr kumimoji="0" lang="lv-LV" altLang="lv-LV" sz="1200" b="1" u="none" strike="noStrike" cap="none" normalizeH="0" baseline="0" dirty="0">
                          <a:ln>
                            <a:noFill/>
                          </a:ln>
                          <a:effectLst/>
                          <a:latin typeface="+mn-lt"/>
                        </a:rPr>
                        <a:t>50%</a:t>
                      </a:r>
                      <a:endParaRPr kumimoji="0" lang="lv-LV" altLang="lv-LV" sz="1200" b="1" i="0" u="none" strike="noStrike" cap="none" normalizeH="0" baseline="0" dirty="0">
                        <a:ln>
                          <a:noFill/>
                        </a:ln>
                        <a:solidFill>
                          <a:srgbClr val="000000"/>
                        </a:solidFill>
                        <a:effectLst/>
                        <a:latin typeface="+mn-lt"/>
                        <a:ea typeface="Calibri" panose="020F0502020204030204" pitchFamily="34" charset="0"/>
                        <a:cs typeface="Times New Roman" panose="02020603050405020304" pitchFamily="18" charset="0"/>
                      </a:endParaRPr>
                    </a:p>
                  </a:txBody>
                  <a:tcPr marL="55550" marR="55550" marT="0" marB="0" anchor="ctr" horzOverflow="overflow">
                    <a:solidFill>
                      <a:schemeClr val="accent6">
                        <a:lumMod val="40000"/>
                        <a:lumOff val="60000"/>
                      </a:schemeClr>
                    </a:solidFill>
                  </a:tcPr>
                </a:tc>
                <a:tc>
                  <a:txBody>
                    <a:bodyPr/>
                    <a:lstStyle>
                      <a:lvl1pPr defTabSz="782638">
                        <a:spcBef>
                          <a:spcPct val="20000"/>
                        </a:spcBef>
                        <a:buFont typeface="Arial" panose="020B0604020202020204" pitchFamily="34" charset="0"/>
                        <a:defRPr sz="2300">
                          <a:solidFill>
                            <a:schemeClr val="tx1"/>
                          </a:solidFill>
                          <a:latin typeface="Times New Roman" panose="02020603050405020304" pitchFamily="18" charset="0"/>
                          <a:ea typeface="MS PGothic" panose="020B0600070205080204" pitchFamily="34" charset="-128"/>
                        </a:defRPr>
                      </a:lvl1pPr>
                      <a:lvl2pPr marL="390525" defTabSz="782638">
                        <a:spcBef>
                          <a:spcPct val="20000"/>
                        </a:spcBef>
                        <a:buFont typeface="Arial" panose="020B0604020202020204" pitchFamily="34" charset="0"/>
                        <a:defRPr sz="2000">
                          <a:solidFill>
                            <a:schemeClr val="tx1"/>
                          </a:solidFill>
                          <a:latin typeface="Times New Roman" panose="02020603050405020304" pitchFamily="18" charset="0"/>
                          <a:ea typeface="MS PGothic" panose="020B0600070205080204" pitchFamily="34" charset="-128"/>
                        </a:defRPr>
                      </a:lvl2pPr>
                      <a:lvl3pPr marL="782638" defTabSz="782638">
                        <a:spcBef>
                          <a:spcPct val="20000"/>
                        </a:spcBef>
                        <a:buFont typeface="Arial" panose="020B0604020202020204" pitchFamily="34" charset="0"/>
                        <a:defRPr>
                          <a:solidFill>
                            <a:schemeClr val="tx1"/>
                          </a:solidFill>
                          <a:latin typeface="Times New Roman" panose="02020603050405020304" pitchFamily="18" charset="0"/>
                          <a:ea typeface="MS PGothic" panose="020B0600070205080204" pitchFamily="34" charset="-128"/>
                        </a:defRPr>
                      </a:lvl3pPr>
                      <a:lvl4pPr marL="1173163"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4pPr>
                      <a:lvl5pPr marL="1565275"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5pPr>
                      <a:lvl6pPr marL="20224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6pPr>
                      <a:lvl7pPr marL="24796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7pPr>
                      <a:lvl8pPr marL="29368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8pPr>
                      <a:lvl9pPr marL="33940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9pPr>
                    </a:lstStyle>
                    <a:p>
                      <a:pPr marL="0" marR="0" lvl="0" indent="0" algn="ctr" defTabSz="782638" rtl="0" eaLnBrk="1" fontAlgn="base" latinLnBrk="0" hangingPunct="1">
                        <a:lnSpc>
                          <a:spcPct val="107000"/>
                        </a:lnSpc>
                        <a:spcBef>
                          <a:spcPct val="0"/>
                        </a:spcBef>
                        <a:spcAft>
                          <a:spcPct val="0"/>
                        </a:spcAft>
                        <a:buClrTx/>
                        <a:buSzTx/>
                        <a:buFontTx/>
                        <a:buNone/>
                        <a:tabLst/>
                      </a:pPr>
                      <a:r>
                        <a:rPr kumimoji="0" lang="lv-LV" altLang="lv-LV" sz="1200" b="1" u="none" strike="noStrike" cap="none" normalizeH="0" baseline="0" dirty="0">
                          <a:ln>
                            <a:noFill/>
                          </a:ln>
                          <a:effectLst/>
                          <a:latin typeface="+mn-lt"/>
                        </a:rPr>
                        <a:t>50%</a:t>
                      </a:r>
                      <a:endParaRPr kumimoji="0" lang="lv-LV" altLang="lv-LV" sz="1200" b="1" i="0" u="none" strike="noStrike" cap="none" normalizeH="0" baseline="0" dirty="0">
                        <a:ln>
                          <a:noFill/>
                        </a:ln>
                        <a:solidFill>
                          <a:srgbClr val="000000"/>
                        </a:solidFill>
                        <a:effectLst/>
                        <a:latin typeface="+mn-lt"/>
                        <a:ea typeface="Calibri" panose="020F0502020204030204" pitchFamily="34" charset="0"/>
                        <a:cs typeface="Times New Roman" panose="02020603050405020304" pitchFamily="18" charset="0"/>
                      </a:endParaRPr>
                    </a:p>
                  </a:txBody>
                  <a:tcPr marL="55550" marR="55550" marT="0" marB="0" anchor="ctr" horzOverflow="overflow">
                    <a:solidFill>
                      <a:schemeClr val="accent6">
                        <a:lumMod val="40000"/>
                        <a:lumOff val="60000"/>
                      </a:schemeClr>
                    </a:solidFill>
                  </a:tcPr>
                </a:tc>
                <a:extLst>
                  <a:ext uri="{0D108BD9-81ED-4DB2-BD59-A6C34878D82A}">
                    <a16:rowId xmlns="" xmlns:a16="http://schemas.microsoft.com/office/drawing/2014/main" val="2276650092"/>
                  </a:ext>
                </a:extLst>
              </a:tr>
              <a:tr h="361911">
                <a:tc gridSpan="9">
                  <a:txBody>
                    <a:bodyPr/>
                    <a:lstStyle>
                      <a:lvl1pPr defTabSz="782638">
                        <a:spcBef>
                          <a:spcPct val="20000"/>
                        </a:spcBef>
                        <a:buFont typeface="Arial" panose="020B0604020202020204" pitchFamily="34" charset="0"/>
                        <a:defRPr sz="2300">
                          <a:solidFill>
                            <a:schemeClr val="tx1"/>
                          </a:solidFill>
                          <a:latin typeface="Times New Roman" panose="02020603050405020304" pitchFamily="18" charset="0"/>
                          <a:ea typeface="MS PGothic" panose="020B0600070205080204" pitchFamily="34" charset="-128"/>
                        </a:defRPr>
                      </a:lvl1pPr>
                      <a:lvl2pPr marL="390525" defTabSz="782638">
                        <a:spcBef>
                          <a:spcPct val="20000"/>
                        </a:spcBef>
                        <a:buFont typeface="Arial" panose="020B0604020202020204" pitchFamily="34" charset="0"/>
                        <a:defRPr sz="2000">
                          <a:solidFill>
                            <a:schemeClr val="tx1"/>
                          </a:solidFill>
                          <a:latin typeface="Times New Roman" panose="02020603050405020304" pitchFamily="18" charset="0"/>
                          <a:ea typeface="MS PGothic" panose="020B0600070205080204" pitchFamily="34" charset="-128"/>
                        </a:defRPr>
                      </a:lvl2pPr>
                      <a:lvl3pPr marL="782638" defTabSz="782638">
                        <a:spcBef>
                          <a:spcPct val="20000"/>
                        </a:spcBef>
                        <a:buFont typeface="Arial" panose="020B0604020202020204" pitchFamily="34" charset="0"/>
                        <a:defRPr>
                          <a:solidFill>
                            <a:schemeClr val="tx1"/>
                          </a:solidFill>
                          <a:latin typeface="Times New Roman" panose="02020603050405020304" pitchFamily="18" charset="0"/>
                          <a:ea typeface="MS PGothic" panose="020B0600070205080204" pitchFamily="34" charset="-128"/>
                        </a:defRPr>
                      </a:lvl3pPr>
                      <a:lvl4pPr marL="1173163"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4pPr>
                      <a:lvl5pPr marL="1565275"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5pPr>
                      <a:lvl6pPr marL="20224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6pPr>
                      <a:lvl7pPr marL="24796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7pPr>
                      <a:lvl8pPr marL="29368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8pPr>
                      <a:lvl9pPr marL="33940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9pPr>
                    </a:lstStyle>
                    <a:p>
                      <a:pPr marL="0" marR="0" lvl="0" indent="0" algn="l" defTabSz="782638" rtl="0" eaLnBrk="1" fontAlgn="base" latinLnBrk="0" hangingPunct="1">
                        <a:lnSpc>
                          <a:spcPct val="100000"/>
                        </a:lnSpc>
                        <a:spcBef>
                          <a:spcPct val="0"/>
                        </a:spcBef>
                        <a:spcAft>
                          <a:spcPct val="0"/>
                        </a:spcAft>
                        <a:buClrTx/>
                        <a:buSzTx/>
                        <a:buFontTx/>
                        <a:buNone/>
                        <a:tabLst/>
                      </a:pPr>
                      <a:r>
                        <a:rPr kumimoji="0" lang="lv-LV" altLang="lv-LV" sz="1300" u="none" strike="noStrike" cap="none" normalizeH="0" baseline="0" dirty="0">
                          <a:ln>
                            <a:noFill/>
                          </a:ln>
                          <a:effectLst/>
                          <a:latin typeface="+mn-lt"/>
                        </a:rPr>
                        <a:t>Jaunā sistēma:</a:t>
                      </a:r>
                      <a:endParaRPr kumimoji="0" lang="lv-LV" altLang="lv-LV" sz="1300" b="1" i="0" u="none" strike="noStrike" cap="none" normalizeH="0" baseline="0" dirty="0">
                        <a:ln>
                          <a:noFill/>
                        </a:ln>
                        <a:solidFill>
                          <a:srgbClr val="FFFFFF"/>
                        </a:solidFill>
                        <a:effectLst/>
                        <a:latin typeface="+mn-lt"/>
                        <a:ea typeface="MS PGothic" panose="020B0600070205080204" pitchFamily="34" charset="-128"/>
                      </a:endParaRPr>
                    </a:p>
                  </a:txBody>
                  <a:tcPr marL="74066" marR="74066" marT="49400" marB="49400" anchor="ctr" horzOverflow="overflow">
                    <a:solidFill>
                      <a:srgbClr val="FF9999"/>
                    </a:solidFill>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 xmlns:a16="http://schemas.microsoft.com/office/drawing/2014/main" val="840967635"/>
                  </a:ext>
                </a:extLst>
              </a:tr>
              <a:tr h="227644">
                <a:tc>
                  <a:txBody>
                    <a:bodyPr/>
                    <a:lstStyle>
                      <a:lvl1pPr defTabSz="782638">
                        <a:spcBef>
                          <a:spcPct val="20000"/>
                        </a:spcBef>
                        <a:buFont typeface="Arial" panose="020B0604020202020204" pitchFamily="34" charset="0"/>
                        <a:defRPr sz="2300">
                          <a:solidFill>
                            <a:schemeClr val="tx1"/>
                          </a:solidFill>
                          <a:latin typeface="Times New Roman" panose="02020603050405020304" pitchFamily="18" charset="0"/>
                          <a:ea typeface="MS PGothic" panose="020B0600070205080204" pitchFamily="34" charset="-128"/>
                        </a:defRPr>
                      </a:lvl1pPr>
                      <a:lvl2pPr marL="390525" defTabSz="782638">
                        <a:spcBef>
                          <a:spcPct val="20000"/>
                        </a:spcBef>
                        <a:buFont typeface="Arial" panose="020B0604020202020204" pitchFamily="34" charset="0"/>
                        <a:defRPr sz="2000">
                          <a:solidFill>
                            <a:schemeClr val="tx1"/>
                          </a:solidFill>
                          <a:latin typeface="Times New Roman" panose="02020603050405020304" pitchFamily="18" charset="0"/>
                          <a:ea typeface="MS PGothic" panose="020B0600070205080204" pitchFamily="34" charset="-128"/>
                        </a:defRPr>
                      </a:lvl2pPr>
                      <a:lvl3pPr marL="782638" defTabSz="782638">
                        <a:spcBef>
                          <a:spcPct val="20000"/>
                        </a:spcBef>
                        <a:buFont typeface="Arial" panose="020B0604020202020204" pitchFamily="34" charset="0"/>
                        <a:defRPr>
                          <a:solidFill>
                            <a:schemeClr val="tx1"/>
                          </a:solidFill>
                          <a:latin typeface="Times New Roman" panose="02020603050405020304" pitchFamily="18" charset="0"/>
                          <a:ea typeface="MS PGothic" panose="020B0600070205080204" pitchFamily="34" charset="-128"/>
                        </a:defRPr>
                      </a:lvl3pPr>
                      <a:lvl4pPr marL="1173163"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4pPr>
                      <a:lvl5pPr marL="1565275"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5pPr>
                      <a:lvl6pPr marL="20224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6pPr>
                      <a:lvl7pPr marL="24796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7pPr>
                      <a:lvl8pPr marL="29368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8pPr>
                      <a:lvl9pPr marL="33940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9pPr>
                    </a:lstStyle>
                    <a:p>
                      <a:pPr marL="0" marR="0" lvl="0" indent="0" algn="l" defTabSz="782638" rtl="0" eaLnBrk="1" fontAlgn="base" latinLnBrk="0" hangingPunct="1">
                        <a:lnSpc>
                          <a:spcPct val="107000"/>
                        </a:lnSpc>
                        <a:spcBef>
                          <a:spcPct val="0"/>
                        </a:spcBef>
                        <a:spcAft>
                          <a:spcPct val="0"/>
                        </a:spcAft>
                        <a:buClrTx/>
                        <a:buSzTx/>
                        <a:buFontTx/>
                        <a:buNone/>
                        <a:tabLst/>
                      </a:pPr>
                      <a:r>
                        <a:rPr kumimoji="0" lang="lv-LV" altLang="lv-LV" sz="1200" u="none" strike="noStrike" cap="none" normalizeH="0" baseline="0">
                          <a:ln>
                            <a:noFill/>
                          </a:ln>
                          <a:effectLst/>
                          <a:latin typeface="+mn-lt"/>
                        </a:rPr>
                        <a:t>1. mēn</a:t>
                      </a:r>
                      <a:endParaRPr kumimoji="0" lang="lv-LV" altLang="lv-LV" sz="1200" b="0" i="0" u="none" strike="noStrike" cap="none" normalizeH="0" baseline="0">
                        <a:ln>
                          <a:noFill/>
                        </a:ln>
                        <a:solidFill>
                          <a:srgbClr val="FF0000"/>
                        </a:solidFill>
                        <a:effectLst/>
                        <a:latin typeface="+mn-lt"/>
                        <a:ea typeface="Calibri" panose="020F0502020204030204" pitchFamily="34" charset="0"/>
                        <a:cs typeface="Times New Roman" panose="02020603050405020304" pitchFamily="18" charset="0"/>
                      </a:endParaRPr>
                    </a:p>
                  </a:txBody>
                  <a:tcPr marL="55550" marR="55550" marT="0" marB="0" anchor="ctr" horzOverflow="overflow">
                    <a:solidFill>
                      <a:srgbClr val="FF9999"/>
                    </a:solidFill>
                  </a:tcPr>
                </a:tc>
                <a:tc>
                  <a:txBody>
                    <a:bodyPr/>
                    <a:lstStyle>
                      <a:lvl1pPr defTabSz="782638">
                        <a:spcBef>
                          <a:spcPct val="20000"/>
                        </a:spcBef>
                        <a:buFont typeface="Arial" panose="020B0604020202020204" pitchFamily="34" charset="0"/>
                        <a:defRPr sz="2300">
                          <a:solidFill>
                            <a:schemeClr val="tx1"/>
                          </a:solidFill>
                          <a:latin typeface="Times New Roman" panose="02020603050405020304" pitchFamily="18" charset="0"/>
                          <a:ea typeface="MS PGothic" panose="020B0600070205080204" pitchFamily="34" charset="-128"/>
                        </a:defRPr>
                      </a:lvl1pPr>
                      <a:lvl2pPr marL="390525" defTabSz="782638">
                        <a:spcBef>
                          <a:spcPct val="20000"/>
                        </a:spcBef>
                        <a:buFont typeface="Arial" panose="020B0604020202020204" pitchFamily="34" charset="0"/>
                        <a:defRPr sz="2000">
                          <a:solidFill>
                            <a:schemeClr val="tx1"/>
                          </a:solidFill>
                          <a:latin typeface="Times New Roman" panose="02020603050405020304" pitchFamily="18" charset="0"/>
                          <a:ea typeface="MS PGothic" panose="020B0600070205080204" pitchFamily="34" charset="-128"/>
                        </a:defRPr>
                      </a:lvl2pPr>
                      <a:lvl3pPr marL="782638" defTabSz="782638">
                        <a:spcBef>
                          <a:spcPct val="20000"/>
                        </a:spcBef>
                        <a:buFont typeface="Arial" panose="020B0604020202020204" pitchFamily="34" charset="0"/>
                        <a:defRPr>
                          <a:solidFill>
                            <a:schemeClr val="tx1"/>
                          </a:solidFill>
                          <a:latin typeface="Times New Roman" panose="02020603050405020304" pitchFamily="18" charset="0"/>
                          <a:ea typeface="MS PGothic" panose="020B0600070205080204" pitchFamily="34" charset="-128"/>
                        </a:defRPr>
                      </a:lvl3pPr>
                      <a:lvl4pPr marL="1173163"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4pPr>
                      <a:lvl5pPr marL="1565275"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5pPr>
                      <a:lvl6pPr marL="20224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6pPr>
                      <a:lvl7pPr marL="24796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7pPr>
                      <a:lvl8pPr marL="29368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8pPr>
                      <a:lvl9pPr marL="33940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9pPr>
                    </a:lstStyle>
                    <a:p>
                      <a:pPr marL="0" marR="0" lvl="0" indent="0" algn="l" defTabSz="782638" rtl="0" eaLnBrk="1" fontAlgn="base" latinLnBrk="0" hangingPunct="1">
                        <a:lnSpc>
                          <a:spcPct val="107000"/>
                        </a:lnSpc>
                        <a:spcBef>
                          <a:spcPct val="0"/>
                        </a:spcBef>
                        <a:spcAft>
                          <a:spcPct val="0"/>
                        </a:spcAft>
                        <a:buClrTx/>
                        <a:buSzTx/>
                        <a:buFontTx/>
                        <a:buNone/>
                        <a:tabLst/>
                      </a:pPr>
                      <a:r>
                        <a:rPr kumimoji="0" lang="lv-LV" altLang="lv-LV" sz="1200" u="none" strike="noStrike" cap="none" normalizeH="0" baseline="0">
                          <a:ln>
                            <a:noFill/>
                          </a:ln>
                          <a:effectLst/>
                          <a:latin typeface="+mn-lt"/>
                        </a:rPr>
                        <a:t>2. mēn</a:t>
                      </a:r>
                      <a:endParaRPr kumimoji="0" lang="lv-LV" altLang="lv-LV" sz="1200" b="0" i="0" u="none" strike="noStrike" cap="none" normalizeH="0" baseline="0">
                        <a:ln>
                          <a:noFill/>
                        </a:ln>
                        <a:solidFill>
                          <a:srgbClr val="FF0000"/>
                        </a:solidFill>
                        <a:effectLst/>
                        <a:latin typeface="+mn-lt"/>
                        <a:ea typeface="Calibri" panose="020F0502020204030204" pitchFamily="34" charset="0"/>
                        <a:cs typeface="Times New Roman" panose="02020603050405020304" pitchFamily="18" charset="0"/>
                      </a:endParaRPr>
                    </a:p>
                  </a:txBody>
                  <a:tcPr marL="55550" marR="55550" marT="0" marB="0" anchor="ctr" horzOverflow="overflow">
                    <a:solidFill>
                      <a:srgbClr val="FF9999"/>
                    </a:solidFill>
                  </a:tcPr>
                </a:tc>
                <a:tc>
                  <a:txBody>
                    <a:bodyPr/>
                    <a:lstStyle>
                      <a:lvl1pPr defTabSz="782638">
                        <a:spcBef>
                          <a:spcPct val="20000"/>
                        </a:spcBef>
                        <a:buFont typeface="Arial" panose="020B0604020202020204" pitchFamily="34" charset="0"/>
                        <a:defRPr sz="2300">
                          <a:solidFill>
                            <a:schemeClr val="tx1"/>
                          </a:solidFill>
                          <a:latin typeface="Times New Roman" panose="02020603050405020304" pitchFamily="18" charset="0"/>
                          <a:ea typeface="MS PGothic" panose="020B0600070205080204" pitchFamily="34" charset="-128"/>
                        </a:defRPr>
                      </a:lvl1pPr>
                      <a:lvl2pPr marL="390525" defTabSz="782638">
                        <a:spcBef>
                          <a:spcPct val="20000"/>
                        </a:spcBef>
                        <a:buFont typeface="Arial" panose="020B0604020202020204" pitchFamily="34" charset="0"/>
                        <a:defRPr sz="2000">
                          <a:solidFill>
                            <a:schemeClr val="tx1"/>
                          </a:solidFill>
                          <a:latin typeface="Times New Roman" panose="02020603050405020304" pitchFamily="18" charset="0"/>
                          <a:ea typeface="MS PGothic" panose="020B0600070205080204" pitchFamily="34" charset="-128"/>
                        </a:defRPr>
                      </a:lvl2pPr>
                      <a:lvl3pPr marL="782638" defTabSz="782638">
                        <a:spcBef>
                          <a:spcPct val="20000"/>
                        </a:spcBef>
                        <a:buFont typeface="Arial" panose="020B0604020202020204" pitchFamily="34" charset="0"/>
                        <a:defRPr>
                          <a:solidFill>
                            <a:schemeClr val="tx1"/>
                          </a:solidFill>
                          <a:latin typeface="Times New Roman" panose="02020603050405020304" pitchFamily="18" charset="0"/>
                          <a:ea typeface="MS PGothic" panose="020B0600070205080204" pitchFamily="34" charset="-128"/>
                        </a:defRPr>
                      </a:lvl3pPr>
                      <a:lvl4pPr marL="1173163"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4pPr>
                      <a:lvl5pPr marL="1565275"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5pPr>
                      <a:lvl6pPr marL="20224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6pPr>
                      <a:lvl7pPr marL="24796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7pPr>
                      <a:lvl8pPr marL="29368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8pPr>
                      <a:lvl9pPr marL="33940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9pPr>
                    </a:lstStyle>
                    <a:p>
                      <a:pPr marL="0" marR="0" lvl="0" indent="0" algn="l" defTabSz="782638" rtl="0" eaLnBrk="1" fontAlgn="base" latinLnBrk="0" hangingPunct="1">
                        <a:lnSpc>
                          <a:spcPct val="107000"/>
                        </a:lnSpc>
                        <a:spcBef>
                          <a:spcPct val="0"/>
                        </a:spcBef>
                        <a:spcAft>
                          <a:spcPct val="0"/>
                        </a:spcAft>
                        <a:buClrTx/>
                        <a:buSzTx/>
                        <a:buFontTx/>
                        <a:buNone/>
                        <a:tabLst/>
                      </a:pPr>
                      <a:r>
                        <a:rPr kumimoji="0" lang="lv-LV" altLang="lv-LV" sz="1200" u="none" strike="noStrike" cap="none" normalizeH="0" baseline="0">
                          <a:ln>
                            <a:noFill/>
                          </a:ln>
                          <a:effectLst/>
                          <a:latin typeface="+mn-lt"/>
                        </a:rPr>
                        <a:t>3. mēn</a:t>
                      </a:r>
                      <a:endParaRPr kumimoji="0" lang="lv-LV" altLang="lv-LV" sz="1200" b="0" i="0" u="none" strike="noStrike" cap="none" normalizeH="0" baseline="0">
                        <a:ln>
                          <a:noFill/>
                        </a:ln>
                        <a:solidFill>
                          <a:srgbClr val="FF0000"/>
                        </a:solidFill>
                        <a:effectLst/>
                        <a:latin typeface="+mn-lt"/>
                        <a:ea typeface="Calibri" panose="020F0502020204030204" pitchFamily="34" charset="0"/>
                        <a:cs typeface="Times New Roman" panose="02020603050405020304" pitchFamily="18" charset="0"/>
                      </a:endParaRPr>
                    </a:p>
                  </a:txBody>
                  <a:tcPr marL="55550" marR="55550" marT="0" marB="0" anchor="ctr" horzOverflow="overflow">
                    <a:solidFill>
                      <a:srgbClr val="FF9999"/>
                    </a:solidFill>
                  </a:tcPr>
                </a:tc>
                <a:tc>
                  <a:txBody>
                    <a:bodyPr/>
                    <a:lstStyle>
                      <a:lvl1pPr defTabSz="782638">
                        <a:spcBef>
                          <a:spcPct val="20000"/>
                        </a:spcBef>
                        <a:buFont typeface="Arial" panose="020B0604020202020204" pitchFamily="34" charset="0"/>
                        <a:defRPr sz="2300">
                          <a:solidFill>
                            <a:schemeClr val="tx1"/>
                          </a:solidFill>
                          <a:latin typeface="Times New Roman" panose="02020603050405020304" pitchFamily="18" charset="0"/>
                          <a:ea typeface="MS PGothic" panose="020B0600070205080204" pitchFamily="34" charset="-128"/>
                        </a:defRPr>
                      </a:lvl1pPr>
                      <a:lvl2pPr marL="390525" defTabSz="782638">
                        <a:spcBef>
                          <a:spcPct val="20000"/>
                        </a:spcBef>
                        <a:buFont typeface="Arial" panose="020B0604020202020204" pitchFamily="34" charset="0"/>
                        <a:defRPr sz="2000">
                          <a:solidFill>
                            <a:schemeClr val="tx1"/>
                          </a:solidFill>
                          <a:latin typeface="Times New Roman" panose="02020603050405020304" pitchFamily="18" charset="0"/>
                          <a:ea typeface="MS PGothic" panose="020B0600070205080204" pitchFamily="34" charset="-128"/>
                        </a:defRPr>
                      </a:lvl2pPr>
                      <a:lvl3pPr marL="782638" defTabSz="782638">
                        <a:spcBef>
                          <a:spcPct val="20000"/>
                        </a:spcBef>
                        <a:buFont typeface="Arial" panose="020B0604020202020204" pitchFamily="34" charset="0"/>
                        <a:defRPr>
                          <a:solidFill>
                            <a:schemeClr val="tx1"/>
                          </a:solidFill>
                          <a:latin typeface="Times New Roman" panose="02020603050405020304" pitchFamily="18" charset="0"/>
                          <a:ea typeface="MS PGothic" panose="020B0600070205080204" pitchFamily="34" charset="-128"/>
                        </a:defRPr>
                      </a:lvl3pPr>
                      <a:lvl4pPr marL="1173163"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4pPr>
                      <a:lvl5pPr marL="1565275"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5pPr>
                      <a:lvl6pPr marL="20224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6pPr>
                      <a:lvl7pPr marL="24796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7pPr>
                      <a:lvl8pPr marL="29368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8pPr>
                      <a:lvl9pPr marL="33940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9pPr>
                    </a:lstStyle>
                    <a:p>
                      <a:pPr marL="0" marR="0" lvl="0" indent="0" algn="l" defTabSz="782638" rtl="0" eaLnBrk="1" fontAlgn="base" latinLnBrk="0" hangingPunct="1">
                        <a:lnSpc>
                          <a:spcPct val="107000"/>
                        </a:lnSpc>
                        <a:spcBef>
                          <a:spcPct val="0"/>
                        </a:spcBef>
                        <a:spcAft>
                          <a:spcPct val="0"/>
                        </a:spcAft>
                        <a:buClrTx/>
                        <a:buSzTx/>
                        <a:buFontTx/>
                        <a:buNone/>
                        <a:tabLst/>
                      </a:pPr>
                      <a:r>
                        <a:rPr kumimoji="0" lang="lv-LV" altLang="lv-LV" sz="1200" u="none" strike="noStrike" cap="none" normalizeH="0" baseline="0" dirty="0">
                          <a:ln>
                            <a:noFill/>
                          </a:ln>
                          <a:effectLst/>
                          <a:latin typeface="+mn-lt"/>
                        </a:rPr>
                        <a:t>4. </a:t>
                      </a:r>
                      <a:r>
                        <a:rPr kumimoji="0" lang="lv-LV" altLang="lv-LV" sz="1200" u="none" strike="noStrike" cap="none" normalizeH="0" baseline="0" dirty="0" err="1">
                          <a:ln>
                            <a:noFill/>
                          </a:ln>
                          <a:effectLst/>
                          <a:latin typeface="+mn-lt"/>
                        </a:rPr>
                        <a:t>mēn</a:t>
                      </a:r>
                      <a:endParaRPr kumimoji="0" lang="lv-LV" altLang="lv-LV" sz="1200" b="0" i="0" u="none" strike="noStrike" cap="none" normalizeH="0" baseline="0" dirty="0">
                        <a:ln>
                          <a:noFill/>
                        </a:ln>
                        <a:solidFill>
                          <a:srgbClr val="FF0000"/>
                        </a:solidFill>
                        <a:effectLst/>
                        <a:latin typeface="+mn-lt"/>
                        <a:ea typeface="Calibri" panose="020F0502020204030204" pitchFamily="34" charset="0"/>
                        <a:cs typeface="Times New Roman" panose="02020603050405020304" pitchFamily="18" charset="0"/>
                      </a:endParaRPr>
                    </a:p>
                  </a:txBody>
                  <a:tcPr marL="55550" marR="55550" marT="0" marB="0" anchor="ctr" horzOverflow="overflow">
                    <a:solidFill>
                      <a:srgbClr val="FF9999"/>
                    </a:solidFill>
                  </a:tcPr>
                </a:tc>
                <a:tc>
                  <a:txBody>
                    <a:bodyPr/>
                    <a:lstStyle>
                      <a:lvl1pPr defTabSz="782638">
                        <a:spcBef>
                          <a:spcPct val="20000"/>
                        </a:spcBef>
                        <a:buFont typeface="Arial" panose="020B0604020202020204" pitchFamily="34" charset="0"/>
                        <a:defRPr sz="2300">
                          <a:solidFill>
                            <a:schemeClr val="tx1"/>
                          </a:solidFill>
                          <a:latin typeface="Times New Roman" panose="02020603050405020304" pitchFamily="18" charset="0"/>
                          <a:ea typeface="MS PGothic" panose="020B0600070205080204" pitchFamily="34" charset="-128"/>
                        </a:defRPr>
                      </a:lvl1pPr>
                      <a:lvl2pPr marL="390525" defTabSz="782638">
                        <a:spcBef>
                          <a:spcPct val="20000"/>
                        </a:spcBef>
                        <a:buFont typeface="Arial" panose="020B0604020202020204" pitchFamily="34" charset="0"/>
                        <a:defRPr sz="2000">
                          <a:solidFill>
                            <a:schemeClr val="tx1"/>
                          </a:solidFill>
                          <a:latin typeface="Times New Roman" panose="02020603050405020304" pitchFamily="18" charset="0"/>
                          <a:ea typeface="MS PGothic" panose="020B0600070205080204" pitchFamily="34" charset="-128"/>
                        </a:defRPr>
                      </a:lvl2pPr>
                      <a:lvl3pPr marL="782638" defTabSz="782638">
                        <a:spcBef>
                          <a:spcPct val="20000"/>
                        </a:spcBef>
                        <a:buFont typeface="Arial" panose="020B0604020202020204" pitchFamily="34" charset="0"/>
                        <a:defRPr>
                          <a:solidFill>
                            <a:schemeClr val="tx1"/>
                          </a:solidFill>
                          <a:latin typeface="Times New Roman" panose="02020603050405020304" pitchFamily="18" charset="0"/>
                          <a:ea typeface="MS PGothic" panose="020B0600070205080204" pitchFamily="34" charset="-128"/>
                        </a:defRPr>
                      </a:lvl3pPr>
                      <a:lvl4pPr marL="1173163"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4pPr>
                      <a:lvl5pPr marL="1565275"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5pPr>
                      <a:lvl6pPr marL="20224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6pPr>
                      <a:lvl7pPr marL="24796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7pPr>
                      <a:lvl8pPr marL="29368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8pPr>
                      <a:lvl9pPr marL="33940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9pPr>
                    </a:lstStyle>
                    <a:p>
                      <a:pPr marL="0" marR="0" lvl="0" indent="0" algn="l" defTabSz="782638" rtl="0" eaLnBrk="1" fontAlgn="base" latinLnBrk="0" hangingPunct="1">
                        <a:lnSpc>
                          <a:spcPct val="107000"/>
                        </a:lnSpc>
                        <a:spcBef>
                          <a:spcPct val="0"/>
                        </a:spcBef>
                        <a:spcAft>
                          <a:spcPct val="0"/>
                        </a:spcAft>
                        <a:buClrTx/>
                        <a:buSzTx/>
                        <a:buFontTx/>
                        <a:buNone/>
                        <a:tabLst/>
                      </a:pPr>
                      <a:r>
                        <a:rPr kumimoji="0" lang="lv-LV" altLang="lv-LV" sz="1200" u="none" strike="noStrike" cap="none" normalizeH="0" baseline="0">
                          <a:ln>
                            <a:noFill/>
                          </a:ln>
                          <a:effectLst/>
                          <a:latin typeface="+mn-lt"/>
                        </a:rPr>
                        <a:t>5. mēn</a:t>
                      </a:r>
                      <a:endParaRPr kumimoji="0" lang="lv-LV" altLang="lv-LV" sz="1200" b="0" i="0" u="none" strike="noStrike" cap="none" normalizeH="0" baseline="0">
                        <a:ln>
                          <a:noFill/>
                        </a:ln>
                        <a:solidFill>
                          <a:srgbClr val="FF0000"/>
                        </a:solidFill>
                        <a:effectLst/>
                        <a:latin typeface="+mn-lt"/>
                        <a:ea typeface="Calibri" panose="020F0502020204030204" pitchFamily="34" charset="0"/>
                        <a:cs typeface="Times New Roman" panose="02020603050405020304" pitchFamily="18" charset="0"/>
                      </a:endParaRPr>
                    </a:p>
                  </a:txBody>
                  <a:tcPr marL="55550" marR="55550" marT="0" marB="0" anchor="ctr" horzOverflow="overflow">
                    <a:solidFill>
                      <a:srgbClr val="FF9999"/>
                    </a:solidFill>
                  </a:tcPr>
                </a:tc>
                <a:tc>
                  <a:txBody>
                    <a:bodyPr/>
                    <a:lstStyle>
                      <a:lvl1pPr defTabSz="782638">
                        <a:spcBef>
                          <a:spcPct val="20000"/>
                        </a:spcBef>
                        <a:buFont typeface="Arial" panose="020B0604020202020204" pitchFamily="34" charset="0"/>
                        <a:defRPr sz="2300">
                          <a:solidFill>
                            <a:schemeClr val="tx1"/>
                          </a:solidFill>
                          <a:latin typeface="Times New Roman" panose="02020603050405020304" pitchFamily="18" charset="0"/>
                          <a:ea typeface="MS PGothic" panose="020B0600070205080204" pitchFamily="34" charset="-128"/>
                        </a:defRPr>
                      </a:lvl1pPr>
                      <a:lvl2pPr marL="390525" defTabSz="782638">
                        <a:spcBef>
                          <a:spcPct val="20000"/>
                        </a:spcBef>
                        <a:buFont typeface="Arial" panose="020B0604020202020204" pitchFamily="34" charset="0"/>
                        <a:defRPr sz="2000">
                          <a:solidFill>
                            <a:schemeClr val="tx1"/>
                          </a:solidFill>
                          <a:latin typeface="Times New Roman" panose="02020603050405020304" pitchFamily="18" charset="0"/>
                          <a:ea typeface="MS PGothic" panose="020B0600070205080204" pitchFamily="34" charset="-128"/>
                        </a:defRPr>
                      </a:lvl2pPr>
                      <a:lvl3pPr marL="782638" defTabSz="782638">
                        <a:spcBef>
                          <a:spcPct val="20000"/>
                        </a:spcBef>
                        <a:buFont typeface="Arial" panose="020B0604020202020204" pitchFamily="34" charset="0"/>
                        <a:defRPr>
                          <a:solidFill>
                            <a:schemeClr val="tx1"/>
                          </a:solidFill>
                          <a:latin typeface="Times New Roman" panose="02020603050405020304" pitchFamily="18" charset="0"/>
                          <a:ea typeface="MS PGothic" panose="020B0600070205080204" pitchFamily="34" charset="-128"/>
                        </a:defRPr>
                      </a:lvl3pPr>
                      <a:lvl4pPr marL="1173163"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4pPr>
                      <a:lvl5pPr marL="1565275"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5pPr>
                      <a:lvl6pPr marL="20224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6pPr>
                      <a:lvl7pPr marL="24796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7pPr>
                      <a:lvl8pPr marL="29368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8pPr>
                      <a:lvl9pPr marL="33940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9pPr>
                    </a:lstStyle>
                    <a:p>
                      <a:pPr marL="0" marR="0" lvl="0" indent="0" algn="l" defTabSz="782638" rtl="0" eaLnBrk="1" fontAlgn="base" latinLnBrk="0" hangingPunct="1">
                        <a:lnSpc>
                          <a:spcPct val="107000"/>
                        </a:lnSpc>
                        <a:spcBef>
                          <a:spcPct val="0"/>
                        </a:spcBef>
                        <a:spcAft>
                          <a:spcPct val="0"/>
                        </a:spcAft>
                        <a:buClrTx/>
                        <a:buSzTx/>
                        <a:buFontTx/>
                        <a:buNone/>
                        <a:tabLst/>
                      </a:pPr>
                      <a:r>
                        <a:rPr kumimoji="0" lang="lv-LV" altLang="lv-LV" sz="1200" u="none" strike="noStrike" cap="none" normalizeH="0" baseline="0">
                          <a:ln>
                            <a:noFill/>
                          </a:ln>
                          <a:effectLst/>
                          <a:latin typeface="+mn-lt"/>
                        </a:rPr>
                        <a:t>6. mēn</a:t>
                      </a:r>
                      <a:endParaRPr kumimoji="0" lang="lv-LV" altLang="lv-LV" sz="1200" b="0" i="0" u="none" strike="noStrike" cap="none" normalizeH="0" baseline="0">
                        <a:ln>
                          <a:noFill/>
                        </a:ln>
                        <a:solidFill>
                          <a:srgbClr val="FF0000"/>
                        </a:solidFill>
                        <a:effectLst/>
                        <a:latin typeface="+mn-lt"/>
                        <a:ea typeface="Calibri" panose="020F0502020204030204" pitchFamily="34" charset="0"/>
                        <a:cs typeface="Times New Roman" panose="02020603050405020304" pitchFamily="18" charset="0"/>
                      </a:endParaRPr>
                    </a:p>
                  </a:txBody>
                  <a:tcPr marL="55550" marR="55550" marT="0" marB="0" anchor="ctr" horzOverflow="overflow">
                    <a:solidFill>
                      <a:srgbClr val="FF9999"/>
                    </a:solidFill>
                  </a:tcPr>
                </a:tc>
                <a:tc>
                  <a:txBody>
                    <a:bodyPr/>
                    <a:lstStyle>
                      <a:lvl1pPr defTabSz="782638">
                        <a:spcBef>
                          <a:spcPct val="20000"/>
                        </a:spcBef>
                        <a:buFont typeface="Arial" panose="020B0604020202020204" pitchFamily="34" charset="0"/>
                        <a:defRPr sz="2300">
                          <a:solidFill>
                            <a:schemeClr val="tx1"/>
                          </a:solidFill>
                          <a:latin typeface="Times New Roman" panose="02020603050405020304" pitchFamily="18" charset="0"/>
                          <a:ea typeface="MS PGothic" panose="020B0600070205080204" pitchFamily="34" charset="-128"/>
                        </a:defRPr>
                      </a:lvl1pPr>
                      <a:lvl2pPr marL="390525" defTabSz="782638">
                        <a:spcBef>
                          <a:spcPct val="20000"/>
                        </a:spcBef>
                        <a:buFont typeface="Arial" panose="020B0604020202020204" pitchFamily="34" charset="0"/>
                        <a:defRPr sz="2000">
                          <a:solidFill>
                            <a:schemeClr val="tx1"/>
                          </a:solidFill>
                          <a:latin typeface="Times New Roman" panose="02020603050405020304" pitchFamily="18" charset="0"/>
                          <a:ea typeface="MS PGothic" panose="020B0600070205080204" pitchFamily="34" charset="-128"/>
                        </a:defRPr>
                      </a:lvl2pPr>
                      <a:lvl3pPr marL="782638" defTabSz="782638">
                        <a:spcBef>
                          <a:spcPct val="20000"/>
                        </a:spcBef>
                        <a:buFont typeface="Arial" panose="020B0604020202020204" pitchFamily="34" charset="0"/>
                        <a:defRPr>
                          <a:solidFill>
                            <a:schemeClr val="tx1"/>
                          </a:solidFill>
                          <a:latin typeface="Times New Roman" panose="02020603050405020304" pitchFamily="18" charset="0"/>
                          <a:ea typeface="MS PGothic" panose="020B0600070205080204" pitchFamily="34" charset="-128"/>
                        </a:defRPr>
                      </a:lvl3pPr>
                      <a:lvl4pPr marL="1173163"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4pPr>
                      <a:lvl5pPr marL="1565275"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5pPr>
                      <a:lvl6pPr marL="20224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6pPr>
                      <a:lvl7pPr marL="24796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7pPr>
                      <a:lvl8pPr marL="29368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8pPr>
                      <a:lvl9pPr marL="33940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9pPr>
                    </a:lstStyle>
                    <a:p>
                      <a:pPr marL="0" marR="0" lvl="0" indent="0" algn="l" defTabSz="782638" rtl="0" eaLnBrk="1" fontAlgn="base" latinLnBrk="0" hangingPunct="1">
                        <a:lnSpc>
                          <a:spcPct val="107000"/>
                        </a:lnSpc>
                        <a:spcBef>
                          <a:spcPct val="0"/>
                        </a:spcBef>
                        <a:spcAft>
                          <a:spcPct val="0"/>
                        </a:spcAft>
                        <a:buClrTx/>
                        <a:buSzTx/>
                        <a:buFontTx/>
                        <a:buNone/>
                        <a:tabLst/>
                      </a:pPr>
                      <a:r>
                        <a:rPr kumimoji="0" lang="lv-LV" altLang="lv-LV" sz="1200" u="none" strike="noStrike" cap="none" normalizeH="0" baseline="0">
                          <a:ln>
                            <a:noFill/>
                          </a:ln>
                          <a:effectLst/>
                          <a:latin typeface="+mn-lt"/>
                        </a:rPr>
                        <a:t>7. mēn</a:t>
                      </a:r>
                      <a:endParaRPr kumimoji="0" lang="lv-LV" altLang="lv-LV" sz="1200" b="0" i="0" u="none" strike="noStrike" cap="none" normalizeH="0" baseline="0">
                        <a:ln>
                          <a:noFill/>
                        </a:ln>
                        <a:solidFill>
                          <a:srgbClr val="FF0000"/>
                        </a:solidFill>
                        <a:effectLst/>
                        <a:latin typeface="+mn-lt"/>
                        <a:ea typeface="Calibri" panose="020F0502020204030204" pitchFamily="34" charset="0"/>
                        <a:cs typeface="Times New Roman" panose="02020603050405020304" pitchFamily="18" charset="0"/>
                      </a:endParaRPr>
                    </a:p>
                  </a:txBody>
                  <a:tcPr marL="55550" marR="55550" marT="0" marB="0" anchor="ctr" horzOverflow="overflow">
                    <a:solidFill>
                      <a:srgbClr val="FF9999"/>
                    </a:solidFill>
                  </a:tcPr>
                </a:tc>
                <a:tc>
                  <a:txBody>
                    <a:bodyPr/>
                    <a:lstStyle>
                      <a:lvl1pPr defTabSz="782638">
                        <a:spcBef>
                          <a:spcPct val="20000"/>
                        </a:spcBef>
                        <a:buFont typeface="Arial" panose="020B0604020202020204" pitchFamily="34" charset="0"/>
                        <a:defRPr sz="2300">
                          <a:solidFill>
                            <a:schemeClr val="tx1"/>
                          </a:solidFill>
                          <a:latin typeface="Times New Roman" panose="02020603050405020304" pitchFamily="18" charset="0"/>
                          <a:ea typeface="MS PGothic" panose="020B0600070205080204" pitchFamily="34" charset="-128"/>
                        </a:defRPr>
                      </a:lvl1pPr>
                      <a:lvl2pPr marL="390525" defTabSz="782638">
                        <a:spcBef>
                          <a:spcPct val="20000"/>
                        </a:spcBef>
                        <a:buFont typeface="Arial" panose="020B0604020202020204" pitchFamily="34" charset="0"/>
                        <a:defRPr sz="2000">
                          <a:solidFill>
                            <a:schemeClr val="tx1"/>
                          </a:solidFill>
                          <a:latin typeface="Times New Roman" panose="02020603050405020304" pitchFamily="18" charset="0"/>
                          <a:ea typeface="MS PGothic" panose="020B0600070205080204" pitchFamily="34" charset="-128"/>
                        </a:defRPr>
                      </a:lvl2pPr>
                      <a:lvl3pPr marL="782638" defTabSz="782638">
                        <a:spcBef>
                          <a:spcPct val="20000"/>
                        </a:spcBef>
                        <a:buFont typeface="Arial" panose="020B0604020202020204" pitchFamily="34" charset="0"/>
                        <a:defRPr>
                          <a:solidFill>
                            <a:schemeClr val="tx1"/>
                          </a:solidFill>
                          <a:latin typeface="Times New Roman" panose="02020603050405020304" pitchFamily="18" charset="0"/>
                          <a:ea typeface="MS PGothic" panose="020B0600070205080204" pitchFamily="34" charset="-128"/>
                        </a:defRPr>
                      </a:lvl3pPr>
                      <a:lvl4pPr marL="1173163"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4pPr>
                      <a:lvl5pPr marL="1565275"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5pPr>
                      <a:lvl6pPr marL="20224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6pPr>
                      <a:lvl7pPr marL="24796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7pPr>
                      <a:lvl8pPr marL="29368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8pPr>
                      <a:lvl9pPr marL="33940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9pPr>
                    </a:lstStyle>
                    <a:p>
                      <a:pPr marL="0" marR="0" lvl="0" indent="0" algn="l" defTabSz="782638" rtl="0" eaLnBrk="1" fontAlgn="base" latinLnBrk="0" hangingPunct="1">
                        <a:lnSpc>
                          <a:spcPct val="107000"/>
                        </a:lnSpc>
                        <a:spcBef>
                          <a:spcPct val="0"/>
                        </a:spcBef>
                        <a:spcAft>
                          <a:spcPct val="0"/>
                        </a:spcAft>
                        <a:buClrTx/>
                        <a:buSzTx/>
                        <a:buFontTx/>
                        <a:buNone/>
                        <a:tabLst/>
                      </a:pPr>
                      <a:r>
                        <a:rPr kumimoji="0" lang="lv-LV" altLang="lv-LV" sz="1200" u="none" strike="noStrike" cap="none" normalizeH="0" baseline="0">
                          <a:ln>
                            <a:noFill/>
                          </a:ln>
                          <a:effectLst/>
                          <a:latin typeface="+mn-lt"/>
                        </a:rPr>
                        <a:t>8. mēn</a:t>
                      </a:r>
                      <a:endParaRPr kumimoji="0" lang="lv-LV" altLang="lv-LV" sz="1200" b="0" i="0" u="none" strike="noStrike" cap="none" normalizeH="0" baseline="0">
                        <a:ln>
                          <a:noFill/>
                        </a:ln>
                        <a:solidFill>
                          <a:srgbClr val="FF0000"/>
                        </a:solidFill>
                        <a:effectLst/>
                        <a:latin typeface="+mn-lt"/>
                        <a:ea typeface="Calibri" panose="020F0502020204030204" pitchFamily="34" charset="0"/>
                        <a:cs typeface="Times New Roman" panose="02020603050405020304" pitchFamily="18" charset="0"/>
                      </a:endParaRPr>
                    </a:p>
                  </a:txBody>
                  <a:tcPr marL="55550" marR="55550" marT="0" marB="0" anchor="ctr" horzOverflow="overflow">
                    <a:solidFill>
                      <a:srgbClr val="FF9999"/>
                    </a:solidFill>
                  </a:tcPr>
                </a:tc>
                <a:tc>
                  <a:txBody>
                    <a:bodyPr/>
                    <a:lstStyle>
                      <a:lvl1pPr defTabSz="782638">
                        <a:spcBef>
                          <a:spcPct val="20000"/>
                        </a:spcBef>
                        <a:buFont typeface="Arial" panose="020B0604020202020204" pitchFamily="34" charset="0"/>
                        <a:defRPr sz="2300">
                          <a:solidFill>
                            <a:schemeClr val="tx1"/>
                          </a:solidFill>
                          <a:latin typeface="Times New Roman" panose="02020603050405020304" pitchFamily="18" charset="0"/>
                          <a:ea typeface="MS PGothic" panose="020B0600070205080204" pitchFamily="34" charset="-128"/>
                        </a:defRPr>
                      </a:lvl1pPr>
                      <a:lvl2pPr marL="390525" defTabSz="782638">
                        <a:spcBef>
                          <a:spcPct val="20000"/>
                        </a:spcBef>
                        <a:buFont typeface="Arial" panose="020B0604020202020204" pitchFamily="34" charset="0"/>
                        <a:defRPr sz="2000">
                          <a:solidFill>
                            <a:schemeClr val="tx1"/>
                          </a:solidFill>
                          <a:latin typeface="Times New Roman" panose="02020603050405020304" pitchFamily="18" charset="0"/>
                          <a:ea typeface="MS PGothic" panose="020B0600070205080204" pitchFamily="34" charset="-128"/>
                        </a:defRPr>
                      </a:lvl2pPr>
                      <a:lvl3pPr marL="782638" defTabSz="782638">
                        <a:spcBef>
                          <a:spcPct val="20000"/>
                        </a:spcBef>
                        <a:buFont typeface="Arial" panose="020B0604020202020204" pitchFamily="34" charset="0"/>
                        <a:defRPr>
                          <a:solidFill>
                            <a:schemeClr val="tx1"/>
                          </a:solidFill>
                          <a:latin typeface="Times New Roman" panose="02020603050405020304" pitchFamily="18" charset="0"/>
                          <a:ea typeface="MS PGothic" panose="020B0600070205080204" pitchFamily="34" charset="-128"/>
                        </a:defRPr>
                      </a:lvl3pPr>
                      <a:lvl4pPr marL="1173163"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4pPr>
                      <a:lvl5pPr marL="1565275"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5pPr>
                      <a:lvl6pPr marL="20224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6pPr>
                      <a:lvl7pPr marL="24796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7pPr>
                      <a:lvl8pPr marL="29368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8pPr>
                      <a:lvl9pPr marL="33940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9pPr>
                    </a:lstStyle>
                    <a:p>
                      <a:pPr marL="0" marR="0" lvl="0" indent="0" algn="l" defTabSz="782638" rtl="0" eaLnBrk="1" fontAlgn="base" latinLnBrk="0" hangingPunct="1">
                        <a:lnSpc>
                          <a:spcPct val="107000"/>
                        </a:lnSpc>
                        <a:spcBef>
                          <a:spcPct val="0"/>
                        </a:spcBef>
                        <a:spcAft>
                          <a:spcPct val="0"/>
                        </a:spcAft>
                        <a:buClrTx/>
                        <a:buSzTx/>
                        <a:buFontTx/>
                        <a:buNone/>
                        <a:tabLst/>
                      </a:pPr>
                      <a:r>
                        <a:rPr kumimoji="0" lang="lv-LV" altLang="lv-LV" sz="1200" u="none" strike="noStrike" cap="none" normalizeH="0" baseline="0">
                          <a:ln>
                            <a:noFill/>
                          </a:ln>
                          <a:effectLst/>
                          <a:latin typeface="+mn-lt"/>
                        </a:rPr>
                        <a:t>9. mēn</a:t>
                      </a:r>
                      <a:endParaRPr kumimoji="0" lang="lv-LV" altLang="lv-LV" sz="1200" b="0" i="0" u="none" strike="noStrike" cap="none" normalizeH="0" baseline="0">
                        <a:ln>
                          <a:noFill/>
                        </a:ln>
                        <a:solidFill>
                          <a:srgbClr val="FF0000"/>
                        </a:solidFill>
                        <a:effectLst/>
                        <a:latin typeface="+mn-lt"/>
                        <a:ea typeface="Calibri" panose="020F0502020204030204" pitchFamily="34" charset="0"/>
                        <a:cs typeface="Times New Roman" panose="02020603050405020304" pitchFamily="18" charset="0"/>
                      </a:endParaRPr>
                    </a:p>
                  </a:txBody>
                  <a:tcPr marL="55550" marR="55550" marT="0" marB="0" anchor="ctr" horzOverflow="overflow">
                    <a:solidFill>
                      <a:srgbClr val="FF9999"/>
                    </a:solidFill>
                  </a:tcPr>
                </a:tc>
                <a:extLst>
                  <a:ext uri="{0D108BD9-81ED-4DB2-BD59-A6C34878D82A}">
                    <a16:rowId xmlns="" xmlns:a16="http://schemas.microsoft.com/office/drawing/2014/main" val="836202957"/>
                  </a:ext>
                </a:extLst>
              </a:tr>
              <a:tr h="308353">
                <a:tc>
                  <a:txBody>
                    <a:bodyPr/>
                    <a:lstStyle>
                      <a:lvl1pPr defTabSz="782638">
                        <a:spcBef>
                          <a:spcPct val="20000"/>
                        </a:spcBef>
                        <a:buFont typeface="Arial" panose="020B0604020202020204" pitchFamily="34" charset="0"/>
                        <a:defRPr sz="2300">
                          <a:solidFill>
                            <a:schemeClr val="tx1"/>
                          </a:solidFill>
                          <a:latin typeface="Times New Roman" panose="02020603050405020304" pitchFamily="18" charset="0"/>
                          <a:ea typeface="MS PGothic" panose="020B0600070205080204" pitchFamily="34" charset="-128"/>
                        </a:defRPr>
                      </a:lvl1pPr>
                      <a:lvl2pPr marL="390525" defTabSz="782638">
                        <a:spcBef>
                          <a:spcPct val="20000"/>
                        </a:spcBef>
                        <a:buFont typeface="Arial" panose="020B0604020202020204" pitchFamily="34" charset="0"/>
                        <a:defRPr sz="2000">
                          <a:solidFill>
                            <a:schemeClr val="tx1"/>
                          </a:solidFill>
                          <a:latin typeface="Times New Roman" panose="02020603050405020304" pitchFamily="18" charset="0"/>
                          <a:ea typeface="MS PGothic" panose="020B0600070205080204" pitchFamily="34" charset="-128"/>
                        </a:defRPr>
                      </a:lvl2pPr>
                      <a:lvl3pPr marL="782638" defTabSz="782638">
                        <a:spcBef>
                          <a:spcPct val="20000"/>
                        </a:spcBef>
                        <a:buFont typeface="Arial" panose="020B0604020202020204" pitchFamily="34" charset="0"/>
                        <a:defRPr>
                          <a:solidFill>
                            <a:schemeClr val="tx1"/>
                          </a:solidFill>
                          <a:latin typeface="Times New Roman" panose="02020603050405020304" pitchFamily="18" charset="0"/>
                          <a:ea typeface="MS PGothic" panose="020B0600070205080204" pitchFamily="34" charset="-128"/>
                        </a:defRPr>
                      </a:lvl3pPr>
                      <a:lvl4pPr marL="1173163"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4pPr>
                      <a:lvl5pPr marL="1565275"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5pPr>
                      <a:lvl6pPr marL="20224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6pPr>
                      <a:lvl7pPr marL="24796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7pPr>
                      <a:lvl8pPr marL="29368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8pPr>
                      <a:lvl9pPr marL="33940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9pPr>
                    </a:lstStyle>
                    <a:p>
                      <a:pPr marL="0" marR="0" lvl="0" indent="0" algn="ctr" defTabSz="782638" rtl="0" eaLnBrk="1" fontAlgn="base" latinLnBrk="0" hangingPunct="1">
                        <a:lnSpc>
                          <a:spcPct val="107000"/>
                        </a:lnSpc>
                        <a:spcBef>
                          <a:spcPct val="0"/>
                        </a:spcBef>
                        <a:spcAft>
                          <a:spcPct val="0"/>
                        </a:spcAft>
                        <a:buClrTx/>
                        <a:buSzTx/>
                        <a:buFontTx/>
                        <a:buNone/>
                        <a:tabLst/>
                      </a:pPr>
                      <a:r>
                        <a:rPr kumimoji="0" lang="lv-LV" altLang="lv-LV" sz="1200" b="1" u="none" strike="noStrike" cap="none" normalizeH="0" baseline="0" dirty="0">
                          <a:ln>
                            <a:noFill/>
                          </a:ln>
                          <a:effectLst/>
                          <a:latin typeface="+mn-lt"/>
                        </a:rPr>
                        <a:t>100%</a:t>
                      </a:r>
                      <a:endParaRPr kumimoji="0" lang="lv-LV" altLang="lv-LV" sz="1200" b="1" i="0" u="none" strike="noStrike" cap="none" normalizeH="0" baseline="0" dirty="0">
                        <a:ln>
                          <a:noFill/>
                        </a:ln>
                        <a:solidFill>
                          <a:srgbClr val="FF0000"/>
                        </a:solidFill>
                        <a:effectLst/>
                        <a:latin typeface="+mn-lt"/>
                        <a:ea typeface="Calibri" panose="020F0502020204030204" pitchFamily="34" charset="0"/>
                        <a:cs typeface="Times New Roman" panose="02020603050405020304" pitchFamily="18" charset="0"/>
                      </a:endParaRPr>
                    </a:p>
                  </a:txBody>
                  <a:tcPr marL="55550" marR="55550" marT="0" marB="0" anchor="ctr" horzOverflow="overflow">
                    <a:solidFill>
                      <a:srgbClr val="FF9999"/>
                    </a:solidFill>
                  </a:tcPr>
                </a:tc>
                <a:tc>
                  <a:txBody>
                    <a:bodyPr/>
                    <a:lstStyle>
                      <a:lvl1pPr defTabSz="782638">
                        <a:spcBef>
                          <a:spcPct val="20000"/>
                        </a:spcBef>
                        <a:buFont typeface="Arial" panose="020B0604020202020204" pitchFamily="34" charset="0"/>
                        <a:defRPr sz="2300">
                          <a:solidFill>
                            <a:schemeClr val="tx1"/>
                          </a:solidFill>
                          <a:latin typeface="Times New Roman" panose="02020603050405020304" pitchFamily="18" charset="0"/>
                          <a:ea typeface="MS PGothic" panose="020B0600070205080204" pitchFamily="34" charset="-128"/>
                        </a:defRPr>
                      </a:lvl1pPr>
                      <a:lvl2pPr marL="390525" defTabSz="782638">
                        <a:spcBef>
                          <a:spcPct val="20000"/>
                        </a:spcBef>
                        <a:buFont typeface="Arial" panose="020B0604020202020204" pitchFamily="34" charset="0"/>
                        <a:defRPr sz="2000">
                          <a:solidFill>
                            <a:schemeClr val="tx1"/>
                          </a:solidFill>
                          <a:latin typeface="Times New Roman" panose="02020603050405020304" pitchFamily="18" charset="0"/>
                          <a:ea typeface="MS PGothic" panose="020B0600070205080204" pitchFamily="34" charset="-128"/>
                        </a:defRPr>
                      </a:lvl2pPr>
                      <a:lvl3pPr marL="782638" defTabSz="782638">
                        <a:spcBef>
                          <a:spcPct val="20000"/>
                        </a:spcBef>
                        <a:buFont typeface="Arial" panose="020B0604020202020204" pitchFamily="34" charset="0"/>
                        <a:defRPr>
                          <a:solidFill>
                            <a:schemeClr val="tx1"/>
                          </a:solidFill>
                          <a:latin typeface="Times New Roman" panose="02020603050405020304" pitchFamily="18" charset="0"/>
                          <a:ea typeface="MS PGothic" panose="020B0600070205080204" pitchFamily="34" charset="-128"/>
                        </a:defRPr>
                      </a:lvl3pPr>
                      <a:lvl4pPr marL="1173163"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4pPr>
                      <a:lvl5pPr marL="1565275"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5pPr>
                      <a:lvl6pPr marL="20224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6pPr>
                      <a:lvl7pPr marL="24796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7pPr>
                      <a:lvl8pPr marL="29368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8pPr>
                      <a:lvl9pPr marL="33940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9pPr>
                    </a:lstStyle>
                    <a:p>
                      <a:pPr marL="0" marR="0" lvl="0" indent="0" algn="ctr" defTabSz="782638" rtl="0" eaLnBrk="1" fontAlgn="base" latinLnBrk="0" hangingPunct="1">
                        <a:lnSpc>
                          <a:spcPct val="107000"/>
                        </a:lnSpc>
                        <a:spcBef>
                          <a:spcPct val="0"/>
                        </a:spcBef>
                        <a:spcAft>
                          <a:spcPct val="0"/>
                        </a:spcAft>
                        <a:buClrTx/>
                        <a:buSzTx/>
                        <a:buFontTx/>
                        <a:buNone/>
                        <a:tabLst/>
                      </a:pPr>
                      <a:r>
                        <a:rPr kumimoji="0" lang="lv-LV" altLang="lv-LV" sz="1200" b="1" u="none" strike="noStrike" cap="none" normalizeH="0" baseline="0" dirty="0">
                          <a:ln>
                            <a:noFill/>
                          </a:ln>
                          <a:effectLst/>
                          <a:latin typeface="+mn-lt"/>
                        </a:rPr>
                        <a:t>100%</a:t>
                      </a:r>
                      <a:endParaRPr kumimoji="0" lang="lv-LV" altLang="lv-LV" sz="1200" b="1" i="0" u="none" strike="noStrike" cap="none" normalizeH="0" baseline="0" dirty="0">
                        <a:ln>
                          <a:noFill/>
                        </a:ln>
                        <a:solidFill>
                          <a:srgbClr val="FF0000"/>
                        </a:solidFill>
                        <a:effectLst/>
                        <a:latin typeface="+mn-lt"/>
                        <a:ea typeface="Calibri" panose="020F0502020204030204" pitchFamily="34" charset="0"/>
                        <a:cs typeface="Times New Roman" panose="02020603050405020304" pitchFamily="18" charset="0"/>
                      </a:endParaRPr>
                    </a:p>
                  </a:txBody>
                  <a:tcPr marL="55550" marR="55550" marT="0" marB="0" anchor="ctr" horzOverflow="overflow">
                    <a:solidFill>
                      <a:srgbClr val="FF9999"/>
                    </a:solidFill>
                  </a:tcPr>
                </a:tc>
                <a:tc>
                  <a:txBody>
                    <a:bodyPr/>
                    <a:lstStyle>
                      <a:lvl1pPr defTabSz="782638">
                        <a:spcBef>
                          <a:spcPct val="20000"/>
                        </a:spcBef>
                        <a:buFont typeface="Arial" panose="020B0604020202020204" pitchFamily="34" charset="0"/>
                        <a:defRPr sz="2300">
                          <a:solidFill>
                            <a:schemeClr val="tx1"/>
                          </a:solidFill>
                          <a:latin typeface="Times New Roman" panose="02020603050405020304" pitchFamily="18" charset="0"/>
                          <a:ea typeface="MS PGothic" panose="020B0600070205080204" pitchFamily="34" charset="-128"/>
                        </a:defRPr>
                      </a:lvl1pPr>
                      <a:lvl2pPr marL="390525" defTabSz="782638">
                        <a:spcBef>
                          <a:spcPct val="20000"/>
                        </a:spcBef>
                        <a:buFont typeface="Arial" panose="020B0604020202020204" pitchFamily="34" charset="0"/>
                        <a:defRPr sz="2000">
                          <a:solidFill>
                            <a:schemeClr val="tx1"/>
                          </a:solidFill>
                          <a:latin typeface="Times New Roman" panose="02020603050405020304" pitchFamily="18" charset="0"/>
                          <a:ea typeface="MS PGothic" panose="020B0600070205080204" pitchFamily="34" charset="-128"/>
                        </a:defRPr>
                      </a:lvl2pPr>
                      <a:lvl3pPr marL="782638" defTabSz="782638">
                        <a:spcBef>
                          <a:spcPct val="20000"/>
                        </a:spcBef>
                        <a:buFont typeface="Arial" panose="020B0604020202020204" pitchFamily="34" charset="0"/>
                        <a:defRPr>
                          <a:solidFill>
                            <a:schemeClr val="tx1"/>
                          </a:solidFill>
                          <a:latin typeface="Times New Roman" panose="02020603050405020304" pitchFamily="18" charset="0"/>
                          <a:ea typeface="MS PGothic" panose="020B0600070205080204" pitchFamily="34" charset="-128"/>
                        </a:defRPr>
                      </a:lvl3pPr>
                      <a:lvl4pPr marL="1173163"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4pPr>
                      <a:lvl5pPr marL="1565275"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5pPr>
                      <a:lvl6pPr marL="20224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6pPr>
                      <a:lvl7pPr marL="24796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7pPr>
                      <a:lvl8pPr marL="29368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8pPr>
                      <a:lvl9pPr marL="33940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9pPr>
                    </a:lstStyle>
                    <a:p>
                      <a:pPr marL="0" marR="0" lvl="0" indent="0" algn="ctr" defTabSz="782638" rtl="0" eaLnBrk="1" fontAlgn="base" latinLnBrk="0" hangingPunct="1">
                        <a:lnSpc>
                          <a:spcPct val="107000"/>
                        </a:lnSpc>
                        <a:spcBef>
                          <a:spcPct val="0"/>
                        </a:spcBef>
                        <a:spcAft>
                          <a:spcPct val="0"/>
                        </a:spcAft>
                        <a:buClrTx/>
                        <a:buSzTx/>
                        <a:buFontTx/>
                        <a:buNone/>
                        <a:tabLst/>
                      </a:pPr>
                      <a:r>
                        <a:rPr kumimoji="0" lang="lv-LV" altLang="lv-LV" sz="1200" b="1" u="none" strike="noStrike" cap="none" normalizeH="0" baseline="0" dirty="0">
                          <a:ln>
                            <a:noFill/>
                          </a:ln>
                          <a:effectLst/>
                          <a:latin typeface="+mn-lt"/>
                        </a:rPr>
                        <a:t>75%</a:t>
                      </a:r>
                      <a:endParaRPr kumimoji="0" lang="lv-LV" altLang="lv-LV" sz="1200" b="1" i="0" u="none" strike="noStrike" cap="none" normalizeH="0" baseline="0" dirty="0">
                        <a:ln>
                          <a:noFill/>
                        </a:ln>
                        <a:solidFill>
                          <a:srgbClr val="FF0000"/>
                        </a:solidFill>
                        <a:effectLst/>
                        <a:latin typeface="+mn-lt"/>
                        <a:ea typeface="Calibri" panose="020F0502020204030204" pitchFamily="34" charset="0"/>
                        <a:cs typeface="Times New Roman" panose="02020603050405020304" pitchFamily="18" charset="0"/>
                      </a:endParaRPr>
                    </a:p>
                  </a:txBody>
                  <a:tcPr marL="55550" marR="55550" marT="0" marB="0" anchor="ctr" horzOverflow="overflow">
                    <a:solidFill>
                      <a:srgbClr val="FF9999"/>
                    </a:solidFill>
                  </a:tcPr>
                </a:tc>
                <a:tc>
                  <a:txBody>
                    <a:bodyPr/>
                    <a:lstStyle>
                      <a:lvl1pPr defTabSz="782638">
                        <a:spcBef>
                          <a:spcPct val="20000"/>
                        </a:spcBef>
                        <a:buFont typeface="Arial" panose="020B0604020202020204" pitchFamily="34" charset="0"/>
                        <a:defRPr sz="2300">
                          <a:solidFill>
                            <a:schemeClr val="tx1"/>
                          </a:solidFill>
                          <a:latin typeface="Times New Roman" panose="02020603050405020304" pitchFamily="18" charset="0"/>
                          <a:ea typeface="MS PGothic" panose="020B0600070205080204" pitchFamily="34" charset="-128"/>
                        </a:defRPr>
                      </a:lvl1pPr>
                      <a:lvl2pPr marL="390525" defTabSz="782638">
                        <a:spcBef>
                          <a:spcPct val="20000"/>
                        </a:spcBef>
                        <a:buFont typeface="Arial" panose="020B0604020202020204" pitchFamily="34" charset="0"/>
                        <a:defRPr sz="2000">
                          <a:solidFill>
                            <a:schemeClr val="tx1"/>
                          </a:solidFill>
                          <a:latin typeface="Times New Roman" panose="02020603050405020304" pitchFamily="18" charset="0"/>
                          <a:ea typeface="MS PGothic" panose="020B0600070205080204" pitchFamily="34" charset="-128"/>
                        </a:defRPr>
                      </a:lvl2pPr>
                      <a:lvl3pPr marL="782638" defTabSz="782638">
                        <a:spcBef>
                          <a:spcPct val="20000"/>
                        </a:spcBef>
                        <a:buFont typeface="Arial" panose="020B0604020202020204" pitchFamily="34" charset="0"/>
                        <a:defRPr>
                          <a:solidFill>
                            <a:schemeClr val="tx1"/>
                          </a:solidFill>
                          <a:latin typeface="Times New Roman" panose="02020603050405020304" pitchFamily="18" charset="0"/>
                          <a:ea typeface="MS PGothic" panose="020B0600070205080204" pitchFamily="34" charset="-128"/>
                        </a:defRPr>
                      </a:lvl3pPr>
                      <a:lvl4pPr marL="1173163"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4pPr>
                      <a:lvl5pPr marL="1565275"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5pPr>
                      <a:lvl6pPr marL="20224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6pPr>
                      <a:lvl7pPr marL="24796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7pPr>
                      <a:lvl8pPr marL="29368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8pPr>
                      <a:lvl9pPr marL="33940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9pPr>
                    </a:lstStyle>
                    <a:p>
                      <a:pPr marL="0" marR="0" lvl="0" indent="0" algn="ctr" defTabSz="782638" rtl="0" eaLnBrk="1" fontAlgn="base" latinLnBrk="0" hangingPunct="1">
                        <a:lnSpc>
                          <a:spcPct val="107000"/>
                        </a:lnSpc>
                        <a:spcBef>
                          <a:spcPct val="0"/>
                        </a:spcBef>
                        <a:spcAft>
                          <a:spcPct val="0"/>
                        </a:spcAft>
                        <a:buClrTx/>
                        <a:buSzTx/>
                        <a:buFontTx/>
                        <a:buNone/>
                        <a:tabLst/>
                      </a:pPr>
                      <a:r>
                        <a:rPr kumimoji="0" lang="lv-LV" altLang="lv-LV" sz="1200" b="1" u="none" strike="noStrike" cap="none" normalizeH="0" baseline="0" dirty="0">
                          <a:ln>
                            <a:noFill/>
                          </a:ln>
                          <a:effectLst/>
                          <a:latin typeface="+mn-lt"/>
                        </a:rPr>
                        <a:t>75%</a:t>
                      </a:r>
                      <a:endParaRPr kumimoji="0" lang="lv-LV" altLang="lv-LV" sz="1200" b="1" i="0" u="none" strike="noStrike" cap="none" normalizeH="0" baseline="0" dirty="0">
                        <a:ln>
                          <a:noFill/>
                        </a:ln>
                        <a:solidFill>
                          <a:srgbClr val="FF0000"/>
                        </a:solidFill>
                        <a:effectLst/>
                        <a:latin typeface="+mn-lt"/>
                        <a:ea typeface="Calibri" panose="020F0502020204030204" pitchFamily="34" charset="0"/>
                        <a:cs typeface="Times New Roman" panose="02020603050405020304" pitchFamily="18" charset="0"/>
                      </a:endParaRPr>
                    </a:p>
                  </a:txBody>
                  <a:tcPr marL="55550" marR="55550" marT="0" marB="0" anchor="ctr" horzOverflow="overflow">
                    <a:solidFill>
                      <a:srgbClr val="FF9999"/>
                    </a:solidFill>
                  </a:tcPr>
                </a:tc>
                <a:tc>
                  <a:txBody>
                    <a:bodyPr/>
                    <a:lstStyle>
                      <a:lvl1pPr defTabSz="782638">
                        <a:spcBef>
                          <a:spcPct val="20000"/>
                        </a:spcBef>
                        <a:buFont typeface="Arial" panose="020B0604020202020204" pitchFamily="34" charset="0"/>
                        <a:defRPr sz="2300">
                          <a:solidFill>
                            <a:schemeClr val="tx1"/>
                          </a:solidFill>
                          <a:latin typeface="Times New Roman" panose="02020603050405020304" pitchFamily="18" charset="0"/>
                          <a:ea typeface="MS PGothic" panose="020B0600070205080204" pitchFamily="34" charset="-128"/>
                        </a:defRPr>
                      </a:lvl1pPr>
                      <a:lvl2pPr marL="390525" defTabSz="782638">
                        <a:spcBef>
                          <a:spcPct val="20000"/>
                        </a:spcBef>
                        <a:buFont typeface="Arial" panose="020B0604020202020204" pitchFamily="34" charset="0"/>
                        <a:defRPr sz="2000">
                          <a:solidFill>
                            <a:schemeClr val="tx1"/>
                          </a:solidFill>
                          <a:latin typeface="Times New Roman" panose="02020603050405020304" pitchFamily="18" charset="0"/>
                          <a:ea typeface="MS PGothic" panose="020B0600070205080204" pitchFamily="34" charset="-128"/>
                        </a:defRPr>
                      </a:lvl2pPr>
                      <a:lvl3pPr marL="782638" defTabSz="782638">
                        <a:spcBef>
                          <a:spcPct val="20000"/>
                        </a:spcBef>
                        <a:buFont typeface="Arial" panose="020B0604020202020204" pitchFamily="34" charset="0"/>
                        <a:defRPr>
                          <a:solidFill>
                            <a:schemeClr val="tx1"/>
                          </a:solidFill>
                          <a:latin typeface="Times New Roman" panose="02020603050405020304" pitchFamily="18" charset="0"/>
                          <a:ea typeface="MS PGothic" panose="020B0600070205080204" pitchFamily="34" charset="-128"/>
                        </a:defRPr>
                      </a:lvl3pPr>
                      <a:lvl4pPr marL="1173163"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4pPr>
                      <a:lvl5pPr marL="1565275"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5pPr>
                      <a:lvl6pPr marL="20224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6pPr>
                      <a:lvl7pPr marL="24796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7pPr>
                      <a:lvl8pPr marL="29368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8pPr>
                      <a:lvl9pPr marL="33940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9pPr>
                    </a:lstStyle>
                    <a:p>
                      <a:pPr marL="0" marR="0" lvl="0" indent="0" algn="ctr" defTabSz="782638" rtl="0" eaLnBrk="1" fontAlgn="base" latinLnBrk="0" hangingPunct="1">
                        <a:lnSpc>
                          <a:spcPct val="107000"/>
                        </a:lnSpc>
                        <a:spcBef>
                          <a:spcPct val="0"/>
                        </a:spcBef>
                        <a:spcAft>
                          <a:spcPct val="0"/>
                        </a:spcAft>
                        <a:buClrTx/>
                        <a:buSzTx/>
                        <a:buFontTx/>
                        <a:buNone/>
                        <a:tabLst/>
                      </a:pPr>
                      <a:r>
                        <a:rPr kumimoji="0" lang="lv-LV" altLang="lv-LV" sz="1200" b="1" u="none" strike="noStrike" cap="none" normalizeH="0" baseline="0" dirty="0">
                          <a:ln>
                            <a:noFill/>
                          </a:ln>
                          <a:effectLst/>
                          <a:latin typeface="+mn-lt"/>
                        </a:rPr>
                        <a:t>50%</a:t>
                      </a:r>
                      <a:endParaRPr kumimoji="0" lang="lv-LV" altLang="lv-LV" sz="1200" b="1" i="0" u="none" strike="noStrike" cap="none" normalizeH="0" baseline="0" dirty="0">
                        <a:ln>
                          <a:noFill/>
                        </a:ln>
                        <a:solidFill>
                          <a:srgbClr val="FF0000"/>
                        </a:solidFill>
                        <a:effectLst/>
                        <a:latin typeface="+mn-lt"/>
                        <a:ea typeface="Calibri" panose="020F0502020204030204" pitchFamily="34" charset="0"/>
                        <a:cs typeface="Times New Roman" panose="02020603050405020304" pitchFamily="18" charset="0"/>
                      </a:endParaRPr>
                    </a:p>
                  </a:txBody>
                  <a:tcPr marL="55550" marR="55550" marT="0" marB="0" anchor="ctr" horzOverflow="overflow">
                    <a:solidFill>
                      <a:srgbClr val="FF9999"/>
                    </a:solidFill>
                  </a:tcPr>
                </a:tc>
                <a:tc>
                  <a:txBody>
                    <a:bodyPr/>
                    <a:lstStyle>
                      <a:lvl1pPr defTabSz="782638">
                        <a:spcBef>
                          <a:spcPct val="20000"/>
                        </a:spcBef>
                        <a:buFont typeface="Arial" panose="020B0604020202020204" pitchFamily="34" charset="0"/>
                        <a:defRPr sz="2300">
                          <a:solidFill>
                            <a:schemeClr val="tx1"/>
                          </a:solidFill>
                          <a:latin typeface="Times New Roman" panose="02020603050405020304" pitchFamily="18" charset="0"/>
                          <a:ea typeface="MS PGothic" panose="020B0600070205080204" pitchFamily="34" charset="-128"/>
                        </a:defRPr>
                      </a:lvl1pPr>
                      <a:lvl2pPr marL="390525" defTabSz="782638">
                        <a:spcBef>
                          <a:spcPct val="20000"/>
                        </a:spcBef>
                        <a:buFont typeface="Arial" panose="020B0604020202020204" pitchFamily="34" charset="0"/>
                        <a:defRPr sz="2000">
                          <a:solidFill>
                            <a:schemeClr val="tx1"/>
                          </a:solidFill>
                          <a:latin typeface="Times New Roman" panose="02020603050405020304" pitchFamily="18" charset="0"/>
                          <a:ea typeface="MS PGothic" panose="020B0600070205080204" pitchFamily="34" charset="-128"/>
                        </a:defRPr>
                      </a:lvl2pPr>
                      <a:lvl3pPr marL="782638" defTabSz="782638">
                        <a:spcBef>
                          <a:spcPct val="20000"/>
                        </a:spcBef>
                        <a:buFont typeface="Arial" panose="020B0604020202020204" pitchFamily="34" charset="0"/>
                        <a:defRPr>
                          <a:solidFill>
                            <a:schemeClr val="tx1"/>
                          </a:solidFill>
                          <a:latin typeface="Times New Roman" panose="02020603050405020304" pitchFamily="18" charset="0"/>
                          <a:ea typeface="MS PGothic" panose="020B0600070205080204" pitchFamily="34" charset="-128"/>
                        </a:defRPr>
                      </a:lvl3pPr>
                      <a:lvl4pPr marL="1173163"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4pPr>
                      <a:lvl5pPr marL="1565275"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5pPr>
                      <a:lvl6pPr marL="20224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6pPr>
                      <a:lvl7pPr marL="24796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7pPr>
                      <a:lvl8pPr marL="29368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8pPr>
                      <a:lvl9pPr marL="33940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9pPr>
                    </a:lstStyle>
                    <a:p>
                      <a:pPr marL="0" marR="0" lvl="0" indent="0" algn="ctr" defTabSz="782638" rtl="0" eaLnBrk="1" fontAlgn="base" latinLnBrk="0" hangingPunct="1">
                        <a:lnSpc>
                          <a:spcPct val="107000"/>
                        </a:lnSpc>
                        <a:spcBef>
                          <a:spcPct val="0"/>
                        </a:spcBef>
                        <a:spcAft>
                          <a:spcPct val="0"/>
                        </a:spcAft>
                        <a:buClrTx/>
                        <a:buSzTx/>
                        <a:buFontTx/>
                        <a:buNone/>
                        <a:tabLst/>
                      </a:pPr>
                      <a:r>
                        <a:rPr kumimoji="0" lang="lv-LV" altLang="lv-LV" sz="1200" b="1" u="none" strike="noStrike" cap="none" normalizeH="0" baseline="0" dirty="0">
                          <a:ln>
                            <a:noFill/>
                          </a:ln>
                          <a:effectLst/>
                          <a:latin typeface="+mn-lt"/>
                        </a:rPr>
                        <a:t>50%</a:t>
                      </a:r>
                      <a:endParaRPr kumimoji="0" lang="lv-LV" altLang="lv-LV" sz="1200" b="1" i="0" u="none" strike="noStrike" cap="none" normalizeH="0" baseline="0" dirty="0">
                        <a:ln>
                          <a:noFill/>
                        </a:ln>
                        <a:solidFill>
                          <a:srgbClr val="FF0000"/>
                        </a:solidFill>
                        <a:effectLst/>
                        <a:latin typeface="+mn-lt"/>
                        <a:ea typeface="Calibri" panose="020F0502020204030204" pitchFamily="34" charset="0"/>
                        <a:cs typeface="Times New Roman" panose="02020603050405020304" pitchFamily="18" charset="0"/>
                      </a:endParaRPr>
                    </a:p>
                  </a:txBody>
                  <a:tcPr marL="55550" marR="55550" marT="0" marB="0" anchor="ctr" horzOverflow="overflow">
                    <a:solidFill>
                      <a:srgbClr val="FF9999"/>
                    </a:solidFill>
                  </a:tcPr>
                </a:tc>
                <a:tc>
                  <a:txBody>
                    <a:bodyPr/>
                    <a:lstStyle>
                      <a:lvl1pPr defTabSz="782638">
                        <a:spcBef>
                          <a:spcPct val="20000"/>
                        </a:spcBef>
                        <a:buFont typeface="Arial" panose="020B0604020202020204" pitchFamily="34" charset="0"/>
                        <a:defRPr sz="2300">
                          <a:solidFill>
                            <a:schemeClr val="tx1"/>
                          </a:solidFill>
                          <a:latin typeface="Times New Roman" panose="02020603050405020304" pitchFamily="18" charset="0"/>
                          <a:ea typeface="MS PGothic" panose="020B0600070205080204" pitchFamily="34" charset="-128"/>
                        </a:defRPr>
                      </a:lvl1pPr>
                      <a:lvl2pPr marL="390525" defTabSz="782638">
                        <a:spcBef>
                          <a:spcPct val="20000"/>
                        </a:spcBef>
                        <a:buFont typeface="Arial" panose="020B0604020202020204" pitchFamily="34" charset="0"/>
                        <a:defRPr sz="2000">
                          <a:solidFill>
                            <a:schemeClr val="tx1"/>
                          </a:solidFill>
                          <a:latin typeface="Times New Roman" panose="02020603050405020304" pitchFamily="18" charset="0"/>
                          <a:ea typeface="MS PGothic" panose="020B0600070205080204" pitchFamily="34" charset="-128"/>
                        </a:defRPr>
                      </a:lvl2pPr>
                      <a:lvl3pPr marL="782638" defTabSz="782638">
                        <a:spcBef>
                          <a:spcPct val="20000"/>
                        </a:spcBef>
                        <a:buFont typeface="Arial" panose="020B0604020202020204" pitchFamily="34" charset="0"/>
                        <a:defRPr>
                          <a:solidFill>
                            <a:schemeClr val="tx1"/>
                          </a:solidFill>
                          <a:latin typeface="Times New Roman" panose="02020603050405020304" pitchFamily="18" charset="0"/>
                          <a:ea typeface="MS PGothic" panose="020B0600070205080204" pitchFamily="34" charset="-128"/>
                        </a:defRPr>
                      </a:lvl3pPr>
                      <a:lvl4pPr marL="1173163"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4pPr>
                      <a:lvl5pPr marL="1565275"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5pPr>
                      <a:lvl6pPr marL="20224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6pPr>
                      <a:lvl7pPr marL="24796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7pPr>
                      <a:lvl8pPr marL="29368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8pPr>
                      <a:lvl9pPr marL="33940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9pPr>
                    </a:lstStyle>
                    <a:p>
                      <a:pPr marL="0" marR="0" lvl="0" indent="0" algn="ctr" defTabSz="782638" rtl="0" eaLnBrk="1" fontAlgn="base" latinLnBrk="0" hangingPunct="1">
                        <a:lnSpc>
                          <a:spcPct val="107000"/>
                        </a:lnSpc>
                        <a:spcBef>
                          <a:spcPct val="0"/>
                        </a:spcBef>
                        <a:spcAft>
                          <a:spcPct val="0"/>
                        </a:spcAft>
                        <a:buClrTx/>
                        <a:buSzTx/>
                        <a:buFontTx/>
                        <a:buNone/>
                        <a:tabLst/>
                      </a:pPr>
                      <a:r>
                        <a:rPr kumimoji="0" lang="lv-LV" altLang="lv-LV" sz="1200" b="1" u="none" strike="noStrike" cap="none" normalizeH="0" baseline="0" dirty="0">
                          <a:ln>
                            <a:noFill/>
                          </a:ln>
                          <a:effectLst/>
                          <a:latin typeface="+mn-lt"/>
                        </a:rPr>
                        <a:t>45%</a:t>
                      </a:r>
                      <a:endParaRPr kumimoji="0" lang="lv-LV" altLang="lv-LV" sz="1200" b="1" i="0" u="none" strike="noStrike" cap="none" normalizeH="0" baseline="0" dirty="0">
                        <a:ln>
                          <a:noFill/>
                        </a:ln>
                        <a:solidFill>
                          <a:srgbClr val="FF0000"/>
                        </a:solidFill>
                        <a:effectLst/>
                        <a:latin typeface="+mn-lt"/>
                        <a:ea typeface="Calibri" panose="020F0502020204030204" pitchFamily="34" charset="0"/>
                        <a:cs typeface="Times New Roman" panose="02020603050405020304" pitchFamily="18" charset="0"/>
                      </a:endParaRPr>
                    </a:p>
                  </a:txBody>
                  <a:tcPr marL="55550" marR="55550" marT="0" marB="0" anchor="ctr" horzOverflow="overflow">
                    <a:solidFill>
                      <a:srgbClr val="FF9999"/>
                    </a:solidFill>
                  </a:tcPr>
                </a:tc>
                <a:tc>
                  <a:txBody>
                    <a:bodyPr/>
                    <a:lstStyle>
                      <a:lvl1pPr defTabSz="782638">
                        <a:spcBef>
                          <a:spcPct val="20000"/>
                        </a:spcBef>
                        <a:buFont typeface="Arial" panose="020B0604020202020204" pitchFamily="34" charset="0"/>
                        <a:defRPr sz="2300">
                          <a:solidFill>
                            <a:schemeClr val="tx1"/>
                          </a:solidFill>
                          <a:latin typeface="Times New Roman" panose="02020603050405020304" pitchFamily="18" charset="0"/>
                          <a:ea typeface="MS PGothic" panose="020B0600070205080204" pitchFamily="34" charset="-128"/>
                        </a:defRPr>
                      </a:lvl1pPr>
                      <a:lvl2pPr marL="390525" defTabSz="782638">
                        <a:spcBef>
                          <a:spcPct val="20000"/>
                        </a:spcBef>
                        <a:buFont typeface="Arial" panose="020B0604020202020204" pitchFamily="34" charset="0"/>
                        <a:defRPr sz="2000">
                          <a:solidFill>
                            <a:schemeClr val="tx1"/>
                          </a:solidFill>
                          <a:latin typeface="Times New Roman" panose="02020603050405020304" pitchFamily="18" charset="0"/>
                          <a:ea typeface="MS PGothic" panose="020B0600070205080204" pitchFamily="34" charset="-128"/>
                        </a:defRPr>
                      </a:lvl2pPr>
                      <a:lvl3pPr marL="782638" defTabSz="782638">
                        <a:spcBef>
                          <a:spcPct val="20000"/>
                        </a:spcBef>
                        <a:buFont typeface="Arial" panose="020B0604020202020204" pitchFamily="34" charset="0"/>
                        <a:defRPr>
                          <a:solidFill>
                            <a:schemeClr val="tx1"/>
                          </a:solidFill>
                          <a:latin typeface="Times New Roman" panose="02020603050405020304" pitchFamily="18" charset="0"/>
                          <a:ea typeface="MS PGothic" panose="020B0600070205080204" pitchFamily="34" charset="-128"/>
                        </a:defRPr>
                      </a:lvl3pPr>
                      <a:lvl4pPr marL="1173163"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4pPr>
                      <a:lvl5pPr marL="1565275"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5pPr>
                      <a:lvl6pPr marL="20224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6pPr>
                      <a:lvl7pPr marL="24796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7pPr>
                      <a:lvl8pPr marL="29368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8pPr>
                      <a:lvl9pPr marL="33940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9pPr>
                    </a:lstStyle>
                    <a:p>
                      <a:pPr marL="0" marR="0" lvl="0" indent="0" algn="ctr" defTabSz="782638" rtl="0" eaLnBrk="1" fontAlgn="base" latinLnBrk="0" hangingPunct="1">
                        <a:lnSpc>
                          <a:spcPct val="107000"/>
                        </a:lnSpc>
                        <a:spcBef>
                          <a:spcPct val="0"/>
                        </a:spcBef>
                        <a:spcAft>
                          <a:spcPct val="0"/>
                        </a:spcAft>
                        <a:buClrTx/>
                        <a:buSzTx/>
                        <a:buFontTx/>
                        <a:buNone/>
                        <a:tabLst/>
                      </a:pPr>
                      <a:r>
                        <a:rPr kumimoji="0" lang="lv-LV" altLang="lv-LV" sz="1200" b="1" u="none" strike="noStrike" cap="none" normalizeH="0" baseline="0" dirty="0">
                          <a:ln>
                            <a:noFill/>
                          </a:ln>
                          <a:effectLst/>
                          <a:latin typeface="+mn-lt"/>
                        </a:rPr>
                        <a:t>45%</a:t>
                      </a:r>
                      <a:endParaRPr kumimoji="0" lang="lv-LV" altLang="lv-LV" sz="1200" b="1" i="0" u="none" strike="noStrike" cap="none" normalizeH="0" baseline="0" dirty="0">
                        <a:ln>
                          <a:noFill/>
                        </a:ln>
                        <a:solidFill>
                          <a:srgbClr val="FF0000"/>
                        </a:solidFill>
                        <a:effectLst/>
                        <a:latin typeface="+mn-lt"/>
                        <a:ea typeface="Calibri" panose="020F0502020204030204" pitchFamily="34" charset="0"/>
                        <a:cs typeface="Times New Roman" panose="02020603050405020304" pitchFamily="18" charset="0"/>
                      </a:endParaRPr>
                    </a:p>
                  </a:txBody>
                  <a:tcPr marL="55550" marR="55550" marT="0" marB="0" anchor="ctr" horzOverflow="overflow">
                    <a:solidFill>
                      <a:srgbClr val="FF9999"/>
                    </a:solidFill>
                  </a:tcPr>
                </a:tc>
                <a:tc>
                  <a:txBody>
                    <a:bodyPr/>
                    <a:lstStyle>
                      <a:lvl1pPr defTabSz="782638">
                        <a:spcBef>
                          <a:spcPct val="20000"/>
                        </a:spcBef>
                        <a:buFont typeface="Arial" panose="020B0604020202020204" pitchFamily="34" charset="0"/>
                        <a:defRPr sz="2300">
                          <a:solidFill>
                            <a:schemeClr val="tx1"/>
                          </a:solidFill>
                          <a:latin typeface="Times New Roman" panose="02020603050405020304" pitchFamily="18" charset="0"/>
                          <a:ea typeface="MS PGothic" panose="020B0600070205080204" pitchFamily="34" charset="-128"/>
                        </a:defRPr>
                      </a:lvl1pPr>
                      <a:lvl2pPr marL="390525" defTabSz="782638">
                        <a:spcBef>
                          <a:spcPct val="20000"/>
                        </a:spcBef>
                        <a:buFont typeface="Arial" panose="020B0604020202020204" pitchFamily="34" charset="0"/>
                        <a:defRPr sz="2000">
                          <a:solidFill>
                            <a:schemeClr val="tx1"/>
                          </a:solidFill>
                          <a:latin typeface="Times New Roman" panose="02020603050405020304" pitchFamily="18" charset="0"/>
                          <a:ea typeface="MS PGothic" panose="020B0600070205080204" pitchFamily="34" charset="-128"/>
                        </a:defRPr>
                      </a:lvl2pPr>
                      <a:lvl3pPr marL="782638" defTabSz="782638">
                        <a:spcBef>
                          <a:spcPct val="20000"/>
                        </a:spcBef>
                        <a:buFont typeface="Arial" panose="020B0604020202020204" pitchFamily="34" charset="0"/>
                        <a:defRPr>
                          <a:solidFill>
                            <a:schemeClr val="tx1"/>
                          </a:solidFill>
                          <a:latin typeface="Times New Roman" panose="02020603050405020304" pitchFamily="18" charset="0"/>
                          <a:ea typeface="MS PGothic" panose="020B0600070205080204" pitchFamily="34" charset="-128"/>
                        </a:defRPr>
                      </a:lvl3pPr>
                      <a:lvl4pPr marL="1173163"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4pPr>
                      <a:lvl5pPr marL="1565275" defTabSz="782638">
                        <a:spcBef>
                          <a:spcPct val="20000"/>
                        </a:spcBef>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5pPr>
                      <a:lvl6pPr marL="20224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6pPr>
                      <a:lvl7pPr marL="24796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7pPr>
                      <a:lvl8pPr marL="29368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8pPr>
                      <a:lvl9pPr marL="3394075" indent="-49213" defTabSz="782638" eaLnBrk="0" fontAlgn="base" hangingPunct="0">
                        <a:spcBef>
                          <a:spcPct val="20000"/>
                        </a:spcBef>
                        <a:spcAft>
                          <a:spcPct val="0"/>
                        </a:spcAft>
                        <a:buFont typeface="Arial" panose="020B0604020202020204" pitchFamily="34" charset="0"/>
                        <a:defRPr sz="1300">
                          <a:solidFill>
                            <a:schemeClr val="tx1"/>
                          </a:solidFill>
                          <a:latin typeface="Times New Roman" panose="02020603050405020304" pitchFamily="18" charset="0"/>
                          <a:ea typeface="MS PGothic" panose="020B0600070205080204" pitchFamily="34" charset="-128"/>
                        </a:defRPr>
                      </a:lvl9pPr>
                    </a:lstStyle>
                    <a:p>
                      <a:pPr marL="0" marR="0" lvl="0" indent="0" algn="ctr" defTabSz="782638" rtl="0" eaLnBrk="1" fontAlgn="base" latinLnBrk="0" hangingPunct="1">
                        <a:lnSpc>
                          <a:spcPct val="107000"/>
                        </a:lnSpc>
                        <a:spcBef>
                          <a:spcPct val="0"/>
                        </a:spcBef>
                        <a:spcAft>
                          <a:spcPct val="0"/>
                        </a:spcAft>
                        <a:buClrTx/>
                        <a:buSzTx/>
                        <a:buFontTx/>
                        <a:buNone/>
                        <a:tabLst/>
                      </a:pPr>
                      <a:r>
                        <a:rPr kumimoji="0" lang="lv-LV" altLang="lv-LV" sz="1200" b="1" u="none" strike="noStrike" cap="none" normalizeH="0" baseline="0" dirty="0">
                          <a:ln>
                            <a:noFill/>
                          </a:ln>
                          <a:effectLst/>
                          <a:latin typeface="+mn-lt"/>
                        </a:rPr>
                        <a:t>0%</a:t>
                      </a:r>
                      <a:endParaRPr kumimoji="0" lang="lv-LV" altLang="lv-LV" sz="1200" b="1" i="0" u="none" strike="noStrike" cap="none" normalizeH="0" baseline="0" dirty="0">
                        <a:ln>
                          <a:noFill/>
                        </a:ln>
                        <a:solidFill>
                          <a:srgbClr val="FF0000"/>
                        </a:solidFill>
                        <a:effectLst/>
                        <a:latin typeface="+mn-lt"/>
                        <a:ea typeface="Calibri" panose="020F0502020204030204" pitchFamily="34" charset="0"/>
                        <a:cs typeface="Times New Roman" panose="02020603050405020304" pitchFamily="18" charset="0"/>
                      </a:endParaRPr>
                    </a:p>
                  </a:txBody>
                  <a:tcPr marL="55550" marR="55550" marT="0" marB="0" anchor="ctr" horzOverflow="overflow">
                    <a:solidFill>
                      <a:srgbClr val="FF9999"/>
                    </a:solidFill>
                  </a:tcPr>
                </a:tc>
                <a:extLst>
                  <a:ext uri="{0D108BD9-81ED-4DB2-BD59-A6C34878D82A}">
                    <a16:rowId xmlns="" xmlns:a16="http://schemas.microsoft.com/office/drawing/2014/main" val="872231244"/>
                  </a:ext>
                </a:extLst>
              </a:tr>
            </a:tbl>
          </a:graphicData>
        </a:graphic>
      </p:graphicFrame>
      <p:sp>
        <p:nvSpPr>
          <p:cNvPr id="2" name="Speech Bubble: Rectangle with Corners Rounded 1">
            <a:extLst>
              <a:ext uri="{FF2B5EF4-FFF2-40B4-BE49-F238E27FC236}">
                <a16:creationId xmlns="" xmlns:a16="http://schemas.microsoft.com/office/drawing/2014/main" id="{8E0A4E71-8840-43E0-BD68-A6B438634CCB}"/>
              </a:ext>
            </a:extLst>
          </p:cNvPr>
          <p:cNvSpPr/>
          <p:nvPr/>
        </p:nvSpPr>
        <p:spPr>
          <a:xfrm>
            <a:off x="6851516" y="4102862"/>
            <a:ext cx="1765134" cy="1099844"/>
          </a:xfrm>
          <a:prstGeom prst="wedgeRoundRectCallout">
            <a:avLst>
              <a:gd name="adj1" fmla="val -96782"/>
              <a:gd name="adj2" fmla="val 109332"/>
              <a:gd name="adj3" fmla="val 16667"/>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r>
              <a:rPr lang="en-GB" sz="1680" dirty="0" err="1"/>
              <a:t>Finanšu</a:t>
            </a:r>
            <a:r>
              <a:rPr lang="en-GB" sz="1680" dirty="0"/>
              <a:t> </a:t>
            </a:r>
            <a:r>
              <a:rPr lang="en-GB" sz="1680" dirty="0" err="1"/>
              <a:t>ietekme</a:t>
            </a:r>
            <a:r>
              <a:rPr lang="en-GB" sz="1680" dirty="0"/>
              <a:t> </a:t>
            </a:r>
            <a:r>
              <a:rPr lang="lv-LV" sz="1680" dirty="0"/>
              <a:t>2020.gadā – </a:t>
            </a:r>
            <a:r>
              <a:rPr lang="lv-LV" sz="1680" b="1" dirty="0"/>
              <a:t>12,3</a:t>
            </a:r>
            <a:r>
              <a:rPr lang="lv-LV" sz="1680" dirty="0"/>
              <a:t> milj. EUR</a:t>
            </a:r>
          </a:p>
        </p:txBody>
      </p:sp>
    </p:spTree>
    <p:extLst>
      <p:ext uri="{BB962C8B-B14F-4D97-AF65-F5344CB8AC3E}">
        <p14:creationId xmlns:p14="http://schemas.microsoft.com/office/powerpoint/2010/main" val="35791677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lv-LV" dirty="0" smtClean="0"/>
              <a:t>Paldies par uzmanību !</a:t>
            </a:r>
            <a:endParaRPr lang="lv-LV" dirty="0"/>
          </a:p>
        </p:txBody>
      </p:sp>
      <p:sp>
        <p:nvSpPr>
          <p:cNvPr id="3" name="Subtitle 2"/>
          <p:cNvSpPr>
            <a:spLocks noGrp="1"/>
          </p:cNvSpPr>
          <p:nvPr>
            <p:ph type="subTitle" idx="1"/>
          </p:nvPr>
        </p:nvSpPr>
        <p:spPr/>
        <p:txBody>
          <a:bodyPr/>
          <a:lstStyle/>
          <a:p>
            <a:endParaRPr lang="lv-LV"/>
          </a:p>
        </p:txBody>
      </p:sp>
    </p:spTree>
    <p:extLst>
      <p:ext uri="{BB962C8B-B14F-4D97-AF65-F5344CB8AC3E}">
        <p14:creationId xmlns:p14="http://schemas.microsoft.com/office/powerpoint/2010/main" val="3350392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noGrp="1"/>
          </p:cNvSpPr>
          <p:nvPr>
            <p:ph idx="1"/>
          </p:nvPr>
        </p:nvSpPr>
        <p:spPr>
          <a:xfrm>
            <a:off x="395532" y="620685"/>
            <a:ext cx="8229600" cy="5069159"/>
          </a:xfrm>
        </p:spPr>
        <p:txBody>
          <a:bodyPr/>
          <a:lstStyle/>
          <a:p>
            <a:pPr marL="0" lvl="0" indent="0">
              <a:buNone/>
            </a:pPr>
            <a:r>
              <a:rPr lang="lv-LV"/>
              <a:t>Īstenotā nodokļu reforma pastiprinājusi aktualitāti sekojošiem jautājumiem:</a:t>
            </a:r>
          </a:p>
          <a:p>
            <a:pPr lvl="1">
              <a:spcBef>
                <a:spcPts val="500"/>
              </a:spcBef>
            </a:pPr>
            <a:r>
              <a:rPr lang="lv-LV" sz="2000"/>
              <a:t>neapliekamā minimuma, attaisnoto izdevumu un atvieglojumu piemērošanas iespējamību pie noteikta ienākuma līmeņa un darba dēvēja nodokļu maksātāja statusa;</a:t>
            </a:r>
          </a:p>
          <a:p>
            <a:pPr lvl="1">
              <a:spcBef>
                <a:spcPts val="500"/>
              </a:spcBef>
            </a:pPr>
            <a:r>
              <a:rPr lang="lv-LV" sz="2000"/>
              <a:t>iedzīvotāju ienākuma nodokļa piemērošana sarežģītība un nedraudzīgums nodokļu maksātājiem;</a:t>
            </a:r>
          </a:p>
          <a:p>
            <a:pPr lvl="1">
              <a:spcBef>
                <a:spcPts val="500"/>
              </a:spcBef>
            </a:pPr>
            <a:r>
              <a:rPr lang="lv-LV" sz="2000"/>
              <a:t>Nepieciešamība nodokļu maksātājiem apgūt specifiskas  prasmes normatīvā regulējuma jomā;</a:t>
            </a:r>
          </a:p>
          <a:p>
            <a:pPr lvl="1">
              <a:spcBef>
                <a:spcPts val="500"/>
              </a:spcBef>
            </a:pPr>
            <a:r>
              <a:rPr lang="lv-LV" sz="2000"/>
              <a:t>Rodoties situācijām, ka nodokļu maksātājs var kļūt par parādnieku pret valsti;</a:t>
            </a:r>
          </a:p>
          <a:p>
            <a:pPr lvl="1">
              <a:spcBef>
                <a:spcPts val="500"/>
              </a:spcBef>
            </a:pPr>
            <a:r>
              <a:rPr lang="lv-LV" sz="2000"/>
              <a:t>Nav iespējams pielietot atvieglojumus brīdi, kad tie pienākas. </a:t>
            </a:r>
            <a:endParaRPr lang="en-US" sz="2000"/>
          </a:p>
        </p:txBody>
      </p:sp>
    </p:spTree>
    <p:extLst>
      <p:ext uri="{BB962C8B-B14F-4D97-AF65-F5344CB8AC3E}">
        <p14:creationId xmlns:p14="http://schemas.microsoft.com/office/powerpoint/2010/main" val="14882151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lv-LV"/>
              <a:t>Pētījuma mērķis</a:t>
            </a:r>
          </a:p>
        </p:txBody>
      </p:sp>
      <p:sp>
        <p:nvSpPr>
          <p:cNvPr id="3" name="Content Placeholder 2"/>
          <p:cNvSpPr txBox="1">
            <a:spLocks noGrp="1"/>
          </p:cNvSpPr>
          <p:nvPr>
            <p:ph idx="1"/>
          </p:nvPr>
        </p:nvSpPr>
        <p:spPr/>
        <p:txBody>
          <a:bodyPr/>
          <a:lstStyle/>
          <a:p>
            <a:pPr lvl="0"/>
            <a:r>
              <a:rPr lang="lv-LV"/>
              <a:t>Uz IIN teorētiskā, normatīvā regulējuma materiāla pamata, veikt IIN piemērošanas ietekmes analīzi, īpaši izvērtējot neapliekamā minimuma, atvieglojumu un attaisnoto izdevumu piemērošanu, administrēšanas efektivitāti, izdarot secinājumus izstrādāt pamatotus priekšlikumus nodokļa piemērošanas pilnveidošanai.</a:t>
            </a:r>
          </a:p>
        </p:txBody>
      </p:sp>
    </p:spTree>
    <p:extLst>
      <p:ext uri="{BB962C8B-B14F-4D97-AF65-F5344CB8AC3E}">
        <p14:creationId xmlns:p14="http://schemas.microsoft.com/office/powerpoint/2010/main" val="21382021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395532" y="404667"/>
            <a:ext cx="8229600" cy="1600200"/>
          </a:xfrm>
        </p:spPr>
        <p:txBody>
          <a:bodyPr/>
          <a:lstStyle/>
          <a:p>
            <a:pPr lvl="0"/>
            <a:r>
              <a:rPr lang="lv-LV"/>
              <a:t>Darbaspēka nodokļu reforma</a:t>
            </a:r>
          </a:p>
        </p:txBody>
      </p:sp>
      <p:sp>
        <p:nvSpPr>
          <p:cNvPr id="3" name="Content Placeholder 2"/>
          <p:cNvSpPr txBox="1">
            <a:spLocks noGrp="1"/>
          </p:cNvSpPr>
          <p:nvPr>
            <p:ph idx="1"/>
          </p:nvPr>
        </p:nvSpPr>
        <p:spPr>
          <a:xfrm>
            <a:off x="539550" y="1556793"/>
            <a:ext cx="8157590" cy="5174031"/>
          </a:xfrm>
        </p:spPr>
        <p:txBody>
          <a:bodyPr/>
          <a:lstStyle/>
          <a:p>
            <a:pPr lvl="0">
              <a:lnSpc>
                <a:spcPct val="90000"/>
              </a:lnSpc>
            </a:pPr>
            <a:r>
              <a:rPr lang="lv-LV" b="1"/>
              <a:t>Reformas mērķi:</a:t>
            </a:r>
          </a:p>
          <a:p>
            <a:pPr lvl="1">
              <a:lnSpc>
                <a:spcPct val="90000"/>
              </a:lnSpc>
              <a:spcBef>
                <a:spcPts val="500"/>
              </a:spcBef>
            </a:pPr>
            <a:r>
              <a:rPr lang="lv-LV" sz="1900"/>
              <a:t>IIN sloga samazināšana</a:t>
            </a:r>
          </a:p>
          <a:p>
            <a:pPr lvl="1">
              <a:lnSpc>
                <a:spcPct val="90000"/>
              </a:lnSpc>
            </a:pPr>
            <a:r>
              <a:rPr lang="lv-LV" sz="1900"/>
              <a:t>Strādājošo iedzīvotāju ienākumus palielināšana</a:t>
            </a:r>
            <a:r>
              <a:rPr lang="lv-LV"/>
              <a:t>:</a:t>
            </a:r>
          </a:p>
          <a:p>
            <a:pPr lvl="2">
              <a:lnSpc>
                <a:spcPct val="90000"/>
              </a:lnSpc>
              <a:spcBef>
                <a:spcPts val="500"/>
              </a:spcBef>
            </a:pPr>
            <a:r>
              <a:rPr lang="lv-LV" sz="1900"/>
              <a:t>nosakot zemāku IIN likmi</a:t>
            </a:r>
          </a:p>
          <a:p>
            <a:pPr lvl="2">
              <a:lnSpc>
                <a:spcPct val="90000"/>
              </a:lnSpc>
              <a:spcBef>
                <a:spcPts val="500"/>
              </a:spcBef>
            </a:pPr>
            <a:r>
              <a:rPr lang="lv-LV" sz="1900"/>
              <a:t>paaugstinot neapliekamo minimumu</a:t>
            </a:r>
          </a:p>
          <a:p>
            <a:pPr lvl="2">
              <a:lnSpc>
                <a:spcPct val="90000"/>
              </a:lnSpc>
              <a:spcBef>
                <a:spcPts val="500"/>
              </a:spcBef>
            </a:pPr>
            <a:r>
              <a:rPr lang="lv-LV" sz="1900"/>
              <a:t>paaugstinot minimālo algu.</a:t>
            </a:r>
          </a:p>
          <a:p>
            <a:pPr lvl="2">
              <a:lnSpc>
                <a:spcPct val="90000"/>
              </a:lnSpc>
              <a:spcBef>
                <a:spcPts val="500"/>
              </a:spcBef>
              <a:buChar char="-"/>
            </a:pPr>
            <a:r>
              <a:rPr lang="lv-LV" sz="2000"/>
              <a:t>atsakoties no neapliekamā minimuma atmaksas nākamajā gadā, to piemērojot pilnā apmērā tekošajā gadā</a:t>
            </a:r>
          </a:p>
          <a:p>
            <a:pPr lvl="2">
              <a:lnSpc>
                <a:spcPct val="90000"/>
              </a:lnSpc>
              <a:spcBef>
                <a:spcPts val="500"/>
              </a:spcBef>
              <a:buChar char="-"/>
            </a:pPr>
            <a:r>
              <a:rPr lang="lv-LV" sz="2000"/>
              <a:t>samazināt pēcdeklarācijas pārrēķina  pārmaksas summas</a:t>
            </a:r>
            <a:endParaRPr lang="lv-LV" sz="1900"/>
          </a:p>
          <a:p>
            <a:pPr lvl="0">
              <a:lnSpc>
                <a:spcPct val="90000"/>
              </a:lnSpc>
            </a:pPr>
            <a:r>
              <a:rPr lang="lv-LV" b="1"/>
              <a:t>Reformas īstenošanas risinājumi:</a:t>
            </a:r>
          </a:p>
          <a:p>
            <a:pPr lvl="1">
              <a:lnSpc>
                <a:spcPct val="90000"/>
              </a:lnSpc>
              <a:spcBef>
                <a:spcPts val="500"/>
              </a:spcBef>
            </a:pPr>
            <a:r>
              <a:rPr lang="lv-LV" sz="1900"/>
              <a:t>IIN progresivitāte pie atšķirīgiem ienākumu līmeņiem</a:t>
            </a:r>
          </a:p>
          <a:p>
            <a:pPr lvl="1">
              <a:lnSpc>
                <a:spcPct val="90000"/>
              </a:lnSpc>
              <a:spcBef>
                <a:spcPts val="500"/>
              </a:spcBef>
            </a:pPr>
            <a:r>
              <a:rPr lang="lv-LV" sz="1900"/>
              <a:t>minimālo mēneša neapliekamā minimuma vietā tiek pielietots VID prognozēto mēneša neapliekamas minimums, kas balstās uz vēsturiskiem personas ieņēmumiem</a:t>
            </a:r>
          </a:p>
        </p:txBody>
      </p:sp>
    </p:spTree>
    <p:extLst>
      <p:ext uri="{BB962C8B-B14F-4D97-AF65-F5344CB8AC3E}">
        <p14:creationId xmlns:p14="http://schemas.microsoft.com/office/powerpoint/2010/main" val="41295066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LR nodokļu sistēmas aktualitātes skolēnu zinātniski pētniecisko darbu rakstīšanas kontekstā &amp;quot;&quot;/&gt;&lt;property id=&quot;20307&quot; value=&quot;256&quot;/&gt;&lt;/object&gt;&lt;object type=&quot;3&quot; unique_id=&quot;10005&quot;&gt;&lt;property id=&quot;20148&quot; value=&quot;5&quot;/&gt;&lt;property id=&quot;20300&quot; value=&quot;Slide 4 - &amp;quot;Situācijas raksturojums &amp;quot;&quot;/&gt;&lt;property id=&quot;20307&quot; value=&quot;334&quot;/&gt;&lt;/object&gt;&lt;object type=&quot;3&quot; unique_id=&quot;10006&quot;&gt;&lt;property id=&quot;20148&quot; value=&quot;5&quot;/&gt;&lt;property id=&quot;20300&quot; value=&quot;Slide 5 - &amp;quot;Nodokļu maksātāju īpatsvars ienākumu grupās, kuriem ir apgādībā esošas personas, uz&amp;#x0D;&amp;#x0A;2015.gada martu&amp;#x0D;&amp;#x0A;Avots: VID info&quot;/&gt;&lt;property id=&quot;20307&quot; value=&quot;339&quot;/&gt;&lt;/object&gt;&lt;object type=&quot;3&quot; unique_id=&quot;10007&quot;&gt;&lt;property id=&quot;20148&quot; value=&quot;5&quot;/&gt;&lt;property id=&quot;20300&quot; value=&quot;Slide 6 - &amp;quot;Nodokļu maksātāju skaits sadalījumā pēc ienākumiem no algota darba un pēc apgādībā esošo personu skaita&amp;quot;&quot;/&gt;&lt;property id=&quot;20307&quot; value=&quot;340&quot;/&gt;&lt;/object&gt;&lt;object type=&quot;3&quot; unique_id=&quot;10008&quot;&gt;&lt;property id=&quot;20148&quot; value=&quot;5&quot;/&gt;&lt;property id=&quot;20300&quot; value=&quot;Slide 7 - &amp;quot;Vecuma pensiju sadalījums pēc piešķirtā apmēra (ar piemaksu), euro mēnesī &amp;#x0D;&amp;#x0A;Avots: VSAA dati uz 2016.gada septembri&amp;quot;&quot;/&gt;&lt;property id=&quot;20307&quot; value=&quot;341&quot;/&gt;&lt;/object&gt;&lt;object type=&quot;3&quot; unique_id=&quot;10009&quot;&gt;&lt;property id=&quot;20148&quot; value=&quot;5&quot;/&gt;&lt;property id=&quot;20300&quot; value=&quot;Slide 8 - &amp;quot;MUN ieņēmumi budžetā 2010. - 2016.gadā, tūkst. euro un % no kopējiem nodokļu ieņēmumiem&amp;#x0D;&amp;#x0A;Avots: FM dati&amp;#x0D;&amp;#x0A;&amp;quot;&quot;/&gt;&lt;property id=&quot;20307&quot; value=&quot;344&quot;/&gt;&lt;/object&gt;&lt;object type=&quot;3&quot; unique_id=&quot;10010&quot;&gt;&lt;property id=&quot;20148&quot; value=&quot;5&quot;/&gt;&lt;property id=&quot;20300&quot; value=&quot;Slide 9 - &amp;quot;Būtiskākie grozījumi likumā “Par iedzīvotāju ienākuma nodokli”&amp;#x0D;&amp;#x0A;&amp;quot;&quot;/&gt;&lt;property id=&quot;20307&quot; value=&quot;261&quot;/&gt;&lt;/object&gt;&lt;object type=&quot;3&quot; unique_id=&quot;10011&quot;&gt;&lt;property id=&quot;20148&quot; value=&quot;5&quot;/&gt;&lt;property id=&quot;20300&quot; value=&quot;Slide 10 - &amp;quot;&amp;#x0D;&amp;#x0A;Nodokļa likme, kas jāmaksā no gada apliekamā ienākuma, ir:&amp;#x0D;&amp;#x0A;&amp;quot;&quot;/&gt;&lt;property id=&quot;20307&quot; value=&quot;263&quot;/&gt;&lt;/object&gt;&lt;object type=&quot;3&quot; unique_id=&quot;10012&quot;&gt;&lt;property id=&quot;20148&quot; value=&quot;5&quot;/&gt;&lt;property id=&quot;20300&quot; value=&quot;Slide 11 - &amp;quot;Algas nodokļa likme, kas jāmaksā no mēneša apliekamā ienākuma, ir:&amp;quot;&quot;/&gt;&lt;property id=&quot;20307&quot; value=&quot;264&quot;/&gt;&lt;/object&gt;&lt;object type=&quot;3&quot; unique_id=&quot;10013&quot;&gt;&lt;property id=&quot;20148&quot; value=&quot;5&quot;/&gt;&lt;property id=&quot;20300&quot; value=&quot;Slide 12 - &amp;quot;Nosacījumi &amp;quot;&quot;/&gt;&lt;property id=&quot;20307&quot; value=&quot;272&quot;/&gt;&lt;/object&gt;&lt;object type=&quot;3&quot; unique_id=&quot;10014&quot;&gt;&lt;property id=&quot;20148&quot; value=&quot;5&quot;/&gt;&lt;property id=&quot;20300&quot; value=&quot;Slide 13 - &amp;quot;Nosacījumi&amp;quot;&quot;/&gt;&lt;property id=&quot;20307&quot; value=&quot;273&quot;/&gt;&lt;/object&gt;&lt;object type=&quot;3&quot; unique_id=&quot;10015&quot;&gt;&lt;property id=&quot;20148&quot; value=&quot;5&quot;/&gt;&lt;property id=&quot;20300&quot; value=&quot;Slide 14 - &amp;quot;Neapliekamais minimums &amp;quot;&quot;/&gt;&lt;property id=&quot;20307&quot; value=&quot;279&quot;/&gt;&lt;/object&gt;&lt;object type=&quot;3&quot; unique_id=&quot;10016&quot;&gt;&lt;property id=&quot;20148&quot; value=&quot;5&quot;/&gt;&lt;property id=&quot;20300&quot; value=&quot;Slide 15 - &amp;quot;VID prognozētais neapliekamais minimums&amp;quot;&quot;/&gt;&lt;property id=&quot;20307&quot; value=&quot;299&quot;/&gt;&lt;/object&gt;&lt;object type=&quot;3&quot; unique_id=&quot;10017&quot;&gt;&lt;property id=&quot;20148&quot; value=&quot;5&quot;/&gt;&lt;property id=&quot;20300&quot; value=&quot;Slide 16 - &amp;quot;Neapliekamais minimums pensionāriem&amp;quot;&quot;/&gt;&lt;property id=&quot;20307&quot; value=&quot;300&quot;/&gt;&lt;/object&gt;&lt;object type=&quot;3&quot; unique_id=&quot;10018&quot;&gt;&lt;property id=&quot;20148&quot; value=&quot;5&quot;/&gt;&lt;property id=&quot;20300&quot; value=&quot;Slide 17 - &amp;quot;&amp;#x0D;&amp;#x0A;&amp;#x0D;&amp;#x0A;&amp;#x0D;&amp;#x0A;&amp;#x0D;&amp;#x0A;&amp;#x0D;&amp;#x0A;&amp;#x0D;&amp;#x0A;Gada diferencētā neapliekamā minimuma apmērā, kuru aprēķina, izmantojot šādu formulu:&amp;#x0D;&amp;#x0A;&amp;#x0D;&amp;#x0A;&amp;#x0D;&amp;#x0A;&amp;#x0D;&amp;#x0A;&amp;#x0D;&amp;#x0A;&amp;#x0D;&amp;#x0A;&amp;#x0D;&amp;#x0A;&amp;quot;&quot;/&gt;&lt;property id=&quot;20307&quot; value=&quot;294&quot;/&gt;&lt;/object&gt;&lt;object type=&quot;3&quot; unique_id=&quot;10019&quot;&gt;&lt;property id=&quot;20148&quot; value=&quot;5&quot;/&gt;&lt;property id=&quot;20300&quot; value=&quot;Slide 18&quot;/&gt;&lt;property id=&quot;20307&quot; value=&quot;298&quot;/&gt;&lt;/object&gt;&lt;object type=&quot;3&quot; unique_id=&quot;10020&quot;&gt;&lt;property id=&quot;20148&quot; value=&quot;5&quot;/&gt;&lt;property id=&quot;20300&quot; value=&quot;Slide 19 - &amp;quot;Nodokļa atvieglojumi par apgādībā esošām personām&amp;quot;&quot;/&gt;&lt;property id=&quot;20307&quot; value=&quot;295&quot;/&gt;&lt;/object&gt;&lt;object type=&quot;3&quot; unique_id=&quot;10021&quot;&gt;&lt;property id=&quot;20148&quot; value=&quot;5&quot;/&gt;&lt;property id=&quot;20300&quot; value=&quot;Slide 20 - &amp;quot;Atvieglojums par apgādībā esošām personām &amp;quot;&quot;/&gt;&lt;property id=&quot;20307&quot; value=&quot;296&quot;/&gt;&lt;/object&gt;&lt;object type=&quot;3&quot; unique_id=&quot;10022&quot;&gt;&lt;property id=&quot;20148&quot; value=&quot;5&quot;/&gt;&lt;property id=&quot;20300&quot; value=&quot;Slide 21 - &amp;quot;Attaisnoties izdevumi &amp;quot;&quot;/&gt;&lt;property id=&quot;20307&quot; value=&quot;297&quot;/&gt;&lt;/object&gt;&lt;object type=&quot;3&quot; unique_id=&quot;10023&quot;&gt;&lt;property id=&quot;20148&quot; value=&quot;5&quot;/&gt;&lt;property id=&quot;20300&quot; value=&quot;Slide 22 - &amp;quot;1. Piemērs &amp;quot;&quot;/&gt;&lt;property id=&quot;20307&quot; value=&quot;274&quot;/&gt;&lt;/object&gt;&lt;object type=&quot;3&quot; unique_id=&quot;10024&quot;&gt;&lt;property id=&quot;20148&quot; value=&quot;5&quot;/&gt;&lt;property id=&quot;20300&quot; value=&quot;Slide 23 - &amp;quot;Atrisinājums &amp;quot;&quot;/&gt;&lt;property id=&quot;20307&quot; value=&quot;275&quot;/&gt;&lt;/object&gt;&lt;object type=&quot;3&quot; unique_id=&quot;10025&quot;&gt;&lt;property id=&quot;20148&quot; value=&quot;5&quot;/&gt;&lt;property id=&quot;20300&quot; value=&quot;Slide 24 - &amp;quot;2. piemērs &amp;quot;&quot;/&gt;&lt;property id=&quot;20307&quot; value=&quot;276&quot;/&gt;&lt;/object&gt;&lt;object type=&quot;3&quot; unique_id=&quot;10026&quot;&gt;&lt;property id=&quot;20148&quot; value=&quot;5&quot;/&gt;&lt;property id=&quot;20300&quot; value=&quot;Slide 25 - &amp;quot;Atrisinājums &amp;quot;&quot;/&gt;&lt;property id=&quot;20307&quot; value=&quot;277&quot;/&gt;&lt;/object&gt;&lt;object type=&quot;3&quot; unique_id=&quot;10027&quot;&gt;&lt;property id=&quot;20148&quot; value=&quot;5&quot;/&gt;&lt;property id=&quot;20300&quot; value=&quot;Slide 26 - &amp;quot;&amp;#x0D;&amp;#x0A;&amp;#x0D;&amp;#x0A;Pieņemot, ka maksātāja situācija nemainās visu taksācijas gadu, taksācijas gada laikā avansā samaksātais IIN ir &quot;/&gt;&lt;property id=&quot;20307&quot; value=&quot;278&quot;/&gt;&lt;/object&gt;&lt;object type=&quot;3&quot; unique_id=&quot;10028&quot;&gt;&lt;property id=&quot;20148&quot; value=&quot;5&quot;/&gt;&lt;property id=&quot;20300&quot; value=&quot;Slide 27 - &amp;quot;Piemērs &amp;quot;&quot;/&gt;&lt;property id=&quot;20307&quot; value=&quot;282&quot;/&gt;&lt;/object&gt;&lt;object type=&quot;3&quot; unique_id=&quot;10029&quot;&gt;&lt;property id=&quot;20148&quot; value=&quot;5&quot;/&gt;&lt;property id=&quot;20300&quot; value=&quot;Slide 28 - &amp;quot;Atrisinājums &amp;quot;&quot;/&gt;&lt;property id=&quot;20307&quot; value=&quot;283&quot;/&gt;&lt;/object&gt;&lt;object type=&quot;3&quot; unique_id=&quot;10030&quot;&gt;&lt;property id=&quot;20148&quot; value=&quot;5&quot;/&gt;&lt;property id=&quot;20300&quot; value=&quot;Slide 29&quot;/&gt;&lt;property id=&quot;20307&quot; value=&quot;284&quot;/&gt;&lt;/object&gt;&lt;object type=&quot;3&quot; unique_id=&quot;10031&quot;&gt;&lt;property id=&quot;20148&quot; value=&quot;5&quot;/&gt;&lt;property id=&quot;20300&quot; value=&quot;Slide 30 - &amp;quot;VSAOI un Solidaritātes nodoklis: salīdzinājums&amp;quot;&quot;/&gt;&lt;property id=&quot;20307&quot; value=&quot;332&quot;/&gt;&lt;/object&gt;&lt;object type=&quot;3&quot; unique_id=&quot;10032&quot;&gt;&lt;property id=&quot;20148&quot; value=&quot;5&quot;/&gt;&lt;property id=&quot;20300&quot; value=&quot;Slide 31 - &amp;quot;Piemērs &amp;quot;&quot;/&gt;&lt;property id=&quot;20307&quot; value=&quot;285&quot;/&gt;&lt;/object&gt;&lt;object type=&quot;3&quot; unique_id=&quot;10033&quot;&gt;&lt;property id=&quot;20148&quot; value=&quot;5&quot;/&gt;&lt;property id=&quot;20300&quot; value=&quot;Slide 32 - &amp;quot;Atrisinājums &amp;quot;&quot;/&gt;&lt;property id=&quot;20307&quot; value=&quot;286&quot;/&gt;&lt;/object&gt;&lt;object type=&quot;3&quot; unique_id=&quot;10034&quot;&gt;&lt;property id=&quot;20148&quot; value=&quot;5&quot;/&gt;&lt;property id=&quot;20300&quot; value=&quot;Slide 33 - &amp;quot;Darba ņēmēja mēneša VSAOI sadalījums:&amp;quot;&quot;/&gt;&lt;property id=&quot;20307&quot; value=&quot;287&quot;/&gt;&lt;/object&gt;&lt;object type=&quot;3&quot; unique_id=&quot;10035&quot;&gt;&lt;property id=&quot;20148&quot; value=&quot;5&quot;/&gt;&lt;property id=&quot;20300&quot; value=&quot;Slide 34&quot;/&gt;&lt;property id=&quot;20307&quot; value=&quot;288&quot;/&gt;&lt;/object&gt;&lt;object type=&quot;3&quot; unique_id=&quot;10036&quot;&gt;&lt;property id=&quot;20148&quot; value=&quot;5&quot;/&gt;&lt;property id=&quot;20300&quot; value=&quot;Slide 35 - &amp;quot;IIN aprēķins par taksācijas gadu rezumējošā kārtībā&amp;quot;&quot;/&gt;&lt;property id=&quot;20307&quot; value=&quot;289&quot;/&gt;&lt;/object&gt;&lt;object type=&quot;3&quot; unique_id=&quot;10037&quot;&gt;&lt;property id=&quot;20148&quot; value=&quot;5&quot;/&gt;&lt;property id=&quot;20300&quot; value=&quot;Slide 36 - &amp;quot;Citi nosacījumi &amp;quot;&quot;/&gt;&lt;property id=&quot;20307&quot; value=&quot;290&quot;/&gt;&lt;/object&gt;&lt;object type=&quot;3&quot; unique_id=&quot;10038&quot;&gt;&lt;property id=&quot;20148&quot; value=&quot;5&quot;/&gt;&lt;property id=&quot;20300&quot; value=&quot;Slide 37 - &amp;quot;Grozījumi attiecībā uz apliekamā ienākuma noteikšanu saimnieciskās darbības veicējiem&amp;quot;&quot;/&gt;&lt;property id=&quot;20307&quot; value=&quot;301&quot;/&gt;&lt;/object&gt;&lt;object type=&quot;3&quot; unique_id=&quot;10039&quot;&gt;&lt;property id=&quot;20148&quot; value=&quot;5&quot;/&gt;&lt;property id=&quot;20300&quot; value=&quot;Slide 38 - &amp;quot;Fiziskās personas saimnieciskā darbība &amp;quot;&quot;/&gt;&lt;property id=&quot;20307&quot; value=&quot;302&quot;/&gt;&lt;/object&gt;&lt;object type=&quot;3&quot; unique_id=&quot;10040&quot;&gt;&lt;property id=&quot;20148&quot; value=&quot;5&quot;/&gt;&lt;property id=&quot;20300&quot; value=&quot;Slide 39 - &amp;quot;Piemērs &amp;quot;&quot;/&gt;&lt;property id=&quot;20307&quot; value=&quot;303&quot;/&gt;&lt;/object&gt;&lt;object type=&quot;3&quot; unique_id=&quot;10041&quot;&gt;&lt;property id=&quot;20148&quot; value=&quot;5&quot;/&gt;&lt;property id=&quot;20300&quot; value=&quot;Slide 40 - &amp;quot;Saimnieciskās darbības ienākuma noteikšanai maksātājiem, kas kārto grāmatvedību divkāršā ieraksta sistēmā &amp;quot;&quot;/&gt;&lt;property id=&quot;20307&quot; value=&quot;304&quot;/&gt;&lt;/object&gt;&lt;object type=&quot;3&quot; unique_id=&quot;10042&quot;&gt;&lt;property id=&quot;20148&quot; value=&quot;5&quot;/&gt;&lt;property id=&quot;20300&quot; value=&quot;Slide 41 - &amp;quot;Saimnieciskās darbības ienākuma noteikšanai maksātājiem, kas kārto grāmatvedību divkāršā ieraksta sistēmā &amp;quot;&quot;/&gt;&lt;property id=&quot;20307&quot; value=&quot;307&quot;/&gt;&lt;/object&gt;&lt;object type=&quot;3&quot; unique_id=&quot;10043&quot;&gt;&lt;property id=&quot;20148&quot; value=&quot;5&quot;/&gt;&lt;property id=&quot;20300&quot; value=&quot;Slide 42&quot;/&gt;&lt;property id=&quot;20307&quot; value=&quot;305&quot;/&gt;&lt;/object&gt;&lt;object type=&quot;3&quot; unique_id=&quot;10044&quot;&gt;&lt;property id=&quot;20148&quot; value=&quot;5&quot;/&gt;&lt;property id=&quot;20300&quot; value=&quot;Slide 43 - &amp;quot;Valsts sociālās apdrošināšanas obligātās iemaksas&amp;quot;&quot;/&gt;&lt;property id=&quot;20307&quot; value=&quot;262&quot;/&gt;&lt;/object&gt;&lt;object type=&quot;3&quot; unique_id=&quot;10045&quot;&gt;&lt;property id=&quot;20148&quot; value=&quot;5&quot;/&gt;&lt;property id=&quot;20300&quot; value=&quot;Slide 44 - &amp;quot;Likme &amp;quot;&quot;/&gt;&lt;property id=&quot;20307&quot; value=&quot;257&quot;/&gt;&lt;/object&gt;&lt;object type=&quot;3&quot; unique_id=&quot;10046&quot;&gt;&lt;property id=&quot;20148&quot; value=&quot;5&quot;/&gt;&lt;property id=&quot;20300&quot; value=&quot;Slide 45 - &amp;quot;Autoratlīdzību saņēmējiem &amp;quot;&quot;/&gt;&lt;property id=&quot;20307&quot; value=&quot;258&quot;/&gt;&lt;/object&gt;&lt;object type=&quot;3&quot; unique_id=&quot;10047&quot;&gt;&lt;property id=&quot;20148&quot; value=&quot;5&quot;/&gt;&lt;property id=&quot;20300&quot; value=&quot;Slide 46&quot;/&gt;&lt;property id=&quot;20307&quot; value=&quot;259&quot;/&gt;&lt;/object&gt;&lt;object type=&quot;3&quot; unique_id=&quot;10048&quot;&gt;&lt;property id=&quot;20148&quot; value=&quot;5&quot;/&gt;&lt;property id=&quot;20300&quot; value=&quot;Slide 47 - &amp;quot;Obligātās iemaksas pensiju apdrošināšanai pašnodarbinātajiem &amp;quot;&quot;/&gt;&lt;property id=&quot;20307&quot; value=&quot;260&quot;/&gt;&lt;/object&gt;&lt;object type=&quot;3&quot; unique_id=&quot;10049&quot;&gt;&lt;property id=&quot;20148&quot; value=&quot;5&quot;/&gt;&lt;property id=&quot;20300&quot; value=&quot;Slide 48&quot;/&gt;&lt;property id=&quot;20307&quot; value=&quot;309&quot;/&gt;&lt;/object&gt;&lt;object type=&quot;3&quot; unique_id=&quot;10050&quot;&gt;&lt;property id=&quot;20148&quot; value=&quot;5&quot;/&gt;&lt;property id=&quot;20300&quot; value=&quot;Slide 49 - &amp;quot;Grozījumi Mikrouzņēmumu nodokļa likumā&amp;quot;&quot;/&gt;&lt;property id=&quot;20307&quot; value=&quot;308&quot;/&gt;&lt;/object&gt;&lt;object type=&quot;3&quot; unique_id=&quot;10051&quot;&gt;&lt;property id=&quot;20148&quot; value=&quot;5&quot;/&gt;&lt;property id=&quot;20300&quot; value=&quot;Slide 50 - &amp;quot;Mikrouzņēmuma apgrozījuma ierobežojums &amp;quot;&quot;/&gt;&lt;property id=&quot;20307&quot; value=&quot;265&quot;/&gt;&lt;/object&gt;&lt;object type=&quot;3&quot; unique_id=&quot;10052&quot;&gt;&lt;property id=&quot;20148&quot; value=&quot;5&quot;/&gt;&lt;property id=&quot;20300&quot; value=&quot;Slide 51&quot;/&gt;&lt;property id=&quot;20307&quot; value=&quot;266&quot;/&gt;&lt;/object&gt;&lt;object type=&quot;3&quot; unique_id=&quot;10053&quot;&gt;&lt;property id=&quot;20148&quot; value=&quot;5&quot;/&gt;&lt;property id=&quot;20300&quot; value=&quot;Slide 52 - &amp;quot;Darbinieku nodarbināšana mikrouzņēmumā &amp;quot;&quot;/&gt;&lt;property id=&quot;20307&quot; value=&quot;267&quot;/&gt;&lt;/object&gt;&lt;object type=&quot;3&quot; unique_id=&quot;10054&quot;&gt;&lt;property id=&quot;20148&quot; value=&quot;5&quot;/&gt;&lt;property id=&quot;20300&quot; value=&quot;Slide 53 - &amp;quot;Piemērs &amp;quot;&quot;/&gt;&lt;property id=&quot;20307&quot; value=&quot;268&quot;/&gt;&lt;/object&gt;&lt;object type=&quot;3&quot; unique_id=&quot;10055&quot;&gt;&lt;property id=&quot;20148&quot; value=&quot;5&quot;/&gt;&lt;property id=&quot;20300&quot; value=&quot;Slide 54 - &amp;quot;Uzņēmumu ienākuma nodokļa likums spēkā ar 01.01.2018&amp;quot;&quot;/&gt;&lt;property id=&quot;20307&quot; value=&quot;310&quot;/&gt;&lt;/object&gt;&lt;object type=&quot;3&quot; unique_id=&quot;10056&quot;&gt;&lt;property id=&quot;20148&quot; value=&quot;5&quot;/&gt;&lt;property id=&quot;20300&quot; value=&quot;Slide 55 - &amp;quot;Uzņēmumu ienākuma nodokļa (UIN) reforma&amp;quot;&quot;/&gt;&lt;property id=&quot;20307&quot; value=&quot;269&quot;/&gt;&lt;/object&gt;&lt;object type=&quot;3&quot; unique_id=&quot;10057&quot;&gt;&lt;property id=&quot;20148&quot; value=&quot;5&quot;/&gt;&lt;property id=&quot;20300&quot; value=&quot;Slide 56 - &amp;quot;UIN maksātāji&amp;#x0D;&amp;#x0A;&amp;quot;&quot;/&gt;&lt;property id=&quot;20307&quot; value=&quot;270&quot;/&gt;&lt;/object&gt;&lt;object type=&quot;3&quot; unique_id=&quot;10058&quot;&gt;&lt;property id=&quot;20148&quot; value=&quot;5&quot;/&gt;&lt;property id=&quot;20300&quot; value=&quot;Slide 57 - &amp;quot;&amp;#x0D;&amp;#x0A;UIN likme un ar nodokli apliekamā bāze&amp;#x0D;&amp;#x0A;&amp;quot;&quot;/&gt;&lt;property id=&quot;20307&quot; value=&quot;313&quot;/&gt;&lt;/object&gt;&lt;object type=&quot;3&quot; unique_id=&quot;10059&quot;&gt;&lt;property id=&quot;20148&quot; value=&quot;5&quot;/&gt;&lt;property id=&quot;20300&quot; value=&quot;Slide 58 - &amp;quot;UIN BĀZE &amp;quot;&quot;/&gt;&lt;property id=&quot;20307&quot; value=&quot;318&quot;/&gt;&lt;/object&gt;&lt;object type=&quot;3&quot; unique_id=&quot;10060&quot;&gt;&lt;property id=&quot;20148&quot; value=&quot;5&quot;/&gt;&lt;property id=&quot;20300&quot; value=&quot;Slide 59 - &amp;quot;Piemērs &amp;quot;&quot;/&gt;&lt;property id=&quot;20307&quot; value=&quot;271&quot;/&gt;&lt;/object&gt;&lt;object type=&quot;3&quot; unique_id=&quot;10061&quot;&gt;&lt;property id=&quot;20148&quot; value=&quot;5&quot;/&gt;&lt;property id=&quot;20300&quot; value=&quot;Slide 60 - &amp;quot;2. Piemērs &amp;quot;&quot;/&gt;&lt;property id=&quot;20307&quot; value=&quot;314&quot;/&gt;&lt;/object&gt;&lt;object type=&quot;3&quot; unique_id=&quot;10062&quot;&gt;&lt;property id=&quot;20148&quot; value=&quot;5&quot;/&gt;&lt;property id=&quot;20300&quot; value=&quot;Slide 61 - &amp;quot;Nosacīti sadalītā peļņa - ar saimniecisko darbību nesaistīti izdevumi&amp;quot;&quot;/&gt;&lt;property id=&quot;20307&quot; value=&quot;315&quot;/&gt;&lt;/object&gt;&lt;object type=&quot;3&quot; unique_id=&quot;10063&quot;&gt;&lt;property id=&quot;20148&quot; value=&quot;5&quot;/&gt;&lt;property id=&quot;20300&quot; value=&quot;Slide 62 - &amp;quot;Nosacīti sadalītā peļņa - ar saimniecisko darbību nesaistīti izdevumi&amp;quot;&quot;/&gt;&lt;property id=&quot;20307&quot; value=&quot;316&quot;/&gt;&lt;/object&gt;&lt;object type=&quot;3&quot; unique_id=&quot;10064&quot;&gt;&lt;property id=&quot;20148&quot; value=&quot;5&quot;/&gt;&lt;property id=&quot;20300&quot; value=&quot;Slide 63 - &amp;quot;Nosacīti sadalītā peļņa - ar saimniecisko darbību nesaistīti izdevumi&amp;quot;&quot;/&gt;&lt;property id=&quot;20307&quot; value=&quot;317&quot;/&gt;&lt;/object&gt;&lt;object type=&quot;3&quot; unique_id=&quot;10065&quot;&gt;&lt;property id=&quot;20148&quot; value=&quot;5&quot;/&gt;&lt;property id=&quot;20300&quot; value=&quot;Slide 64 - &amp;quot;Reprezentācijas un personāla ilgtspējas pasākumu izdevumi&amp;quot;&quot;/&gt;&lt;property id=&quot;20307&quot; value=&quot;319&quot;/&gt;&lt;/object&gt;&lt;object type=&quot;3&quot; unique_id=&quot;10066&quot;&gt;&lt;property id=&quot;20148&quot; value=&quot;5&quot;/&gt;&lt;property id=&quot;20300&quot; value=&quot;Slide 65&quot;/&gt;&lt;property id=&quot;20307&quot; value=&quot;320&quot;/&gt;&lt;/object&gt;&lt;object type=&quot;3&quot; unique_id=&quot;10067&quot;&gt;&lt;property id=&quot;20148&quot; value=&quot;5&quot;/&gt;&lt;property id=&quot;20300&quot; value=&quot;Slide 66 - &amp;quot;&amp;#x0D;&amp;#x0A;UIN atlaide ziedotājiem (UIN likuma 12.pants)&amp;#x0D;&amp;#x0A;&amp;quot;&quot;/&gt;&lt;property id=&quot;20307&quot; value=&quot;321&quot;/&gt;&lt;/object&gt;&lt;object type=&quot;3&quot; unique_id=&quot;10068&quot;&gt;&lt;property id=&quot;20148&quot; value=&quot;5&quot;/&gt;&lt;property id=&quot;20300&quot; value=&quot;Slide 67&quot;/&gt;&lt;property id=&quot;20307&quot; value=&quot;322&quot;/&gt;&lt;/object&gt;&lt;object type=&quot;3&quot; unique_id=&quot;10069&quot;&gt;&lt;property id=&quot;20148&quot; value=&quot;5&quot;/&gt;&lt;property id=&quot;20300&quot; value=&quot;Slide 68 - &amp;quot;Piemērs &amp;quot;&quot;/&gt;&lt;property id=&quot;20307&quot; value=&quot;323&quot;/&gt;&lt;/object&gt;&lt;object type=&quot;3&quot; unique_id=&quot;10070&quot;&gt;&lt;property id=&quot;20148&quot; value=&quot;5&quot;/&gt;&lt;property id=&quot;20300&quot; value=&quot;Slide 69 - &amp;quot;Piemērs &amp;quot;&quot;/&gt;&lt;property id=&quot;20307&quot; value=&quot;324&quot;/&gt;&lt;/object&gt;&lt;object type=&quot;3&quot; unique_id=&quot;10071&quot;&gt;&lt;property id=&quot;20148&quot; value=&quot;5&quot;/&gt;&lt;property id=&quot;20300&quot; value=&quot;Slide 70 - &amp;quot;Akcīzes nodoklis &amp;quot;&quot;/&gt;&lt;property id=&quot;20307&quot; value=&quot;328&quot;/&gt;&lt;/object&gt;&lt;object type=&quot;3&quot; unique_id=&quot;10072&quot;&gt;&lt;property id=&quot;20148&quot; value=&quot;5&quot;/&gt;&lt;property id=&quot;20300&quot; value=&quot;Slide 71&quot;/&gt;&lt;property id=&quot;20307&quot; value=&quot;329&quot;/&gt;&lt;/object&gt;&lt;object type=&quot;3&quot; unique_id=&quot;10073&quot;&gt;&lt;property id=&quot;20148&quot; value=&quot;5&quot;/&gt;&lt;property id=&quot;20300&quot; value=&quot;Slide 72&quot;/&gt;&lt;property id=&quot;20307&quot; value=&quot;327&quot;/&gt;&lt;/object&gt;&lt;object type=&quot;3&quot; unique_id=&quot;10074&quot;&gt;&lt;property id=&quot;20148&quot; value=&quot;5&quot;/&gt;&lt;property id=&quot;20300&quot; value=&quot;Slide 73&quot;/&gt;&lt;property id=&quot;20307&quot; value=&quot;330&quot;/&gt;&lt;/object&gt;&lt;object type=&quot;3&quot; unique_id=&quot;10075&quot;&gt;&lt;property id=&quot;20148&quot; value=&quot;5&quot;/&gt;&lt;property id=&quot;20300&quot; value=&quot;Slide 74&quot;/&gt;&lt;property id=&quot;20307&quot; value=&quot;331&quot;/&gt;&lt;/object&gt;&lt;object type=&quot;3&quot; unique_id=&quot;10372&quot;&gt;&lt;property id=&quot;20148&quot; value=&quot;5&quot;/&gt;&lt;property id=&quot;20300&quot; value=&quot;Slide 75 - &amp;quot;Paldies par uzmanību !&amp;quot;&quot;/&gt;&lt;property id=&quot;20307&quot; value=&quot;345&quot;/&gt;&lt;/object&gt;&lt;object type=&quot;3&quot; unique_id=&quot;10748&quot;&gt;&lt;property id=&quot;20148&quot; value=&quot;5&quot;/&gt;&lt;property id=&quot;20300&quot; value=&quot;Slide 3 - &amp;quot;Aktuālas tēmas pētniecībā &amp;quot;&quot;/&gt;&lt;property id=&quot;20307&quot; value=&quot;346&quot;/&gt;&lt;/object&gt;&lt;object type=&quot;3&quot; unique_id=&quot;11205&quot;&gt;&lt;property id=&quot;20148&quot; value=&quot;5&quot;/&gt;&lt;property id=&quot;20300&quot; value=&quot;Slide 2 - &amp;quot;Aktuālas tēmas pētniecībā &amp;quot;&quot;/&gt;&lt;property id=&quot;20307&quot; value=&quot;348&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7_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Plašākai publikai">
  <a:themeElements>
    <a:clrScheme name="Krāsas">
      <a:dk1>
        <a:srgbClr val="000000"/>
      </a:dk1>
      <a:lt1>
        <a:srgbClr val="FFFFFF"/>
      </a:lt1>
      <a:dk2>
        <a:srgbClr val="404040"/>
      </a:dk2>
      <a:lt2>
        <a:srgbClr val="FFFFFF"/>
      </a:lt2>
      <a:accent1>
        <a:srgbClr val="090959"/>
      </a:accent1>
      <a:accent2>
        <a:srgbClr val="FFC000"/>
      </a:accent2>
      <a:accent3>
        <a:srgbClr val="765946"/>
      </a:accent3>
      <a:accent4>
        <a:srgbClr val="F07100"/>
      </a:accent4>
      <a:accent5>
        <a:srgbClr val="9D9F3F"/>
      </a:accent5>
      <a:accent6>
        <a:srgbClr val="F56C7D"/>
      </a:accent6>
      <a:hlink>
        <a:srgbClr val="0096DB"/>
      </a:hlink>
      <a:folHlink>
        <a:srgbClr val="962983"/>
      </a:folHlink>
    </a:clrScheme>
    <a:fontScheme name="Font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zentācija3" id="{54FA9D9C-5F2E-4C32-9707-2E53EFE7F4E0}" vid="{40D5CA50-90EF-434E-8A7D-E38A474FFCC0}"/>
    </a:ext>
  </a:extLst>
</a:theme>
</file>

<file path=ppt/theme/theme4.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zentācija1" id="{BE118089-9291-4FC7-AD24-DB4116C3A724}" vid="{11CFE829-B64E-4365-9080-EC3AC889AA5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Concourse</Template>
  <TotalTime>652</TotalTime>
  <Words>3864</Words>
  <Application>Microsoft Office PowerPoint</Application>
  <PresentationFormat>On-screen Show (4:3)</PresentationFormat>
  <Paragraphs>781</Paragraphs>
  <Slides>63</Slides>
  <Notes>11</Notes>
  <HiddenSlides>0</HiddenSlides>
  <MMClips>0</MMClips>
  <ScaleCrop>false</ScaleCrop>
  <HeadingPairs>
    <vt:vector size="4" baseType="variant">
      <vt:variant>
        <vt:lpstr>Theme</vt:lpstr>
      </vt:variant>
      <vt:variant>
        <vt:i4>5</vt:i4>
      </vt:variant>
      <vt:variant>
        <vt:lpstr>Slide Titles</vt:lpstr>
      </vt:variant>
      <vt:variant>
        <vt:i4>63</vt:i4>
      </vt:variant>
    </vt:vector>
  </HeadingPairs>
  <TitlesOfParts>
    <vt:vector size="68" baseType="lpstr">
      <vt:lpstr>Concourse</vt:lpstr>
      <vt:lpstr>7_Office dizains</vt:lpstr>
      <vt:lpstr>Plašākai publikai</vt:lpstr>
      <vt:lpstr>Office dizains</vt:lpstr>
      <vt:lpstr>Office Theme</vt:lpstr>
      <vt:lpstr>LR nodokļu sistēmas aktualitātes skolēnu zinātniski pētniecisko darbu vadīšanas kontekstā </vt:lpstr>
      <vt:lpstr>Aktuālas tēmas pētniecībā </vt:lpstr>
      <vt:lpstr>Akcīzes nodokļa likmes alkoholiskajiem dzērieniem, EUR</vt:lpstr>
      <vt:lpstr>Akcīzes nodokļa likmes naftas produktiem, EUR</vt:lpstr>
      <vt:lpstr>Iedzīvotāju ienākumu nodokļa 2018.gada reformas ietekmes vērtējums</vt:lpstr>
      <vt:lpstr>Pētījuma apraksts</vt:lpstr>
      <vt:lpstr>PowerPoint Presentation</vt:lpstr>
      <vt:lpstr>Pētījuma mērķis</vt:lpstr>
      <vt:lpstr>Darbaspēka nodokļu reforma</vt:lpstr>
      <vt:lpstr>Principu ievērošanas novērtējums</vt:lpstr>
      <vt:lpstr>Izpētes process</vt:lpstr>
      <vt:lpstr>Nodokļu maksātāju aptaujas rezultāti par darbaspēka nodokļu sistēmu </vt:lpstr>
      <vt:lpstr>Reformas izpausmju vērtējums </vt:lpstr>
      <vt:lpstr>Reformas rezultātu vērtējums</vt:lpstr>
      <vt:lpstr>Neapliekamā minimuma piemērošanas laikā gadā iespējamā iedzīvotāju ienākuma nodokļa parāda un pārmaksas diapazons</vt:lpstr>
      <vt:lpstr>PowerPoint Presentation</vt:lpstr>
      <vt:lpstr>Jo ilgāk  nodokļu maksātājs  nesaņem pārmaksāto nodokļu summu un jo lielāks ir procents , kura ietekmē mazinās naudas vērtība, jo vairāk nodokļu maksātājs zaudē</vt:lpstr>
      <vt:lpstr>Ienākuma  apjoms mēnesī, kas nepieciešams, lai tiktu attiecināti atvieglojumi</vt:lpstr>
      <vt:lpstr>Bruto ienākumu lielums, pie kuriem nav tiesību piemērot atvieglojumus pilnā apmērā 2015. līdz 2019.gadam, EUR gadā </vt:lpstr>
      <vt:lpstr>Nodarbināto skaits pa gadiem atbilstošā bruto ienākumu līmenī (2019.gadā tiek pieņemts, ka ienākumu līmenis paliek iepriekšējais), kuriem nav tiesību piemērot atvieglojumus</vt:lpstr>
      <vt:lpstr>Salīdzinoši dati par neapliekamā minimuma un atvieglojuma par apgādājamiem pielietojuma </vt:lpstr>
      <vt:lpstr>Salīdzinoši dati par neapliekamā minuma un atvieglojuma par apgādājamiem pielietojumu 2015.-2018.gadā. jūnijā </vt:lpstr>
      <vt:lpstr>PowerPoint Presentation</vt:lpstr>
      <vt:lpstr>Kopsavilkums par izmaiņu ietekmi 2018/2017.gadiem</vt:lpstr>
      <vt:lpstr>Procentuālais apjoms no noteiktās grupas nodarbināto skaita pa gadiem atbilstošā bruto ienākumu līmenī, kuriem nav tiesību piemērot attaisnotos izdevumus </vt:lpstr>
      <vt:lpstr>Neto ienākumu pieaugums 2019.gads pret 2018.gadu( persona bez apgādājamām personām)EUR</vt:lpstr>
      <vt:lpstr>EUR 1000 neto algas aprēķina rādītāji  Baltijas valstīs 2019.gadā, EUR</vt:lpstr>
      <vt:lpstr>EUR 1000 bruto algas aprēķina rādītāji  Baltijas valstīs 2019.gadā, EUR</vt:lpstr>
      <vt:lpstr>Secinājumi</vt:lpstr>
      <vt:lpstr>Administratīvā sloga pieaugums iedzīvotāju ienākuma nodokļa maksātājiem: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Situācijas raksturojums </vt:lpstr>
      <vt:lpstr>Pasaulē izaugsme bremzējas, prognozes pārskatītas uz leju, turklāt vairums risku joprojām lejupvērsti</vt:lpstr>
      <vt:lpstr>PowerPoint Presentation</vt:lpstr>
      <vt:lpstr>Nozaru griezumā izaugsme kļuvusi lēnāka un nevienmērīgāka</vt:lpstr>
      <vt:lpstr>Arī IKP izlietojumā vērojama pieauguma tempu mazināšanās</vt:lpstr>
      <vt:lpstr>Kreditēšana joprojām vāja, uz strauju uzrāvienu šajā biznesa ciklā cerēt nav pamata</vt:lpstr>
      <vt:lpstr>PowerPoint Presentation</vt:lpstr>
      <vt:lpstr>Nodokļu īpatsvars IKP</vt:lpstr>
      <vt:lpstr>PowerPoint Presentation</vt:lpstr>
      <vt:lpstr>2020. gada valsts konsolidētā budžeta izdevumi salīdzinājumā ar 2019. gada plānu</vt:lpstr>
      <vt:lpstr>PowerPoint Presentation</vt:lpstr>
      <vt:lpstr>VSNP invaliditātes gadījumā un invaliditātes pensiju minimālie apmēri</vt:lpstr>
      <vt:lpstr>Vecuma pensijas minimālie apmēri</vt:lpstr>
      <vt:lpstr>Izmaiņas bezdarbnieka pabalsta saņemšanas un izmaksā ar 2020.gada 1.janvāri</vt:lpstr>
      <vt:lpstr>Paldies par uzmanību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LR nodokļu sistēmas aktualitātes skolēnu zinātniski pētniecisko darbu rakstīšanas kontekstā</dc:title>
  <dc:creator>User</dc:creator>
  <cp:lastModifiedBy>User</cp:lastModifiedBy>
  <cp:revision>74</cp:revision>
  <dcterms:created xsi:type="dcterms:W3CDTF">2017-10-23T18:01:13Z</dcterms:created>
  <dcterms:modified xsi:type="dcterms:W3CDTF">2019-11-15T02:21:46Z</dcterms:modified>
</cp:coreProperties>
</file>