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5"/>
  </p:notesMasterIdLst>
  <p:handoutMasterIdLst>
    <p:handoutMasterId r:id="rId26"/>
  </p:handoutMasterIdLst>
  <p:sldIdLst>
    <p:sldId id="257" r:id="rId2"/>
    <p:sldId id="263" r:id="rId3"/>
    <p:sldId id="264" r:id="rId4"/>
    <p:sldId id="261" r:id="rId5"/>
    <p:sldId id="262" r:id="rId6"/>
    <p:sldId id="266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 autoAdjust="0"/>
    <p:restoredTop sz="95491"/>
  </p:normalViewPr>
  <p:slideViewPr>
    <p:cSldViewPr>
      <p:cViewPr varScale="1">
        <p:scale>
          <a:sx n="129" d="100"/>
          <a:sy n="129" d="100"/>
        </p:scale>
        <p:origin x="832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C99280-38C3-604D-A0B3-02D18C2BB317}" type="doc">
      <dgm:prSet loTypeId="urn:microsoft.com/office/officeart/2005/8/layout/venn3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D539822-270C-4644-8B80-EB972413C397}">
      <dgm:prSet phldrT="[Text]" custT="1"/>
      <dgm:spPr/>
      <dgm:t>
        <a:bodyPr/>
        <a:lstStyle/>
        <a:p>
          <a:r>
            <a:rPr lang="lv-LV" sz="1200" b="1" noProof="0" dirty="0">
              <a:latin typeface="Montserrat" pitchFamily="2" charset="77"/>
            </a:rPr>
            <a:t>VADĪBAS ZINĪBAS </a:t>
          </a:r>
        </a:p>
      </dgm:t>
    </dgm:pt>
    <dgm:pt modelId="{A2119FB2-A4DC-EC4B-AD35-FF669F0842CB}" type="parTrans" cxnId="{FB069445-5EB9-C245-B479-B2F95B764385}">
      <dgm:prSet/>
      <dgm:spPr/>
      <dgm:t>
        <a:bodyPr/>
        <a:lstStyle/>
        <a:p>
          <a:endParaRPr lang="en-US" sz="1200"/>
        </a:p>
      </dgm:t>
    </dgm:pt>
    <dgm:pt modelId="{7AED19BC-E728-454D-BAFE-5033085E73EC}" type="sibTrans" cxnId="{FB069445-5EB9-C245-B479-B2F95B764385}">
      <dgm:prSet/>
      <dgm:spPr/>
      <dgm:t>
        <a:bodyPr/>
        <a:lstStyle/>
        <a:p>
          <a:endParaRPr lang="en-US" sz="1200"/>
        </a:p>
      </dgm:t>
    </dgm:pt>
    <dgm:pt modelId="{AD02EE34-FB1E-CD4B-861D-95DF938F5B8E}">
      <dgm:prSet phldrT="[Text]" custT="1"/>
      <dgm:spPr/>
      <dgm:t>
        <a:bodyPr/>
        <a:lstStyle/>
        <a:p>
          <a:r>
            <a:rPr lang="lv-LV" sz="1200" b="1" noProof="0" dirty="0">
              <a:latin typeface="Montserrat" pitchFamily="2" charset="77"/>
            </a:rPr>
            <a:t>EKONOMIKA</a:t>
          </a:r>
        </a:p>
      </dgm:t>
    </dgm:pt>
    <dgm:pt modelId="{54768AB7-C30A-E244-8E29-44B413616D37}" type="parTrans" cxnId="{6FFD81D0-649C-AF40-A56B-5E892BB73CEA}">
      <dgm:prSet/>
      <dgm:spPr/>
      <dgm:t>
        <a:bodyPr/>
        <a:lstStyle/>
        <a:p>
          <a:endParaRPr lang="en-US" sz="1200"/>
        </a:p>
      </dgm:t>
    </dgm:pt>
    <dgm:pt modelId="{BE5B3BC7-3B4E-3F47-A669-F1266D43695E}" type="sibTrans" cxnId="{6FFD81D0-649C-AF40-A56B-5E892BB73CEA}">
      <dgm:prSet/>
      <dgm:spPr/>
      <dgm:t>
        <a:bodyPr/>
        <a:lstStyle/>
        <a:p>
          <a:endParaRPr lang="en-US" sz="1200"/>
        </a:p>
      </dgm:t>
    </dgm:pt>
    <dgm:pt modelId="{E9611351-5721-F44F-88F5-CBA6DFA94709}">
      <dgm:prSet phldrT="[Text]" custT="1"/>
      <dgm:spPr/>
      <dgm:t>
        <a:bodyPr/>
        <a:lstStyle/>
        <a:p>
          <a:r>
            <a:rPr lang="en-US" sz="1200" b="1" noProof="0" dirty="0">
              <a:latin typeface="Montserrat" pitchFamily="2" charset="77"/>
            </a:rPr>
            <a:t>FINANŠU EKONOMIKA</a:t>
          </a:r>
          <a:endParaRPr lang="lv-LV" sz="1200" b="1" noProof="0" dirty="0">
            <a:latin typeface="Montserrat" pitchFamily="2" charset="77"/>
          </a:endParaRPr>
        </a:p>
      </dgm:t>
    </dgm:pt>
    <dgm:pt modelId="{CF03BC87-142C-0F49-BB32-186E3FFF08CF}" type="parTrans" cxnId="{2938D48E-582E-EF46-AA8E-CA77D2CEACFB}">
      <dgm:prSet/>
      <dgm:spPr/>
      <dgm:t>
        <a:bodyPr/>
        <a:lstStyle/>
        <a:p>
          <a:endParaRPr lang="en-US" sz="1200"/>
        </a:p>
      </dgm:t>
    </dgm:pt>
    <dgm:pt modelId="{EC026515-E4FE-834A-9755-35EF01FFC2D1}" type="sibTrans" cxnId="{2938D48E-582E-EF46-AA8E-CA77D2CEACFB}">
      <dgm:prSet/>
      <dgm:spPr/>
      <dgm:t>
        <a:bodyPr/>
        <a:lstStyle/>
        <a:p>
          <a:endParaRPr lang="en-US" sz="1200"/>
        </a:p>
      </dgm:t>
    </dgm:pt>
    <dgm:pt modelId="{18BF595F-4608-2444-BE53-6FC86AC77483}">
      <dgm:prSet phldrT="[Text]" custT="1"/>
      <dgm:spPr/>
      <dgm:t>
        <a:bodyPr/>
        <a:lstStyle/>
        <a:p>
          <a:r>
            <a:rPr lang="lv-LV" sz="1200" b="1" noProof="0" dirty="0">
              <a:latin typeface="Montserrat" pitchFamily="2" charset="77"/>
            </a:rPr>
            <a:t>STARPAUTISKAIS BIZNESS (EN)</a:t>
          </a:r>
        </a:p>
      </dgm:t>
    </dgm:pt>
    <dgm:pt modelId="{450BC6F7-E05A-6A47-BF23-6FD2DD71168D}" type="parTrans" cxnId="{897A1C70-E64A-E94F-8313-5EF66C2A7325}">
      <dgm:prSet/>
      <dgm:spPr/>
      <dgm:t>
        <a:bodyPr/>
        <a:lstStyle/>
        <a:p>
          <a:endParaRPr lang="en-US" sz="1200"/>
        </a:p>
      </dgm:t>
    </dgm:pt>
    <dgm:pt modelId="{C41EE042-3D09-ED43-BF96-8BF76FD4C1D1}" type="sibTrans" cxnId="{897A1C70-E64A-E94F-8313-5EF66C2A7325}">
      <dgm:prSet/>
      <dgm:spPr/>
      <dgm:t>
        <a:bodyPr/>
        <a:lstStyle/>
        <a:p>
          <a:endParaRPr lang="en-US" sz="1200"/>
        </a:p>
      </dgm:t>
    </dgm:pt>
    <dgm:pt modelId="{0A8CB609-7CAF-0345-9FC7-F0E1EC9440D1}">
      <dgm:prSet custT="1"/>
      <dgm:spPr/>
      <dgm:t>
        <a:bodyPr/>
        <a:lstStyle/>
        <a:p>
          <a:r>
            <a:rPr lang="en-US" sz="1200" b="1" dirty="0">
              <a:latin typeface="Montserrat" pitchFamily="2" charset="77"/>
            </a:rPr>
            <a:t>GRĀMATVEDĪBA UN AUDITS</a:t>
          </a:r>
        </a:p>
      </dgm:t>
    </dgm:pt>
    <dgm:pt modelId="{381C6008-A4AE-6741-A1A9-EA31872123F3}" type="parTrans" cxnId="{881AEB11-A4B0-7D40-9B52-C604567F2C72}">
      <dgm:prSet/>
      <dgm:spPr/>
      <dgm:t>
        <a:bodyPr/>
        <a:lstStyle/>
        <a:p>
          <a:endParaRPr lang="en-US" sz="1200"/>
        </a:p>
      </dgm:t>
    </dgm:pt>
    <dgm:pt modelId="{E2D27BCC-F981-8243-9C5F-BD2223359FD5}" type="sibTrans" cxnId="{881AEB11-A4B0-7D40-9B52-C604567F2C72}">
      <dgm:prSet/>
      <dgm:spPr/>
      <dgm:t>
        <a:bodyPr/>
        <a:lstStyle/>
        <a:p>
          <a:endParaRPr lang="en-US" sz="1200"/>
        </a:p>
      </dgm:t>
    </dgm:pt>
    <dgm:pt modelId="{9BDC5287-B968-9144-8CA1-DCE0DE27B71C}">
      <dgm:prSet custT="1"/>
      <dgm:spPr/>
      <dgm:t>
        <a:bodyPr/>
        <a:lstStyle/>
        <a:p>
          <a:r>
            <a:rPr lang="en-US" sz="1200" b="1" dirty="0">
              <a:latin typeface="Montserrat" pitchFamily="2" charset="77"/>
            </a:rPr>
            <a:t>EIROPAS </a:t>
          </a:r>
          <a:r>
            <a:rPr lang="en-US" sz="1200" b="1" dirty="0" smtClean="0">
              <a:latin typeface="Montserrat" pitchFamily="2" charset="77"/>
            </a:rPr>
            <a:t>STUDIJAS UN EKONOMISKĀ DIPLOMĀTIJA </a:t>
          </a:r>
          <a:r>
            <a:rPr lang="en-US" sz="1200" b="1" dirty="0">
              <a:latin typeface="Montserrat" pitchFamily="2" charset="77"/>
            </a:rPr>
            <a:t>(EN)</a:t>
          </a:r>
          <a:endParaRPr lang="en-US" sz="1200" b="1" noProof="0" dirty="0">
            <a:latin typeface="Montserrat" pitchFamily="2" charset="77"/>
          </a:endParaRPr>
        </a:p>
      </dgm:t>
    </dgm:pt>
    <dgm:pt modelId="{699D8FF7-F5F7-0F41-B52A-E01DDCAF1A87}" type="parTrans" cxnId="{79F0DCBB-277A-BD48-A230-0B7C8F3A2F2B}">
      <dgm:prSet/>
      <dgm:spPr/>
      <dgm:t>
        <a:bodyPr/>
        <a:lstStyle/>
        <a:p>
          <a:endParaRPr lang="en-US" sz="1200"/>
        </a:p>
      </dgm:t>
    </dgm:pt>
    <dgm:pt modelId="{4B36F892-96F6-BE4B-B26A-D1E302A83B7A}" type="sibTrans" cxnId="{79F0DCBB-277A-BD48-A230-0B7C8F3A2F2B}">
      <dgm:prSet/>
      <dgm:spPr/>
      <dgm:t>
        <a:bodyPr/>
        <a:lstStyle/>
        <a:p>
          <a:endParaRPr lang="en-US" sz="1200"/>
        </a:p>
      </dgm:t>
    </dgm:pt>
    <dgm:pt modelId="{72F9C901-2158-DD4D-8FDB-BB7D3EF4035F}">
      <dgm:prSet custT="1"/>
      <dgm:spPr/>
      <dgm:t>
        <a:bodyPr/>
        <a:lstStyle/>
        <a:p>
          <a:r>
            <a:rPr lang="en-US" sz="1200" b="1" dirty="0">
              <a:latin typeface="Montserrat" pitchFamily="2" charset="77"/>
            </a:rPr>
            <a:t>PROJEKTU VADĪŠĀNA</a:t>
          </a:r>
        </a:p>
      </dgm:t>
    </dgm:pt>
    <dgm:pt modelId="{BE1344A3-2393-EB48-BD95-7FEA7657E382}" type="parTrans" cxnId="{056B531C-EC4B-C94C-8F3F-6BBC4C52D064}">
      <dgm:prSet/>
      <dgm:spPr/>
      <dgm:t>
        <a:bodyPr/>
        <a:lstStyle/>
        <a:p>
          <a:endParaRPr lang="en-US" sz="1200"/>
        </a:p>
      </dgm:t>
    </dgm:pt>
    <dgm:pt modelId="{344B3729-4F66-7643-AF0E-2B4D306AA683}" type="sibTrans" cxnId="{056B531C-EC4B-C94C-8F3F-6BBC4C52D064}">
      <dgm:prSet/>
      <dgm:spPr/>
      <dgm:t>
        <a:bodyPr/>
        <a:lstStyle/>
        <a:p>
          <a:endParaRPr lang="en-US" sz="1200"/>
        </a:p>
      </dgm:t>
    </dgm:pt>
    <dgm:pt modelId="{6B067A8A-9471-8143-B800-89569BC6A23F}">
      <dgm:prSet custT="1"/>
      <dgm:spPr/>
      <dgm:t>
        <a:bodyPr/>
        <a:lstStyle/>
        <a:p>
          <a:r>
            <a:rPr lang="en-US" sz="1200" b="1" dirty="0">
              <a:latin typeface="Montserrat" pitchFamily="2" charset="77"/>
            </a:rPr>
            <a:t>SABIEDRĪBAS VADĪBA</a:t>
          </a:r>
        </a:p>
      </dgm:t>
    </dgm:pt>
    <dgm:pt modelId="{52409008-3294-DD45-831C-1A0C6E6E7187}" type="parTrans" cxnId="{C304B190-27B1-D14E-97E2-31FA126426AA}">
      <dgm:prSet/>
      <dgm:spPr/>
      <dgm:t>
        <a:bodyPr/>
        <a:lstStyle/>
        <a:p>
          <a:endParaRPr lang="en-US" sz="1200"/>
        </a:p>
      </dgm:t>
    </dgm:pt>
    <dgm:pt modelId="{79DFBA41-B891-5B46-A912-497B6C8DD685}" type="sibTrans" cxnId="{C304B190-27B1-D14E-97E2-31FA126426AA}">
      <dgm:prSet/>
      <dgm:spPr/>
      <dgm:t>
        <a:bodyPr/>
        <a:lstStyle/>
        <a:p>
          <a:endParaRPr lang="en-US" sz="1200"/>
        </a:p>
      </dgm:t>
    </dgm:pt>
    <dgm:pt modelId="{8CE4C66A-4404-1B49-B696-840BB177D6AC}" type="pres">
      <dgm:prSet presAssocID="{C8C99280-38C3-604D-A0B3-02D18C2BB3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63F9AB-A4C1-FB43-8F55-9BE192702237}" type="pres">
      <dgm:prSet presAssocID="{CD539822-270C-4644-8B80-EB972413C397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4E837-230A-7D46-9AC2-0645BF3E6929}" type="pres">
      <dgm:prSet presAssocID="{7AED19BC-E728-454D-BAFE-5033085E73EC}" presName="space" presStyleCnt="0"/>
      <dgm:spPr/>
    </dgm:pt>
    <dgm:pt modelId="{8A27E6B5-2BBD-B243-B021-17D108759775}" type="pres">
      <dgm:prSet presAssocID="{AD02EE34-FB1E-CD4B-861D-95DF938F5B8E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20C26-49D5-9947-9C28-E76C42432652}" type="pres">
      <dgm:prSet presAssocID="{BE5B3BC7-3B4E-3F47-A669-F1266D43695E}" presName="space" presStyleCnt="0"/>
      <dgm:spPr/>
    </dgm:pt>
    <dgm:pt modelId="{EFAEB038-9954-4447-B57A-FFDE77A12C7A}" type="pres">
      <dgm:prSet presAssocID="{E9611351-5721-F44F-88F5-CBA6DFA94709}" presName="Name5" presStyleLbl="vennNode1" presStyleIdx="2" presStyleCnt="8" custLinFactNeighborX="11096" custLinFactNeighborY="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EEB66-5E2B-7C40-A62D-E21587FB336D}" type="pres">
      <dgm:prSet presAssocID="{EC026515-E4FE-834A-9755-35EF01FFC2D1}" presName="space" presStyleCnt="0"/>
      <dgm:spPr/>
    </dgm:pt>
    <dgm:pt modelId="{47CB3332-7DD0-144F-8894-00D208D38F18}" type="pres">
      <dgm:prSet presAssocID="{18BF595F-4608-2444-BE53-6FC86AC77483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D0D890-D834-9C46-AD7C-147443299A37}" type="pres">
      <dgm:prSet presAssocID="{C41EE042-3D09-ED43-BF96-8BF76FD4C1D1}" presName="space" presStyleCnt="0"/>
      <dgm:spPr/>
    </dgm:pt>
    <dgm:pt modelId="{AAF08920-44DC-4440-B502-6ACF8B9472C8}" type="pres">
      <dgm:prSet presAssocID="{9BDC5287-B968-9144-8CA1-DCE0DE27B71C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FFA85-1F40-2547-85A0-6C2ABF1C6780}" type="pres">
      <dgm:prSet presAssocID="{4B36F892-96F6-BE4B-B26A-D1E302A83B7A}" presName="space" presStyleCnt="0"/>
      <dgm:spPr/>
    </dgm:pt>
    <dgm:pt modelId="{2680C3A6-1C93-DC44-87A8-4FB6FECFAFA5}" type="pres">
      <dgm:prSet presAssocID="{0A8CB609-7CAF-0345-9FC7-F0E1EC9440D1}" presName="Name5" presStyleLbl="vennNode1" presStyleIdx="5" presStyleCnt="8" custLinFactNeighborX="10867" custLinFactNeighborY="-7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C0C193-1457-644D-BDD3-389C1ECD607D}" type="pres">
      <dgm:prSet presAssocID="{E2D27BCC-F981-8243-9C5F-BD2223359FD5}" presName="space" presStyleCnt="0"/>
      <dgm:spPr/>
    </dgm:pt>
    <dgm:pt modelId="{99C536A8-F9B6-A04B-8D1B-4D6D184B2D8E}" type="pres">
      <dgm:prSet presAssocID="{72F9C901-2158-DD4D-8FDB-BB7D3EF4035F}" presName="Name5" presStyleLbl="vennNode1" presStyleIdx="6" presStyleCnt="8" custLinFactNeighborX="30376" custLinFactNeighborY="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0A7C1-117A-9146-8ADC-766D4AF73BBA}" type="pres">
      <dgm:prSet presAssocID="{344B3729-4F66-7643-AF0E-2B4D306AA683}" presName="space" presStyleCnt="0"/>
      <dgm:spPr/>
    </dgm:pt>
    <dgm:pt modelId="{031AB83A-25CF-044E-A9C8-B8F0F83CE981}" type="pres">
      <dgm:prSet presAssocID="{6B067A8A-9471-8143-B800-89569BC6A23F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38D48E-582E-EF46-AA8E-CA77D2CEACFB}" srcId="{C8C99280-38C3-604D-A0B3-02D18C2BB317}" destId="{E9611351-5721-F44F-88F5-CBA6DFA94709}" srcOrd="2" destOrd="0" parTransId="{CF03BC87-142C-0F49-BB32-186E3FFF08CF}" sibTransId="{EC026515-E4FE-834A-9755-35EF01FFC2D1}"/>
    <dgm:cxn modelId="{897A1C70-E64A-E94F-8313-5EF66C2A7325}" srcId="{C8C99280-38C3-604D-A0B3-02D18C2BB317}" destId="{18BF595F-4608-2444-BE53-6FC86AC77483}" srcOrd="3" destOrd="0" parTransId="{450BC6F7-E05A-6A47-BF23-6FD2DD71168D}" sibTransId="{C41EE042-3D09-ED43-BF96-8BF76FD4C1D1}"/>
    <dgm:cxn modelId="{3FB07554-8068-A344-B53C-CBE063731A26}" type="presOf" srcId="{9BDC5287-B968-9144-8CA1-DCE0DE27B71C}" destId="{AAF08920-44DC-4440-B502-6ACF8B9472C8}" srcOrd="0" destOrd="0" presId="urn:microsoft.com/office/officeart/2005/8/layout/venn3"/>
    <dgm:cxn modelId="{C304B190-27B1-D14E-97E2-31FA126426AA}" srcId="{C8C99280-38C3-604D-A0B3-02D18C2BB317}" destId="{6B067A8A-9471-8143-B800-89569BC6A23F}" srcOrd="7" destOrd="0" parTransId="{52409008-3294-DD45-831C-1A0C6E6E7187}" sibTransId="{79DFBA41-B891-5B46-A912-497B6C8DD685}"/>
    <dgm:cxn modelId="{31628642-20E2-2F43-82D3-F93ACD73065B}" type="presOf" srcId="{0A8CB609-7CAF-0345-9FC7-F0E1EC9440D1}" destId="{2680C3A6-1C93-DC44-87A8-4FB6FECFAFA5}" srcOrd="0" destOrd="0" presId="urn:microsoft.com/office/officeart/2005/8/layout/venn3"/>
    <dgm:cxn modelId="{0E7A139A-F97D-AD4D-BEC1-7DAF484F5DF4}" type="presOf" srcId="{C8C99280-38C3-604D-A0B3-02D18C2BB317}" destId="{8CE4C66A-4404-1B49-B696-840BB177D6AC}" srcOrd="0" destOrd="0" presId="urn:microsoft.com/office/officeart/2005/8/layout/venn3"/>
    <dgm:cxn modelId="{71EFF7F8-B291-704A-B8C8-5167488E8E86}" type="presOf" srcId="{6B067A8A-9471-8143-B800-89569BC6A23F}" destId="{031AB83A-25CF-044E-A9C8-B8F0F83CE981}" srcOrd="0" destOrd="0" presId="urn:microsoft.com/office/officeart/2005/8/layout/venn3"/>
    <dgm:cxn modelId="{7ECA5FF2-E795-1346-B003-E2B45DAD93F9}" type="presOf" srcId="{AD02EE34-FB1E-CD4B-861D-95DF938F5B8E}" destId="{8A27E6B5-2BBD-B243-B021-17D108759775}" srcOrd="0" destOrd="0" presId="urn:microsoft.com/office/officeart/2005/8/layout/venn3"/>
    <dgm:cxn modelId="{FB069445-5EB9-C245-B479-B2F95B764385}" srcId="{C8C99280-38C3-604D-A0B3-02D18C2BB317}" destId="{CD539822-270C-4644-8B80-EB972413C397}" srcOrd="0" destOrd="0" parTransId="{A2119FB2-A4DC-EC4B-AD35-FF669F0842CB}" sibTransId="{7AED19BC-E728-454D-BAFE-5033085E73EC}"/>
    <dgm:cxn modelId="{881AEB11-A4B0-7D40-9B52-C604567F2C72}" srcId="{C8C99280-38C3-604D-A0B3-02D18C2BB317}" destId="{0A8CB609-7CAF-0345-9FC7-F0E1EC9440D1}" srcOrd="5" destOrd="0" parTransId="{381C6008-A4AE-6741-A1A9-EA31872123F3}" sibTransId="{E2D27BCC-F981-8243-9C5F-BD2223359FD5}"/>
    <dgm:cxn modelId="{2EF748C4-C6B5-8E48-BE11-911CF65B6C13}" type="presOf" srcId="{E9611351-5721-F44F-88F5-CBA6DFA94709}" destId="{EFAEB038-9954-4447-B57A-FFDE77A12C7A}" srcOrd="0" destOrd="0" presId="urn:microsoft.com/office/officeart/2005/8/layout/venn3"/>
    <dgm:cxn modelId="{6FFD81D0-649C-AF40-A56B-5E892BB73CEA}" srcId="{C8C99280-38C3-604D-A0B3-02D18C2BB317}" destId="{AD02EE34-FB1E-CD4B-861D-95DF938F5B8E}" srcOrd="1" destOrd="0" parTransId="{54768AB7-C30A-E244-8E29-44B413616D37}" sibTransId="{BE5B3BC7-3B4E-3F47-A669-F1266D43695E}"/>
    <dgm:cxn modelId="{DBC852CB-1FA7-AF49-B7B2-6B891756BBEB}" type="presOf" srcId="{18BF595F-4608-2444-BE53-6FC86AC77483}" destId="{47CB3332-7DD0-144F-8894-00D208D38F18}" srcOrd="0" destOrd="0" presId="urn:microsoft.com/office/officeart/2005/8/layout/venn3"/>
    <dgm:cxn modelId="{056B531C-EC4B-C94C-8F3F-6BBC4C52D064}" srcId="{C8C99280-38C3-604D-A0B3-02D18C2BB317}" destId="{72F9C901-2158-DD4D-8FDB-BB7D3EF4035F}" srcOrd="6" destOrd="0" parTransId="{BE1344A3-2393-EB48-BD95-7FEA7657E382}" sibTransId="{344B3729-4F66-7643-AF0E-2B4D306AA683}"/>
    <dgm:cxn modelId="{79F0DCBB-277A-BD48-A230-0B7C8F3A2F2B}" srcId="{C8C99280-38C3-604D-A0B3-02D18C2BB317}" destId="{9BDC5287-B968-9144-8CA1-DCE0DE27B71C}" srcOrd="4" destOrd="0" parTransId="{699D8FF7-F5F7-0F41-B52A-E01DDCAF1A87}" sibTransId="{4B36F892-96F6-BE4B-B26A-D1E302A83B7A}"/>
    <dgm:cxn modelId="{72FDC955-4BDB-BE43-AFB1-675C3372AA66}" type="presOf" srcId="{72F9C901-2158-DD4D-8FDB-BB7D3EF4035F}" destId="{99C536A8-F9B6-A04B-8D1B-4D6D184B2D8E}" srcOrd="0" destOrd="0" presId="urn:microsoft.com/office/officeart/2005/8/layout/venn3"/>
    <dgm:cxn modelId="{69556CC7-4AD0-ED4F-9AA8-6682073294DF}" type="presOf" srcId="{CD539822-270C-4644-8B80-EB972413C397}" destId="{7A63F9AB-A4C1-FB43-8F55-9BE192702237}" srcOrd="0" destOrd="0" presId="urn:microsoft.com/office/officeart/2005/8/layout/venn3"/>
    <dgm:cxn modelId="{29B6ADE0-2BCB-6740-8095-21D010EB2821}" type="presParOf" srcId="{8CE4C66A-4404-1B49-B696-840BB177D6AC}" destId="{7A63F9AB-A4C1-FB43-8F55-9BE192702237}" srcOrd="0" destOrd="0" presId="urn:microsoft.com/office/officeart/2005/8/layout/venn3"/>
    <dgm:cxn modelId="{5451DD31-A5C2-5B43-B5C1-36B7F6F97B4E}" type="presParOf" srcId="{8CE4C66A-4404-1B49-B696-840BB177D6AC}" destId="{6954E837-230A-7D46-9AC2-0645BF3E6929}" srcOrd="1" destOrd="0" presId="urn:microsoft.com/office/officeart/2005/8/layout/venn3"/>
    <dgm:cxn modelId="{FBE1F55A-3109-6446-AFC8-D766916BD1EC}" type="presParOf" srcId="{8CE4C66A-4404-1B49-B696-840BB177D6AC}" destId="{8A27E6B5-2BBD-B243-B021-17D108759775}" srcOrd="2" destOrd="0" presId="urn:microsoft.com/office/officeart/2005/8/layout/venn3"/>
    <dgm:cxn modelId="{87DB477D-5610-B948-8E6E-265D08C6D803}" type="presParOf" srcId="{8CE4C66A-4404-1B49-B696-840BB177D6AC}" destId="{67B20C26-49D5-9947-9C28-E76C42432652}" srcOrd="3" destOrd="0" presId="urn:microsoft.com/office/officeart/2005/8/layout/venn3"/>
    <dgm:cxn modelId="{7CE80D5C-5605-0C42-8E5A-D52AA3CD2B18}" type="presParOf" srcId="{8CE4C66A-4404-1B49-B696-840BB177D6AC}" destId="{EFAEB038-9954-4447-B57A-FFDE77A12C7A}" srcOrd="4" destOrd="0" presId="urn:microsoft.com/office/officeart/2005/8/layout/venn3"/>
    <dgm:cxn modelId="{81647732-82A1-5547-95AB-3F9A910F3D72}" type="presParOf" srcId="{8CE4C66A-4404-1B49-B696-840BB177D6AC}" destId="{A16EEB66-5E2B-7C40-A62D-E21587FB336D}" srcOrd="5" destOrd="0" presId="urn:microsoft.com/office/officeart/2005/8/layout/venn3"/>
    <dgm:cxn modelId="{B9F39549-6115-D949-A247-6E9EE92D1993}" type="presParOf" srcId="{8CE4C66A-4404-1B49-B696-840BB177D6AC}" destId="{47CB3332-7DD0-144F-8894-00D208D38F18}" srcOrd="6" destOrd="0" presId="urn:microsoft.com/office/officeart/2005/8/layout/venn3"/>
    <dgm:cxn modelId="{E296153C-51E1-A946-BD9D-1B407729AC87}" type="presParOf" srcId="{8CE4C66A-4404-1B49-B696-840BB177D6AC}" destId="{2FD0D890-D834-9C46-AD7C-147443299A37}" srcOrd="7" destOrd="0" presId="urn:microsoft.com/office/officeart/2005/8/layout/venn3"/>
    <dgm:cxn modelId="{9C64B998-BC01-6D41-B7CE-CF631D5CA787}" type="presParOf" srcId="{8CE4C66A-4404-1B49-B696-840BB177D6AC}" destId="{AAF08920-44DC-4440-B502-6ACF8B9472C8}" srcOrd="8" destOrd="0" presId="urn:microsoft.com/office/officeart/2005/8/layout/venn3"/>
    <dgm:cxn modelId="{04199B90-FA8E-F349-93E0-D573406A13E4}" type="presParOf" srcId="{8CE4C66A-4404-1B49-B696-840BB177D6AC}" destId="{1E2FFA85-1F40-2547-85A0-6C2ABF1C6780}" srcOrd="9" destOrd="0" presId="urn:microsoft.com/office/officeart/2005/8/layout/venn3"/>
    <dgm:cxn modelId="{4AA8AF06-9BE6-7048-B099-99179053459D}" type="presParOf" srcId="{8CE4C66A-4404-1B49-B696-840BB177D6AC}" destId="{2680C3A6-1C93-DC44-87A8-4FB6FECFAFA5}" srcOrd="10" destOrd="0" presId="urn:microsoft.com/office/officeart/2005/8/layout/venn3"/>
    <dgm:cxn modelId="{BC4AB756-5AF3-C845-B0F2-63D1798DB0A3}" type="presParOf" srcId="{8CE4C66A-4404-1B49-B696-840BB177D6AC}" destId="{9EC0C193-1457-644D-BDD3-389C1ECD607D}" srcOrd="11" destOrd="0" presId="urn:microsoft.com/office/officeart/2005/8/layout/venn3"/>
    <dgm:cxn modelId="{4FD8C623-D68C-0B49-AF9E-E7CD350C1B94}" type="presParOf" srcId="{8CE4C66A-4404-1B49-B696-840BB177D6AC}" destId="{99C536A8-F9B6-A04B-8D1B-4D6D184B2D8E}" srcOrd="12" destOrd="0" presId="urn:microsoft.com/office/officeart/2005/8/layout/venn3"/>
    <dgm:cxn modelId="{855066BD-15C3-2049-80CF-0EFAEE3C8D68}" type="presParOf" srcId="{8CE4C66A-4404-1B49-B696-840BB177D6AC}" destId="{A7B0A7C1-117A-9146-8ADC-766D4AF73BBA}" srcOrd="13" destOrd="0" presId="urn:microsoft.com/office/officeart/2005/8/layout/venn3"/>
    <dgm:cxn modelId="{B2337875-CCA8-A94B-910F-4379B387E6EC}" type="presParOf" srcId="{8CE4C66A-4404-1B49-B696-840BB177D6AC}" destId="{031AB83A-25CF-044E-A9C8-B8F0F83CE981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3F9AB-A4C1-FB43-8F55-9BE192702237}">
      <dsp:nvSpPr>
        <dsp:cNvPr id="0" name=""/>
        <dsp:cNvSpPr/>
      </dsp:nvSpPr>
      <dsp:spPr>
        <a:xfrm>
          <a:off x="5953" y="1762791"/>
          <a:ext cx="1845468" cy="184546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562" tIns="15240" rIns="101562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noProof="0" dirty="0">
              <a:latin typeface="Montserrat" pitchFamily="2" charset="77"/>
            </a:rPr>
            <a:t>VADĪBAS ZINĪBAS </a:t>
          </a:r>
        </a:p>
      </dsp:txBody>
      <dsp:txXfrm>
        <a:off x="276216" y="2033054"/>
        <a:ext cx="1304942" cy="1304942"/>
      </dsp:txXfrm>
    </dsp:sp>
    <dsp:sp modelId="{8A27E6B5-2BBD-B243-B021-17D108759775}">
      <dsp:nvSpPr>
        <dsp:cNvPr id="0" name=""/>
        <dsp:cNvSpPr/>
      </dsp:nvSpPr>
      <dsp:spPr>
        <a:xfrm>
          <a:off x="1482328" y="1762791"/>
          <a:ext cx="1845468" cy="1845468"/>
        </a:xfrm>
        <a:prstGeom prst="ellipse">
          <a:avLst/>
        </a:prstGeom>
        <a:solidFill>
          <a:schemeClr val="accent3">
            <a:alpha val="50000"/>
            <a:hueOff val="948432"/>
            <a:satOff val="-780"/>
            <a:lumOff val="8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562" tIns="15240" rIns="101562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noProof="0" dirty="0">
              <a:latin typeface="Montserrat" pitchFamily="2" charset="77"/>
            </a:rPr>
            <a:t>EKONOMIKA</a:t>
          </a:r>
        </a:p>
      </dsp:txBody>
      <dsp:txXfrm>
        <a:off x="1752591" y="2033054"/>
        <a:ext cx="1304942" cy="1304942"/>
      </dsp:txXfrm>
    </dsp:sp>
    <dsp:sp modelId="{EFAEB038-9954-4447-B57A-FFDE77A12C7A}">
      <dsp:nvSpPr>
        <dsp:cNvPr id="0" name=""/>
        <dsp:cNvSpPr/>
      </dsp:nvSpPr>
      <dsp:spPr>
        <a:xfrm>
          <a:off x="2999657" y="1770652"/>
          <a:ext cx="1845468" cy="1845468"/>
        </a:xfrm>
        <a:prstGeom prst="ellipse">
          <a:avLst/>
        </a:prstGeom>
        <a:solidFill>
          <a:schemeClr val="accent3">
            <a:alpha val="50000"/>
            <a:hueOff val="1896864"/>
            <a:satOff val="-1560"/>
            <a:lumOff val="17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562" tIns="15240" rIns="101562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>
              <a:latin typeface="Montserrat" pitchFamily="2" charset="77"/>
            </a:rPr>
            <a:t>FINANŠU EKONOMIKA</a:t>
          </a:r>
          <a:endParaRPr lang="lv-LV" sz="1200" b="1" kern="1200" noProof="0" dirty="0">
            <a:latin typeface="Montserrat" pitchFamily="2" charset="77"/>
          </a:endParaRPr>
        </a:p>
      </dsp:txBody>
      <dsp:txXfrm>
        <a:off x="3269920" y="2040915"/>
        <a:ext cx="1304942" cy="1304942"/>
      </dsp:txXfrm>
    </dsp:sp>
    <dsp:sp modelId="{47CB3332-7DD0-144F-8894-00D208D38F18}">
      <dsp:nvSpPr>
        <dsp:cNvPr id="0" name=""/>
        <dsp:cNvSpPr/>
      </dsp:nvSpPr>
      <dsp:spPr>
        <a:xfrm>
          <a:off x="4435078" y="1762791"/>
          <a:ext cx="1845468" cy="1845468"/>
        </a:xfrm>
        <a:prstGeom prst="ellipse">
          <a:avLst/>
        </a:prstGeom>
        <a:solidFill>
          <a:schemeClr val="accent3">
            <a:alpha val="50000"/>
            <a:hueOff val="2845296"/>
            <a:satOff val="-2340"/>
            <a:lumOff val="26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562" tIns="15240" rIns="101562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noProof="0" dirty="0">
              <a:latin typeface="Montserrat" pitchFamily="2" charset="77"/>
            </a:rPr>
            <a:t>STARPAUTISKAIS BIZNESS (EN)</a:t>
          </a:r>
        </a:p>
      </dsp:txBody>
      <dsp:txXfrm>
        <a:off x="4705341" y="2033054"/>
        <a:ext cx="1304942" cy="1304942"/>
      </dsp:txXfrm>
    </dsp:sp>
    <dsp:sp modelId="{AAF08920-44DC-4440-B502-6ACF8B9472C8}">
      <dsp:nvSpPr>
        <dsp:cNvPr id="0" name=""/>
        <dsp:cNvSpPr/>
      </dsp:nvSpPr>
      <dsp:spPr>
        <a:xfrm>
          <a:off x="5911453" y="1762791"/>
          <a:ext cx="1845468" cy="1845468"/>
        </a:xfrm>
        <a:prstGeom prst="ellipse">
          <a:avLst/>
        </a:prstGeom>
        <a:solidFill>
          <a:schemeClr val="accent3">
            <a:alpha val="50000"/>
            <a:hueOff val="3793729"/>
            <a:satOff val="-3121"/>
            <a:lumOff val="34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562" tIns="15240" rIns="101562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Montserrat" pitchFamily="2" charset="77"/>
            </a:rPr>
            <a:t>EIROPAS </a:t>
          </a:r>
          <a:r>
            <a:rPr lang="en-US" sz="1200" b="1" kern="1200" dirty="0" smtClean="0">
              <a:latin typeface="Montserrat" pitchFamily="2" charset="77"/>
            </a:rPr>
            <a:t>STUDIJAS UN EKONOMISKĀ DIPLOMĀTIJA </a:t>
          </a:r>
          <a:r>
            <a:rPr lang="en-US" sz="1200" b="1" kern="1200" dirty="0">
              <a:latin typeface="Montserrat" pitchFamily="2" charset="77"/>
            </a:rPr>
            <a:t>(EN)</a:t>
          </a:r>
          <a:endParaRPr lang="en-US" sz="1200" b="1" kern="1200" noProof="0" dirty="0">
            <a:latin typeface="Montserrat" pitchFamily="2" charset="77"/>
          </a:endParaRPr>
        </a:p>
      </dsp:txBody>
      <dsp:txXfrm>
        <a:off x="6181716" y="2033054"/>
        <a:ext cx="1304942" cy="1304942"/>
      </dsp:txXfrm>
    </dsp:sp>
    <dsp:sp modelId="{2680C3A6-1C93-DC44-87A8-4FB6FECFAFA5}">
      <dsp:nvSpPr>
        <dsp:cNvPr id="0" name=""/>
        <dsp:cNvSpPr/>
      </dsp:nvSpPr>
      <dsp:spPr>
        <a:xfrm>
          <a:off x="7427937" y="1749429"/>
          <a:ext cx="1845468" cy="1845468"/>
        </a:xfrm>
        <a:prstGeom prst="ellipse">
          <a:avLst/>
        </a:prstGeom>
        <a:solidFill>
          <a:schemeClr val="accent3">
            <a:alpha val="50000"/>
            <a:hueOff val="4742161"/>
            <a:satOff val="-3901"/>
            <a:lumOff val="43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562" tIns="15240" rIns="101562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Montserrat" pitchFamily="2" charset="77"/>
            </a:rPr>
            <a:t>GRĀMATVEDĪBA UN AUDITS</a:t>
          </a:r>
        </a:p>
      </dsp:txBody>
      <dsp:txXfrm>
        <a:off x="7698200" y="2019692"/>
        <a:ext cx="1304942" cy="1304942"/>
      </dsp:txXfrm>
    </dsp:sp>
    <dsp:sp modelId="{99C536A8-F9B6-A04B-8D1B-4D6D184B2D8E}">
      <dsp:nvSpPr>
        <dsp:cNvPr id="0" name=""/>
        <dsp:cNvSpPr/>
      </dsp:nvSpPr>
      <dsp:spPr>
        <a:xfrm>
          <a:off x="8976319" y="1770652"/>
          <a:ext cx="1845468" cy="1845468"/>
        </a:xfrm>
        <a:prstGeom prst="ellipse">
          <a:avLst/>
        </a:prstGeom>
        <a:solidFill>
          <a:schemeClr val="accent3">
            <a:alpha val="50000"/>
            <a:hueOff val="5690593"/>
            <a:satOff val="-4681"/>
            <a:lumOff val="52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562" tIns="15240" rIns="101562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Montserrat" pitchFamily="2" charset="77"/>
            </a:rPr>
            <a:t>PROJEKTU VADĪŠĀNA</a:t>
          </a:r>
        </a:p>
      </dsp:txBody>
      <dsp:txXfrm>
        <a:off x="9246582" y="2040915"/>
        <a:ext cx="1304942" cy="1304942"/>
      </dsp:txXfrm>
    </dsp:sp>
    <dsp:sp modelId="{031AB83A-25CF-044E-A9C8-B8F0F83CE981}">
      <dsp:nvSpPr>
        <dsp:cNvPr id="0" name=""/>
        <dsp:cNvSpPr/>
      </dsp:nvSpPr>
      <dsp:spPr>
        <a:xfrm>
          <a:off x="10340578" y="1762791"/>
          <a:ext cx="1845468" cy="1845468"/>
        </a:xfrm>
        <a:prstGeom prst="ellipse">
          <a:avLst/>
        </a:prstGeom>
        <a:solidFill>
          <a:schemeClr val="accent3">
            <a:alpha val="50000"/>
            <a:hueOff val="6639025"/>
            <a:satOff val="-5461"/>
            <a:lumOff val="6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562" tIns="15240" rIns="101562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Montserrat" pitchFamily="2" charset="77"/>
            </a:rPr>
            <a:t>SABIEDRĪBAS VADĪBA</a:t>
          </a:r>
        </a:p>
      </dsp:txBody>
      <dsp:txXfrm>
        <a:off x="10610841" y="2033054"/>
        <a:ext cx="1304942" cy="1304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67EBF-EF0E-40C9-8813-0309BC85FDE6}" type="datetimeFigureOut">
              <a:rPr lang="lv-LV" smtClean="0"/>
              <a:t>22.05.20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47ED4-6952-4C2C-836B-944F5A068D1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857868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910D7-2C73-8149-82A4-66D8AA070272}" type="datetimeFigureOut">
              <a:rPr lang="en-US" smtClean="0"/>
              <a:t>5/22/20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8AC88-B73F-E44E-AA07-391E6A75A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208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AC88-B73F-E44E-AA07-391E6A75A3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65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100" dirty="0">
                <a:solidFill>
                  <a:schemeClr val="accent4"/>
                </a:solidFill>
                <a:latin typeface="PT Sans" panose="020B0503020203020204" pitchFamily="34" charset="-70"/>
              </a:rPr>
              <a:t>Par darbu vislabāk </a:t>
            </a:r>
            <a:r>
              <a:rPr lang="lv-LV" sz="1100" b="1" dirty="0">
                <a:solidFill>
                  <a:schemeClr val="accent4"/>
                </a:solidFill>
                <a:latin typeface="PT Sans" panose="020B0503020203020204" pitchFamily="34" charset="-70"/>
              </a:rPr>
              <a:t>zina dažas personas </a:t>
            </a:r>
            <a:r>
              <a:rPr lang="lv-LV" sz="1100" dirty="0">
                <a:solidFill>
                  <a:schemeClr val="accent4"/>
                </a:solidFill>
                <a:latin typeface="PT Sans" panose="020B0503020203020204" pitchFamily="34" charset="-70"/>
              </a:rPr>
              <a:t>– Tu, darba vadītājs un recenzents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AC88-B73F-E44E-AA07-391E6A75A3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7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100" dirty="0">
                <a:solidFill>
                  <a:schemeClr val="accent4"/>
                </a:solidFill>
                <a:latin typeface="PT Sans" panose="020B0503020203020204" pitchFamily="34" charset="-70"/>
              </a:rPr>
              <a:t>8. Noslēguma darbu vērtēšana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100" dirty="0">
                <a:solidFill>
                  <a:schemeClr val="accent4"/>
                </a:solidFill>
                <a:latin typeface="PT Sans" panose="020B0503020203020204" pitchFamily="34" charset="-70"/>
              </a:rPr>
              <a:t>8.1. Darba aizstāvēšana notiek noslēguma pārbaudījumu komisijas atklātā sēdē. Ja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100" dirty="0">
                <a:solidFill>
                  <a:schemeClr val="accent4"/>
                </a:solidFill>
                <a:latin typeface="PT Sans" panose="020B0503020203020204" pitchFamily="34" charset="-70"/>
              </a:rPr>
              <a:t>noslēguma darba vadītājs ir noslēguma komisijas priekšsēdētājs, tad laikā, kad tiek aizstāvēts šis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100" dirty="0">
                <a:solidFill>
                  <a:schemeClr val="accent4"/>
                </a:solidFill>
                <a:latin typeface="PT Sans" panose="020B0503020203020204" pitchFamily="34" charset="-70"/>
              </a:rPr>
              <a:t>noslēguma darbs, sēdes vadību pārņem komisijas priekšsēdētāja vietnieks vai cits komisijas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100" dirty="0">
                <a:solidFill>
                  <a:schemeClr val="accent4"/>
                </a:solidFill>
                <a:latin typeface="PT Sans" panose="020B0503020203020204" pitchFamily="34" charset="-70"/>
              </a:rPr>
              <a:t>loceklis.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100" dirty="0">
                <a:solidFill>
                  <a:schemeClr val="accent4"/>
                </a:solidFill>
                <a:latin typeface="PT Sans" panose="020B0503020203020204" pitchFamily="34" charset="-70"/>
              </a:rPr>
              <a:t>Aizstāvēšanas kārtību nosaka valsts pārbaudījumu komisija. Aizstāvēšana norit šādā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100" dirty="0">
                <a:solidFill>
                  <a:schemeClr val="accent4"/>
                </a:solidFill>
                <a:latin typeface="PT Sans" panose="020B0503020203020204" pitchFamily="34" charset="-70"/>
              </a:rPr>
              <a:t>secībā: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100" dirty="0">
                <a:solidFill>
                  <a:schemeClr val="accent4"/>
                </a:solidFill>
                <a:latin typeface="PT Sans" panose="020B0503020203020204" pitchFamily="34" charset="-70"/>
              </a:rPr>
              <a:t> studiju noslēguma darba autors uzstājas ar runu līdz 7 min., kurā pamato temata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100" dirty="0">
                <a:solidFill>
                  <a:schemeClr val="accent4"/>
                </a:solidFill>
                <a:latin typeface="PT Sans" panose="020B0503020203020204" pitchFamily="34" charset="-70"/>
              </a:rPr>
              <a:t>aktualitāti, formulē darba mērķi un uzdevumus, īsi raksturo darba saturu, galveno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100" dirty="0">
                <a:solidFill>
                  <a:schemeClr val="accent4"/>
                </a:solidFill>
                <a:latin typeface="PT Sans" panose="020B0503020203020204" pitchFamily="34" charset="-70"/>
              </a:rPr>
              <a:t>vērtību piegriežot secinājumiem un priekšlikumiem un izceļot paša autora veikumu un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100" dirty="0">
                <a:solidFill>
                  <a:schemeClr val="accent4"/>
                </a:solidFill>
                <a:latin typeface="PT Sans" panose="020B0503020203020204" pitchFamily="34" charset="-70"/>
              </a:rPr>
              <a:t>jaunrades momentus;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100" dirty="0">
                <a:solidFill>
                  <a:schemeClr val="accent4"/>
                </a:solidFill>
                <a:latin typeface="PT Sans" panose="020B0503020203020204" pitchFamily="34" charset="-70"/>
              </a:rPr>
              <a:t> valsts pārbaudījumu komisijas locekļi uzdod jautājumus, uz kuriem students sniedz īsas,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100" dirty="0">
                <a:solidFill>
                  <a:schemeClr val="accent4"/>
                </a:solidFill>
                <a:latin typeface="PT Sans" panose="020B0503020203020204" pitchFamily="34" charset="-70"/>
              </a:rPr>
              <a:t>precīzas un izsmeļošas atbildes; 14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100" dirty="0">
                <a:solidFill>
                  <a:schemeClr val="accent4"/>
                </a:solidFill>
                <a:latin typeface="PT Sans" panose="020B0503020203020204" pitchFamily="34" charset="-70"/>
              </a:rPr>
              <a:t> recenzents iepazīstina klātesošos ar recenzijas saturu un, ja nepieciešams, uzdod studiju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100" dirty="0">
                <a:solidFill>
                  <a:schemeClr val="accent4"/>
                </a:solidFill>
                <a:latin typeface="PT Sans" panose="020B0503020203020204" pitchFamily="34" charset="-70"/>
              </a:rPr>
              <a:t>noslēguma darba autoram papildus jautājumus;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100" dirty="0">
                <a:solidFill>
                  <a:schemeClr val="accent4"/>
                </a:solidFill>
                <a:latin typeface="PT Sans" panose="020B0503020203020204" pitchFamily="34" charset="-70"/>
              </a:rPr>
              <a:t> studiju noslēguma darba autoram tiek dots galavārds, kurā viņš atbild uz recenzijā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100" dirty="0">
                <a:solidFill>
                  <a:schemeClr val="accent4"/>
                </a:solidFill>
                <a:latin typeface="PT Sans" panose="020B0503020203020204" pitchFamily="34" charset="-70"/>
              </a:rPr>
              <a:t>izvirzītajiem jautājumiem un ieteikumiem. Darba autoram ir tiesības izteikt savas domas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100" dirty="0">
                <a:solidFill>
                  <a:schemeClr val="accent4"/>
                </a:solidFill>
                <a:latin typeface="PT Sans" panose="020B0503020203020204" pitchFamily="34" charset="-70"/>
              </a:rPr>
              <a:t>par recenziju un, argumentējot, pat noraidīt izteiktās piezīmes;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100" dirty="0">
                <a:solidFill>
                  <a:schemeClr val="accent4"/>
                </a:solidFill>
                <a:latin typeface="PT Sans" panose="020B0503020203020204" pitchFamily="34" charset="-70"/>
              </a:rPr>
              <a:t>8.2. Noslēguma darbu vērtēšana notiek slēgtā noslēguma pārbaudījumu komisijas sēdē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100" dirty="0">
                <a:solidFill>
                  <a:schemeClr val="accent4"/>
                </a:solidFill>
                <a:latin typeface="PT Sans" panose="020B0503020203020204" pitchFamily="34" charset="-70"/>
              </a:rPr>
              <a:t>pēc visu sēdē paredzēto darbu noklausīšanās. Vērtējumu paziņo studentiem pēc sēdes beigām,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100" dirty="0">
                <a:solidFill>
                  <a:schemeClr val="accent4"/>
                </a:solidFill>
                <a:latin typeface="PT Sans" panose="020B0503020203020204" pitchFamily="34" charset="-70"/>
              </a:rPr>
              <a:t>nodrošinot vērtējuma konfidencialitāti.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100" dirty="0">
                <a:solidFill>
                  <a:schemeClr val="accent4"/>
                </a:solidFill>
                <a:latin typeface="PT Sans" panose="020B0503020203020204" pitchFamily="34" charset="-70"/>
              </a:rPr>
              <a:t>8.3. Noslēguma darba vērtēšanā ņem vērā: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100" dirty="0">
                <a:solidFill>
                  <a:schemeClr val="accent4"/>
                </a:solidFill>
                <a:latin typeface="PT Sans" panose="020B0503020203020204" pitchFamily="34" charset="-70"/>
              </a:rPr>
              <a:t>8.3.1. darba kvalitāti (temata aktualitāti, iepriekšējo pētījumu atziņu analīzi,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100" dirty="0">
                <a:solidFill>
                  <a:schemeClr val="accent4"/>
                </a:solidFill>
                <a:latin typeface="PT Sans" panose="020B0503020203020204" pitchFamily="34" charset="-70"/>
              </a:rPr>
              <a:t>inovāciju);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100" dirty="0">
                <a:solidFill>
                  <a:schemeClr val="accent4"/>
                </a:solidFill>
                <a:latin typeface="PT Sans" panose="020B0503020203020204" pitchFamily="34" charset="-70"/>
              </a:rPr>
              <a:t>8.3.2. darba autora ziņojumu (prasmi zinātniski, koncentrēti un argumentēti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100" dirty="0">
                <a:solidFill>
                  <a:schemeClr val="accent4"/>
                </a:solidFill>
                <a:latin typeface="PT Sans" panose="020B0503020203020204" pitchFamily="34" charset="-70"/>
              </a:rPr>
              <a:t>iepazīstināt ar veikto pētījumu, formulēt secinājumus, norādīt turpmākos iespējamos pētījuma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100" dirty="0">
                <a:solidFill>
                  <a:schemeClr val="accent4"/>
                </a:solidFill>
                <a:latin typeface="PT Sans" panose="020B0503020203020204" pitchFamily="34" charset="-70"/>
              </a:rPr>
              <a:t>virzienus);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100" dirty="0">
                <a:solidFill>
                  <a:schemeClr val="accent4"/>
                </a:solidFill>
                <a:latin typeface="PT Sans" panose="020B0503020203020204" pitchFamily="34" charset="-70"/>
              </a:rPr>
              <a:t>8.3.3. atbildes uz komisijas jautājumiem un prasmi diskutēt.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100" dirty="0">
                <a:solidFill>
                  <a:schemeClr val="accent4"/>
                </a:solidFill>
                <a:latin typeface="PT Sans" panose="020B0503020203020204" pitchFamily="34" charset="-70"/>
              </a:rPr>
              <a:t>8.4. Noslēguma darbu vērtēšanai var noteikt </a:t>
            </a:r>
            <a:r>
              <a:rPr lang="lv-LV" sz="1100" dirty="0" err="1">
                <a:solidFill>
                  <a:schemeClr val="accent4"/>
                </a:solidFill>
                <a:latin typeface="PT Sans" panose="020B0503020203020204" pitchFamily="34" charset="-70"/>
              </a:rPr>
              <a:t>papildkritērijus</a:t>
            </a:r>
            <a:r>
              <a:rPr lang="lv-LV" sz="1100" dirty="0">
                <a:solidFill>
                  <a:schemeClr val="accent4"/>
                </a:solidFill>
                <a:latin typeface="PT Sans" panose="020B0503020203020204" pitchFamily="34" charset="-70"/>
              </a:rPr>
              <a:t>, kurus pēc atbilstošās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100" dirty="0">
                <a:solidFill>
                  <a:schemeClr val="accent4"/>
                </a:solidFill>
                <a:latin typeface="PT Sans" panose="020B0503020203020204" pitchFamily="34" charset="-70"/>
              </a:rPr>
              <a:t>programmu padomes priekšlikuma apstiprina fakultātes dome.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AC88-B73F-E44E-AA07-391E6A75A3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23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AC88-B73F-E44E-AA07-391E6A75A3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44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AC88-B73F-E44E-AA07-391E6A75A3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87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AC88-B73F-E44E-AA07-391E6A75A3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AC88-B73F-E44E-AA07-391E6A75A3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63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AC88-B73F-E44E-AA07-391E6A75A3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5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AC88-B73F-E44E-AA07-391E6A75A3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617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lv-LV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Profesionālās studiju programmas</a:t>
            </a:r>
          </a:p>
          <a:p>
            <a:r>
              <a:rPr lang="lv-LV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Finanšu ekonomika: 1 gads / 2 gadi</a:t>
            </a:r>
          </a:p>
          <a:p>
            <a:r>
              <a:rPr lang="lv-LV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Profesionālais maģistra grāds finanšu ekonomikā, Finanšu analītiķa kvalifikācija</a:t>
            </a:r>
          </a:p>
          <a:p>
            <a:r>
              <a:rPr lang="lv-LV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Grāmatvedība un audits: 1gads / 2 gadi </a:t>
            </a:r>
          </a:p>
          <a:p>
            <a:r>
              <a:rPr lang="lv-LV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Profesionālais maģistra grāds ekonomikā, Kvalifikācija „Ekonomists”</a:t>
            </a:r>
          </a:p>
          <a:p>
            <a:r>
              <a:rPr lang="lv-LV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Projektu vadīšana: 2 gadi </a:t>
            </a:r>
          </a:p>
          <a:p>
            <a:r>
              <a:rPr lang="lv-LV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Profesionālais maģistra grāds projektu vadīšanā, Projekta vadītāja kvalifikācija</a:t>
            </a:r>
          </a:p>
          <a:p>
            <a:r>
              <a:rPr lang="lv-LV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Starptautiskais bizness: 2 gadi </a:t>
            </a:r>
          </a:p>
          <a:p>
            <a:r>
              <a:rPr lang="lv-LV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Profesionālais maģistra grāds uzņēmējdarbības vadībā, Kvalifikācija “Uzņēmumu un iestāžu vadītājs”</a:t>
            </a:r>
          </a:p>
          <a:p>
            <a:r>
              <a:rPr lang="lv-LV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Akadēmiskās studiju programmas</a:t>
            </a:r>
          </a:p>
          <a:p>
            <a:r>
              <a:rPr lang="lv-LV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Ekonomika: 2 gadi</a:t>
            </a:r>
          </a:p>
          <a:p>
            <a:r>
              <a:rPr lang="lv-LV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Sociālo zinātņu maģistra grāds ekonomikā. Specializācija: Finanses un kredīts; Uzņēmējdarbības ekonomika; Matemātiskā ekonomika.</a:t>
            </a:r>
          </a:p>
          <a:p>
            <a:r>
              <a:rPr lang="lv-LV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Vadības zinības: 2 gadi</a:t>
            </a:r>
          </a:p>
          <a:p>
            <a:r>
              <a:rPr lang="lv-LV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Sociālo zinātņu maģistra grāds </a:t>
            </a:r>
            <a:r>
              <a:rPr lang="lv-LV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vadībzinātnē</a:t>
            </a:r>
            <a:r>
              <a:rPr lang="lv-LV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Specializācija: Stratēģiskā vadīšana un līderība; Vides un uzņēmējdarbības vadība; Starptautiskā ekonomika un bizness; Vadības informācijas sistēmas; Mārketinga vadīšana</a:t>
            </a:r>
          </a:p>
          <a:p>
            <a:r>
              <a:rPr lang="lv-LV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Sabiedrības vadība: 2 gadi. Sociālo zinātņu maģistra grāds sabiedrības vadībā</a:t>
            </a:r>
          </a:p>
          <a:p>
            <a:r>
              <a:rPr lang="lv-LV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Starptautiskās attiecības (ekonomika): 2 gadi. Sociālo zinātņu maģistra grāds starptautiskajā ekonomikā</a:t>
            </a:r>
          </a:p>
          <a:p>
            <a:r>
              <a:rPr lang="lv-LV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Studiju programmas angļu valodā</a:t>
            </a:r>
          </a:p>
          <a:p>
            <a:r>
              <a:rPr lang="lv-LV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 </a:t>
            </a:r>
            <a:r>
              <a:rPr lang="lv-LV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Studies</a:t>
            </a:r>
            <a:r>
              <a:rPr lang="lv-LV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(Eiropas studijas): 2 gadi</a:t>
            </a:r>
          </a:p>
          <a:p>
            <a:r>
              <a:rPr lang="lv-LV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Sociālo zinātņu maģistra grāds Eiropas studijās. Specializācija: ES ārējas attiecības:  Austrumeiropa un Krievija ES ārējās attiecības: Ziemeļamerika un Latīņamerika, Āzija un Āfrika</a:t>
            </a:r>
          </a:p>
          <a:p>
            <a:r>
              <a:rPr lang="lv-LV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</a:t>
            </a:r>
            <a:r>
              <a:rPr lang="lv-LV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Business</a:t>
            </a:r>
            <a:r>
              <a:rPr lang="lv-LV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(Starptautiskais bizness): 2 gadi</a:t>
            </a:r>
          </a:p>
          <a:p>
            <a:r>
              <a:rPr lang="lv-LV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Sociālo zinātņu maģistra grāds </a:t>
            </a:r>
            <a:r>
              <a:rPr lang="lv-LV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vadībzinātnē</a:t>
            </a:r>
            <a:r>
              <a:rPr lang="lv-LV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Specializācija: Eksporta menedžments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AC88-B73F-E44E-AA07-391E6A75A3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62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AC88-B73F-E44E-AA07-391E6A75A3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79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AC88-B73F-E44E-AA07-391E6A75A3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49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AC88-B73F-E44E-AA07-391E6A75A3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AC88-B73F-E44E-AA07-391E6A75A3B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571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AC88-B73F-E44E-AA07-391E6A75A3B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774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AC88-B73F-E44E-AA07-391E6A75A3B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46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lv-LV" b="1" dirty="0"/>
              <a:t>Teksta apjoms un </a:t>
            </a:r>
            <a:r>
              <a:rPr lang="lv-LV" b="1"/>
              <a:t>lasīšana no ek: </a:t>
            </a:r>
            <a:r>
              <a:rPr lang="en" dirty="0"/>
              <a:t>You audience will listen to you or read the content, but won’t do both.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AC88-B73F-E44E-AA07-391E6A75A3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89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AC88-B73F-E44E-AA07-391E6A75A3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73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AC88-B73F-E44E-AA07-391E6A75A3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21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lang="e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AC88-B73F-E44E-AA07-391E6A75A3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22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lang="e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AC88-B73F-E44E-AA07-391E6A75A3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84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lang="e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AC88-B73F-E44E-AA07-391E6A75A3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84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AC88-B73F-E44E-AA07-391E6A75A3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00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328841" y="2671851"/>
            <a:ext cx="6031599" cy="1546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-8033" y="4902015"/>
            <a:ext cx="122159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11"/>
          <p:cNvSpPr/>
          <p:nvPr/>
        </p:nvSpPr>
        <p:spPr>
          <a:xfrm>
            <a:off x="1490601" y="4524001"/>
            <a:ext cx="755999" cy="755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711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hape 24"/>
          <p:cNvCxnSpPr/>
          <p:nvPr/>
        </p:nvCxnSpPr>
        <p:spPr>
          <a:xfrm>
            <a:off x="0" y="1508967"/>
            <a:ext cx="1834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5" name="Shape 25"/>
          <p:cNvSpPr/>
          <p:nvPr/>
        </p:nvSpPr>
        <p:spPr>
          <a:xfrm>
            <a:off x="1089967" y="1238355"/>
            <a:ext cx="541199" cy="5411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841667" y="1230225"/>
            <a:ext cx="5171199" cy="580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buFont typeface="Lora"/>
              <a:buNone/>
              <a:defRPr sz="2667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SzPct val="100000"/>
              <a:buFont typeface="Lora"/>
              <a:buNone/>
              <a:defRPr sz="2667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buSzPct val="100000"/>
              <a:buFont typeface="Lora"/>
              <a:buNone/>
              <a:defRPr sz="2667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buSzPct val="100000"/>
              <a:buFont typeface="Lora"/>
              <a:buNone/>
              <a:defRPr sz="2667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buSzPct val="100000"/>
              <a:buFont typeface="Lora"/>
              <a:buNone/>
              <a:defRPr sz="2667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buSzPct val="100000"/>
              <a:buFont typeface="Lora"/>
              <a:buNone/>
              <a:defRPr sz="2667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buSzPct val="100000"/>
              <a:buFont typeface="Lora"/>
              <a:buNone/>
              <a:defRPr sz="2667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buSzPct val="100000"/>
              <a:buFont typeface="Lora"/>
              <a:buNone/>
              <a:defRPr sz="2667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buSzPct val="100000"/>
              <a:buFont typeface="Lora"/>
              <a:buNone/>
              <a:defRPr sz="2667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841667" y="2155293"/>
            <a:ext cx="9079600" cy="414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8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32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rtl="0">
              <a:spcBef>
                <a:spcPts val="640"/>
              </a:spcBef>
              <a:buClr>
                <a:srgbClr val="FFCD00"/>
              </a:buClr>
              <a:buSzPct val="100000"/>
              <a:buFont typeface="Quattrocento Sans"/>
              <a:defRPr sz="2667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640"/>
              </a:spcBef>
              <a:buClr>
                <a:srgbClr val="FFCD00"/>
              </a:buClr>
              <a:buSzPct val="100000"/>
              <a:buFont typeface="Quattrocento Sans"/>
              <a:defRPr sz="2667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28" name="Shape 28"/>
          <p:cNvCxnSpPr/>
          <p:nvPr/>
        </p:nvCxnSpPr>
        <p:spPr>
          <a:xfrm>
            <a:off x="7020867" y="1508967"/>
            <a:ext cx="51711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68918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841667" y="1230225"/>
            <a:ext cx="5171199" cy="580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841667" y="2201434"/>
            <a:ext cx="3111999" cy="416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5113215" y="2201434"/>
            <a:ext cx="3111999" cy="416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8384765" y="2201434"/>
            <a:ext cx="3111999" cy="416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0" y="1508967"/>
            <a:ext cx="1834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2" name="Shape 42"/>
          <p:cNvSpPr/>
          <p:nvPr/>
        </p:nvSpPr>
        <p:spPr>
          <a:xfrm>
            <a:off x="1089967" y="1238355"/>
            <a:ext cx="541199" cy="5411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cxnSp>
        <p:nvCxnSpPr>
          <p:cNvPr id="43" name="Shape 43"/>
          <p:cNvCxnSpPr/>
          <p:nvPr/>
        </p:nvCxnSpPr>
        <p:spPr>
          <a:xfrm>
            <a:off x="7020867" y="1508967"/>
            <a:ext cx="51711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572860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841667" y="1249501"/>
            <a:ext cx="5171199" cy="580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46" name="Shape 46"/>
          <p:cNvCxnSpPr/>
          <p:nvPr/>
        </p:nvCxnSpPr>
        <p:spPr>
          <a:xfrm>
            <a:off x="0" y="1508967"/>
            <a:ext cx="1834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7" name="Shape 47"/>
          <p:cNvSpPr/>
          <p:nvPr/>
        </p:nvSpPr>
        <p:spPr>
          <a:xfrm>
            <a:off x="1089967" y="1238355"/>
            <a:ext cx="541199" cy="5411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cxnSp>
        <p:nvCxnSpPr>
          <p:cNvPr id="48" name="Shape 48"/>
          <p:cNvCxnSpPr/>
          <p:nvPr/>
        </p:nvCxnSpPr>
        <p:spPr>
          <a:xfrm>
            <a:off x="7020867" y="1508967"/>
            <a:ext cx="51711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633851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hape 54"/>
          <p:cNvCxnSpPr/>
          <p:nvPr/>
        </p:nvCxnSpPr>
        <p:spPr>
          <a:xfrm>
            <a:off x="-8033" y="6018304"/>
            <a:ext cx="122159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5" name="Shape 55"/>
          <p:cNvSpPr/>
          <p:nvPr/>
        </p:nvSpPr>
        <p:spPr>
          <a:xfrm>
            <a:off x="5724934" y="5647207"/>
            <a:ext cx="741999" cy="741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1747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05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841667" y="2155293"/>
            <a:ext cx="9079600" cy="414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841667" y="1249489"/>
            <a:ext cx="9079600" cy="58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05619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e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zness.lu.lv/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61"/>
          <p:cNvSpPr txBox="1">
            <a:spLocks/>
          </p:cNvSpPr>
          <p:nvPr/>
        </p:nvSpPr>
        <p:spPr>
          <a:xfrm>
            <a:off x="1487488" y="2756926"/>
            <a:ext cx="9025003" cy="15463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  <a:rtl val="0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pPr defTabSz="1219170"/>
            <a:r>
              <a:rPr lang="lv-LV" sz="4800" kern="0" dirty="0"/>
              <a:t>Kā</a:t>
            </a:r>
            <a:r>
              <a:rPr lang="en" sz="4800" kern="0" dirty="0"/>
              <a:t> </a:t>
            </a:r>
            <a:r>
              <a:rPr lang="lv-LV" sz="4800" kern="0" dirty="0">
                <a:highlight>
                  <a:srgbClr val="FFCD00"/>
                </a:highlight>
              </a:rPr>
              <a:t>veiksmīgi </a:t>
            </a:r>
            <a:r>
              <a:rPr lang="lv-LV" sz="4800" kern="0" dirty="0"/>
              <a:t>aizstāvēt noslēguma darbu?</a:t>
            </a:r>
            <a:endParaRPr lang="en" sz="4800" kern="0" dirty="0"/>
          </a:p>
        </p:txBody>
      </p:sp>
      <p:grpSp>
        <p:nvGrpSpPr>
          <p:cNvPr id="20" name="Shape 506"/>
          <p:cNvGrpSpPr>
            <a:grpSpLocks noChangeAspect="1"/>
          </p:cNvGrpSpPr>
          <p:nvPr/>
        </p:nvGrpSpPr>
        <p:grpSpPr>
          <a:xfrm>
            <a:off x="1679498" y="4740222"/>
            <a:ext cx="384044" cy="384044"/>
            <a:chOff x="5290148" y="1636700"/>
            <a:chExt cx="425025" cy="429875"/>
          </a:xfrm>
        </p:grpSpPr>
        <p:sp>
          <p:nvSpPr>
            <p:cNvPr id="22" name="Shape 507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0" t="0" r="0" b="0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3" name="Shape 508"/>
            <p:cNvSpPr/>
            <p:nvPr/>
          </p:nvSpPr>
          <p:spPr>
            <a:xfrm>
              <a:off x="5290148" y="1636700"/>
              <a:ext cx="425025" cy="294100"/>
            </a:xfrm>
            <a:custGeom>
              <a:avLst/>
              <a:gdLst/>
              <a:ahLst/>
              <a:cxnLst/>
              <a:rect l="0" t="0" r="0" b="0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498" y="692696"/>
            <a:ext cx="3183572" cy="9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63848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1841667" y="1230225"/>
            <a:ext cx="5171199" cy="5807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r>
              <a:rPr lang="lv-LV" dirty="0"/>
              <a:t>Ņem vērā!</a:t>
            </a:r>
            <a:endParaRPr lang="en" dirty="0"/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1841667" y="2185300"/>
            <a:ext cx="3111999" cy="3643968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lv-LV" sz="2667" b="1" dirty="0">
                <a:highlight>
                  <a:srgbClr val="FFCD00"/>
                </a:highlight>
                <a:latin typeface="PT Sans" panose="020B0503020203020204" pitchFamily="34" charset="-70"/>
              </a:rPr>
              <a:t>Nemēģini</a:t>
            </a:r>
            <a:r>
              <a:rPr lang="lv-LV" sz="2667" dirty="0">
                <a:latin typeface="PT Sans" panose="020B0503020203020204" pitchFamily="34" charset="-70"/>
              </a:rPr>
              <a:t> atstāstīt bakalaura darba/diplomdarba saturu!</a:t>
            </a:r>
            <a:endParaRPr lang="en" sz="2667" dirty="0">
              <a:latin typeface="PT Sans" panose="020B0503020203020204" pitchFamily="34" charset="-70"/>
            </a:endParaRPr>
          </a:p>
        </p:txBody>
      </p:sp>
      <p:sp>
        <p:nvSpPr>
          <p:cNvPr id="312" name="Shape 312"/>
          <p:cNvSpPr txBox="1">
            <a:spLocks noGrp="1"/>
          </p:cNvSpPr>
          <p:nvPr>
            <p:ph type="body" idx="2"/>
          </p:nvPr>
        </p:nvSpPr>
        <p:spPr>
          <a:xfrm>
            <a:off x="5113219" y="2185300"/>
            <a:ext cx="3111999" cy="3739977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lv-LV" sz="2667" b="1" dirty="0">
                <a:highlight>
                  <a:srgbClr val="FFCD00"/>
                </a:highlight>
                <a:latin typeface="PT Sans" panose="020B0503020203020204" pitchFamily="34" charset="-70"/>
              </a:rPr>
              <a:t>Ieteicams</a:t>
            </a:r>
            <a:r>
              <a:rPr lang="lv-LV" sz="2667" dirty="0">
                <a:latin typeface="PT Sans" panose="020B0503020203020204" pitchFamily="34" charset="-70"/>
              </a:rPr>
              <a:t> sagatavot prezentācijas runu</a:t>
            </a:r>
            <a:endParaRPr lang="en" sz="2667" dirty="0">
              <a:latin typeface="PT Sans" panose="020B0503020203020204" pitchFamily="34" charset="-70"/>
            </a:endParaRPr>
          </a:p>
        </p:txBody>
      </p:sp>
      <p:sp>
        <p:nvSpPr>
          <p:cNvPr id="313" name="Shape 313"/>
          <p:cNvSpPr txBox="1">
            <a:spLocks noGrp="1"/>
          </p:cNvSpPr>
          <p:nvPr>
            <p:ph type="body" idx="3"/>
          </p:nvPr>
        </p:nvSpPr>
        <p:spPr>
          <a:xfrm>
            <a:off x="8384771" y="2185299"/>
            <a:ext cx="3111999" cy="3643967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lv-LV" sz="2667" b="1" dirty="0">
                <a:highlight>
                  <a:srgbClr val="FFCD00"/>
                </a:highlight>
                <a:latin typeface="PT Sans" panose="020B0503020203020204" pitchFamily="34" charset="-70"/>
              </a:rPr>
              <a:t>Izmēģini </a:t>
            </a:r>
            <a:r>
              <a:rPr lang="lv-LV" sz="2667" dirty="0">
                <a:latin typeface="PT Sans" panose="020B0503020203020204" pitchFamily="34" charset="-70"/>
              </a:rPr>
              <a:t>prezentāciju mājās!</a:t>
            </a:r>
            <a:endParaRPr sz="2667" dirty="0">
              <a:latin typeface="PT Sans" panose="020B0503020203020204" pitchFamily="34" charset="-70"/>
            </a:endParaRPr>
          </a:p>
        </p:txBody>
      </p:sp>
      <p:grpSp>
        <p:nvGrpSpPr>
          <p:cNvPr id="317" name="Shape 317"/>
          <p:cNvGrpSpPr/>
          <p:nvPr/>
        </p:nvGrpSpPr>
        <p:grpSpPr>
          <a:xfrm>
            <a:off x="1221944" y="1359667"/>
            <a:ext cx="286165" cy="286165"/>
            <a:chOff x="2594050" y="1631825"/>
            <a:chExt cx="439625" cy="439625"/>
          </a:xfrm>
        </p:grpSpPr>
        <p:sp>
          <p:nvSpPr>
            <p:cNvPr id="318" name="Shape 31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44934"/>
            <a:ext cx="3183572" cy="9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2429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4294967295"/>
          </p:nvPr>
        </p:nvSpPr>
        <p:spPr>
          <a:xfrm>
            <a:off x="5807968" y="1509064"/>
            <a:ext cx="5564000" cy="513752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55000"/>
              <a:buNone/>
            </a:pPr>
            <a:r>
              <a:rPr lang="lv-LV" sz="2800" b="1" dirty="0">
                <a:solidFill>
                  <a:schemeClr val="dk1"/>
                </a:solidFill>
                <a:latin typeface="Sitka Banner" panose="02000505000000020004" pitchFamily="2" charset="0"/>
                <a:ea typeface="Lora"/>
                <a:cs typeface="Lora"/>
                <a:sym typeface="Lora"/>
              </a:rPr>
              <a:t>Metodiskie norādījumi, 8.punkts </a:t>
            </a:r>
            <a:r>
              <a:rPr lang="en" sz="2800" b="1" dirty="0">
                <a:solidFill>
                  <a:schemeClr val="dk1"/>
                </a:solidFill>
                <a:latin typeface="Sitka Banner" panose="02000505000000020004" pitchFamily="2" charset="0"/>
                <a:ea typeface="Lora"/>
                <a:cs typeface="Lora"/>
                <a:sym typeface="Lora"/>
              </a:rPr>
              <a:t> </a:t>
            </a:r>
            <a:r>
              <a:rPr lang="lv-LV" sz="2800" b="1" dirty="0">
                <a:solidFill>
                  <a:schemeClr val="dk1"/>
                </a:solidFill>
                <a:highlight>
                  <a:srgbClr val="FFCD00"/>
                </a:highlight>
                <a:latin typeface="Sitka Banner" panose="02000505000000020004" pitchFamily="2" charset="0"/>
                <a:ea typeface="Lora"/>
                <a:cs typeface="Lora"/>
                <a:sym typeface="Lora"/>
              </a:rPr>
              <a:t>«Noslēguma darba vērtēšana»</a:t>
            </a:r>
            <a:r>
              <a:rPr lang="lv-LV" sz="2533" b="1" dirty="0">
                <a:solidFill>
                  <a:schemeClr val="dk1"/>
                </a:solidFill>
                <a:highlight>
                  <a:srgbClr val="FFCD00"/>
                </a:highlight>
                <a:latin typeface="PT Sans" panose="020B0503020203020204" pitchFamily="34" charset="-70"/>
                <a:ea typeface="Lora"/>
                <a:cs typeface="Lora"/>
                <a:sym typeface="Lora"/>
              </a:rPr>
              <a:t>:</a:t>
            </a:r>
            <a:endParaRPr lang="en" sz="2533" b="1" dirty="0">
              <a:solidFill>
                <a:schemeClr val="dk1"/>
              </a:solidFill>
              <a:highlight>
                <a:srgbClr val="FFCD00"/>
              </a:highlight>
              <a:latin typeface="PT Sans" panose="020B0503020203020204" pitchFamily="34" charset="-70"/>
              <a:ea typeface="Lora"/>
              <a:cs typeface="Lora"/>
              <a:sym typeface="Lora"/>
            </a:endParaRPr>
          </a:p>
          <a:p>
            <a:pPr lvl="0">
              <a:buNone/>
            </a:pPr>
            <a:r>
              <a:rPr lang="lv-LV" sz="2000" b="1" dirty="0">
                <a:latin typeface="PT Sans" panose="020B0503020203020204" pitchFamily="34" charset="-70"/>
              </a:rPr>
              <a:t>8.3. Noslēguma darba vērtēšanā ņem vērā:</a:t>
            </a:r>
          </a:p>
          <a:p>
            <a:pPr>
              <a:spcBef>
                <a:spcPts val="533"/>
              </a:spcBef>
              <a:buNone/>
            </a:pPr>
            <a:r>
              <a:rPr lang="lv-LV" sz="2000" dirty="0">
                <a:latin typeface="PT Sans" panose="020B0503020203020204" pitchFamily="34" charset="-70"/>
              </a:rPr>
              <a:t>8.3.1. darba </a:t>
            </a:r>
            <a:r>
              <a:rPr lang="lv-LV" sz="2000" b="1" dirty="0">
                <a:latin typeface="PT Sans" panose="020B0503020203020204" pitchFamily="34" charset="-70"/>
              </a:rPr>
              <a:t>kvalitāti</a:t>
            </a:r>
            <a:r>
              <a:rPr lang="lv-LV" sz="2000" dirty="0">
                <a:latin typeface="PT Sans" panose="020B0503020203020204" pitchFamily="34" charset="-70"/>
              </a:rPr>
              <a:t> (temata aktualitāti, iepriekšējo pētījumu atziņu analīzi, inovāciju);</a:t>
            </a:r>
          </a:p>
          <a:p>
            <a:pPr>
              <a:spcBef>
                <a:spcPts val="533"/>
              </a:spcBef>
              <a:buNone/>
            </a:pPr>
            <a:r>
              <a:rPr lang="lv-LV" sz="2000" dirty="0">
                <a:latin typeface="PT Sans" panose="020B0503020203020204" pitchFamily="34" charset="-70"/>
              </a:rPr>
              <a:t>8.3.2. darba autora </a:t>
            </a:r>
            <a:r>
              <a:rPr lang="lv-LV" sz="2000" b="1" dirty="0">
                <a:latin typeface="PT Sans" panose="020B0503020203020204" pitchFamily="34" charset="-70"/>
              </a:rPr>
              <a:t>ziņojumu</a:t>
            </a:r>
            <a:r>
              <a:rPr lang="lv-LV" sz="2000" dirty="0">
                <a:latin typeface="PT Sans" panose="020B0503020203020204" pitchFamily="34" charset="-70"/>
              </a:rPr>
              <a:t> (prasmi zinātniski, koncentrēti un argumentēti iepazīstināt ar veikto pētījumu, formulēt secinājumus, norādīt turpmākos iespējamos pētījuma virzienus);</a:t>
            </a:r>
          </a:p>
          <a:p>
            <a:pPr>
              <a:spcBef>
                <a:spcPts val="533"/>
              </a:spcBef>
              <a:buNone/>
            </a:pPr>
            <a:r>
              <a:rPr lang="lv-LV" sz="2000" dirty="0">
                <a:latin typeface="PT Sans" panose="020B0503020203020204" pitchFamily="34" charset="-70"/>
              </a:rPr>
              <a:t>8.3.3. </a:t>
            </a:r>
            <a:r>
              <a:rPr lang="lv-LV" sz="2000" b="1" dirty="0">
                <a:latin typeface="PT Sans" panose="020B0503020203020204" pitchFamily="34" charset="-70"/>
              </a:rPr>
              <a:t>atbildes</a:t>
            </a:r>
            <a:r>
              <a:rPr lang="lv-LV" sz="2000" dirty="0">
                <a:latin typeface="PT Sans" panose="020B0503020203020204" pitchFamily="34" charset="-70"/>
              </a:rPr>
              <a:t> uz komisijas jautājumiem un prasmi </a:t>
            </a:r>
            <a:r>
              <a:rPr lang="lv-LV" sz="2000" b="1" dirty="0">
                <a:latin typeface="PT Sans" panose="020B0503020203020204" pitchFamily="34" charset="-70"/>
              </a:rPr>
              <a:t>diskutēt</a:t>
            </a:r>
            <a:r>
              <a:rPr lang="lv-LV" sz="2000" dirty="0">
                <a:latin typeface="PT Sans" panose="020B0503020203020204" pitchFamily="34" charset="-70"/>
              </a:rPr>
              <a:t>. </a:t>
            </a:r>
          </a:p>
        </p:txBody>
      </p:sp>
      <p:cxnSp>
        <p:nvCxnSpPr>
          <p:cNvPr id="168" name="Shape 168"/>
          <p:cNvCxnSpPr/>
          <p:nvPr/>
        </p:nvCxnSpPr>
        <p:spPr>
          <a:xfrm>
            <a:off x="-8600" y="1508967"/>
            <a:ext cx="122007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934" y="1171801"/>
            <a:ext cx="4872399" cy="48723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0" name="Shape 170"/>
          <p:cNvSpPr>
            <a:spLocks noChangeAspect="1"/>
          </p:cNvSpPr>
          <p:nvPr/>
        </p:nvSpPr>
        <p:spPr>
          <a:xfrm>
            <a:off x="833867" y="982266"/>
            <a:ext cx="1053599" cy="10535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2" name="Shape 647"/>
          <p:cNvSpPr>
            <a:spLocks noChangeAspect="1"/>
          </p:cNvSpPr>
          <p:nvPr/>
        </p:nvSpPr>
        <p:spPr>
          <a:xfrm>
            <a:off x="983651" y="1124745"/>
            <a:ext cx="754029" cy="658969"/>
          </a:xfrm>
          <a:custGeom>
            <a:avLst/>
            <a:gdLst/>
            <a:ahLst/>
            <a:cxnLst/>
            <a:rect l="0" t="0" r="0" b="0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875170020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 idx="4294967295"/>
          </p:nvPr>
        </p:nvSpPr>
        <p:spPr>
          <a:xfrm>
            <a:off x="2042977" y="4941168"/>
            <a:ext cx="8246696" cy="6719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b" anchorCtr="0">
            <a:noAutofit/>
          </a:bodyPr>
          <a:lstStyle/>
          <a:p>
            <a:pPr algn="ctr"/>
            <a:r>
              <a:rPr lang="lv-LV" sz="3600" dirty="0">
                <a:highlight>
                  <a:srgbClr val="FFCD00"/>
                </a:highlight>
                <a:latin typeface="Sitka Banner" panose="02000505000000020004" pitchFamily="2" charset="0"/>
              </a:rPr>
              <a:t>Kā visprasmīgāk pasniegt sevi noslēguma darba aizstāvēšanā?</a:t>
            </a:r>
            <a:endParaRPr lang="en" sz="3600" i="1" dirty="0">
              <a:highlight>
                <a:srgbClr val="FFCD00"/>
              </a:highlight>
              <a:latin typeface="Sitka Banner" panose="02000505000000020004" pitchFamily="2" charset="0"/>
            </a:endParaRPr>
          </a:p>
        </p:txBody>
      </p:sp>
      <p:grpSp>
        <p:nvGrpSpPr>
          <p:cNvPr id="4" name="Shape 557"/>
          <p:cNvGrpSpPr>
            <a:grpSpLocks noChangeAspect="1"/>
          </p:cNvGrpSpPr>
          <p:nvPr/>
        </p:nvGrpSpPr>
        <p:grpSpPr>
          <a:xfrm>
            <a:off x="5893662" y="5756823"/>
            <a:ext cx="434220" cy="431176"/>
            <a:chOff x="5972700" y="2330200"/>
            <a:chExt cx="411625" cy="387275"/>
          </a:xfrm>
        </p:grpSpPr>
        <p:sp>
          <p:nvSpPr>
            <p:cNvPr id="5" name="Shape 558"/>
            <p:cNvSpPr>
              <a:spLocks noChangeAspect="1"/>
            </p:cNvSpPr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6" name="Shape 559"/>
            <p:cNvSpPr>
              <a:spLocks noChangeAspect="1"/>
            </p:cNvSpPr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4757163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841667" y="1230225"/>
            <a:ext cx="5171199" cy="5807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r>
              <a:rPr lang="lv-LV" sz="3200" dirty="0">
                <a:latin typeface="Sitka Banner" panose="02000505000000020004" pitchFamily="2" charset="0"/>
              </a:rPr>
              <a:t>Sevis </a:t>
            </a:r>
            <a:r>
              <a:rPr lang="lv-LV" sz="3200" dirty="0">
                <a:highlight>
                  <a:srgbClr val="FFCD00"/>
                </a:highlight>
                <a:latin typeface="Sitka Banner" panose="02000505000000020004" pitchFamily="2" charset="0"/>
              </a:rPr>
              <a:t>pasniegšana</a:t>
            </a:r>
            <a:endParaRPr lang="en" sz="3200" dirty="0">
              <a:highlight>
                <a:srgbClr val="FFCD00"/>
              </a:highlight>
              <a:latin typeface="Sitka Banner" panose="02000505000000020004" pitchFamily="2" charset="0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073581" y="2347315"/>
            <a:ext cx="4158323" cy="2713867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304792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67" dirty="0">
                <a:latin typeface="PT Sans" panose="020B0503020203020204" pitchFamily="34" charset="-70"/>
              </a:rPr>
              <a:t>Dress code</a:t>
            </a:r>
            <a:r>
              <a:rPr lang="lv-LV" sz="2667" dirty="0">
                <a:latin typeface="PT Sans" panose="020B0503020203020204" pitchFamily="34" charset="-70"/>
              </a:rPr>
              <a:t>:</a:t>
            </a:r>
          </a:p>
          <a:p>
            <a:pPr marL="609585" indent="-304792">
              <a:spcBef>
                <a:spcPts val="0"/>
              </a:spcBef>
            </a:pPr>
            <a:r>
              <a:rPr lang="en-US" sz="2667" i="1" dirty="0">
                <a:latin typeface="PT Sans" panose="020B0503020203020204" pitchFamily="34" charset="-70"/>
              </a:rPr>
              <a:t>Smart casual </a:t>
            </a:r>
          </a:p>
          <a:p>
            <a:pPr marL="609585" indent="-304792">
              <a:spcBef>
                <a:spcPts val="0"/>
              </a:spcBef>
            </a:pPr>
            <a:r>
              <a:rPr lang="en-US" sz="2667" i="1" dirty="0">
                <a:latin typeface="PT Sans" panose="020B0503020203020204" pitchFamily="34" charset="-70"/>
              </a:rPr>
              <a:t>Business casual</a:t>
            </a:r>
          </a:p>
          <a:p>
            <a:pPr marL="609585" indent="-304792">
              <a:spcBef>
                <a:spcPts val="0"/>
              </a:spcBef>
            </a:pPr>
            <a:r>
              <a:rPr lang="en-US" sz="2667" i="1" dirty="0">
                <a:latin typeface="PT Sans" panose="020B0503020203020204" pitchFamily="34" charset="-70"/>
              </a:rPr>
              <a:t>Business informal</a:t>
            </a:r>
            <a:endParaRPr sz="2667" i="1" dirty="0">
              <a:latin typeface="PT Sans" panose="020B0503020203020204" pitchFamily="34" charset="-70"/>
            </a:endParaRPr>
          </a:p>
          <a:p>
            <a:pPr>
              <a:spcBef>
                <a:spcPts val="0"/>
              </a:spcBef>
              <a:buNone/>
            </a:pPr>
            <a:endParaRPr sz="2667" dirty="0">
              <a:latin typeface="PT Sans" panose="020B0503020203020204" pitchFamily="34" charset="-7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96"/>
          <a:stretch/>
        </p:blipFill>
        <p:spPr>
          <a:xfrm>
            <a:off x="5033162" y="2085277"/>
            <a:ext cx="2887041" cy="3840000"/>
          </a:xfrm>
          <a:prstGeom prst="rect">
            <a:avLst/>
          </a:prstGeom>
        </p:spPr>
      </p:pic>
      <p:sp>
        <p:nvSpPr>
          <p:cNvPr id="11" name="Shape 556"/>
          <p:cNvSpPr>
            <a:spLocks noChangeAspect="1"/>
          </p:cNvSpPr>
          <p:nvPr/>
        </p:nvSpPr>
        <p:spPr>
          <a:xfrm>
            <a:off x="1199456" y="1316766"/>
            <a:ext cx="339187" cy="357607"/>
          </a:xfrm>
          <a:custGeom>
            <a:avLst/>
            <a:gdLst/>
            <a:ahLst/>
            <a:cxnLst/>
            <a:rect l="0" t="0" r="0" b="0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2085277"/>
            <a:ext cx="2560000" cy="384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7"/>
          <a:stretch/>
        </p:blipFill>
        <p:spPr>
          <a:xfrm>
            <a:off x="9169400" y="2085277"/>
            <a:ext cx="2736901" cy="3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94148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841667" y="1230225"/>
            <a:ext cx="5171199" cy="5807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r>
              <a:rPr lang="lv-LV" sz="3200" dirty="0">
                <a:latin typeface="Sitka Banner" panose="02000505000000020004" pitchFamily="2" charset="0"/>
              </a:rPr>
              <a:t>Sevis </a:t>
            </a:r>
            <a:r>
              <a:rPr lang="lv-LV" sz="3200" dirty="0">
                <a:highlight>
                  <a:srgbClr val="FFCD00"/>
                </a:highlight>
                <a:latin typeface="Sitka Banner" panose="02000505000000020004" pitchFamily="2" charset="0"/>
              </a:rPr>
              <a:t>pasniegšana</a:t>
            </a:r>
            <a:endParaRPr lang="en" sz="3200" dirty="0">
              <a:highlight>
                <a:srgbClr val="FFCD00"/>
              </a:highlight>
              <a:latin typeface="Sitka Banner" panose="02000505000000020004" pitchFamily="2" charset="0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073581" y="2347315"/>
            <a:ext cx="9246888" cy="2713867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304792">
              <a:spcBef>
                <a:spcPts val="0"/>
              </a:spcBef>
              <a:spcAft>
                <a:spcPts val="800"/>
              </a:spcAft>
              <a:buNone/>
            </a:pPr>
            <a:r>
              <a:rPr lang="lv-LV" sz="2667" b="1" dirty="0">
                <a:latin typeface="PT Sans" panose="020B0503020203020204" pitchFamily="34" charset="-70"/>
              </a:rPr>
              <a:t>NĒ:</a:t>
            </a:r>
          </a:p>
          <a:p>
            <a:pPr marL="609585" indent="-304792">
              <a:spcBef>
                <a:spcPts val="0"/>
              </a:spcBef>
            </a:pPr>
            <a:r>
              <a:rPr lang="lv-LV" sz="2667" dirty="0">
                <a:latin typeface="PT Sans" panose="020B0503020203020204" pitchFamily="34" charset="-70"/>
              </a:rPr>
              <a:t>Caurspīdīgs apģērbs</a:t>
            </a:r>
            <a:endParaRPr lang="en-US" sz="2667" dirty="0">
              <a:latin typeface="PT Sans" panose="020B0503020203020204" pitchFamily="34" charset="-70"/>
            </a:endParaRPr>
          </a:p>
          <a:p>
            <a:pPr marL="609585" indent="-304792">
              <a:spcBef>
                <a:spcPts val="0"/>
              </a:spcBef>
            </a:pPr>
            <a:r>
              <a:rPr lang="lv-LV" sz="2667" dirty="0">
                <a:latin typeface="PT Sans" panose="020B0503020203020204" pitchFamily="34" charset="-70"/>
              </a:rPr>
              <a:t>Pārāk īsas apģērba detaļas (piemēram, blūze, svārki)</a:t>
            </a:r>
          </a:p>
          <a:p>
            <a:pPr marL="609585" indent="-304792">
              <a:spcBef>
                <a:spcPts val="0"/>
              </a:spcBef>
            </a:pPr>
            <a:r>
              <a:rPr lang="en-US" sz="2667" dirty="0">
                <a:latin typeface="PT Sans" panose="020B0503020203020204" pitchFamily="34" charset="-70"/>
              </a:rPr>
              <a:t>«</a:t>
            </a:r>
            <a:r>
              <a:rPr lang="lv-LV" sz="2667" dirty="0">
                <a:latin typeface="PT Sans" panose="020B0503020203020204" pitchFamily="34" charset="-70"/>
              </a:rPr>
              <a:t>Gatavs ballītei</a:t>
            </a:r>
            <a:r>
              <a:rPr lang="en-US" sz="2667" dirty="0">
                <a:latin typeface="PT Sans" panose="020B0503020203020204" pitchFamily="34" charset="-70"/>
              </a:rPr>
              <a:t>!»</a:t>
            </a:r>
            <a:endParaRPr lang="lv-LV" sz="2667" dirty="0">
              <a:latin typeface="PT Sans" panose="020B0503020203020204" pitchFamily="34" charset="-70"/>
            </a:endParaRPr>
          </a:p>
          <a:p>
            <a:pPr marL="609585" indent="-304792">
              <a:spcBef>
                <a:spcPts val="0"/>
              </a:spcBef>
            </a:pPr>
            <a:r>
              <a:rPr lang="lv-LV" sz="2667" dirty="0">
                <a:latin typeface="PT Sans" panose="020B0503020203020204" pitchFamily="34" charset="-70"/>
              </a:rPr>
              <a:t>Nevīžīgam izskatam</a:t>
            </a:r>
          </a:p>
          <a:p>
            <a:pPr marL="609585" indent="-304792">
              <a:spcBef>
                <a:spcPts val="0"/>
              </a:spcBef>
            </a:pPr>
            <a:r>
              <a:rPr lang="lv-LV" sz="2667" dirty="0">
                <a:latin typeface="PT Sans" panose="020B0503020203020204" pitchFamily="34" charset="-70"/>
              </a:rPr>
              <a:t> u.tml.</a:t>
            </a:r>
          </a:p>
          <a:p>
            <a:pPr marL="609585" indent="-304792">
              <a:spcBef>
                <a:spcPts val="0"/>
              </a:spcBef>
            </a:pPr>
            <a:endParaRPr sz="2667" dirty="0">
              <a:latin typeface="PT Sans" panose="020B0503020203020204" pitchFamily="34" charset="-70"/>
            </a:endParaRPr>
          </a:p>
        </p:txBody>
      </p:sp>
      <p:sp>
        <p:nvSpPr>
          <p:cNvPr id="11" name="Shape 556"/>
          <p:cNvSpPr>
            <a:spLocks noChangeAspect="1"/>
          </p:cNvSpPr>
          <p:nvPr/>
        </p:nvSpPr>
        <p:spPr>
          <a:xfrm>
            <a:off x="1199456" y="1316766"/>
            <a:ext cx="339187" cy="357607"/>
          </a:xfrm>
          <a:custGeom>
            <a:avLst/>
            <a:gdLst/>
            <a:ahLst/>
            <a:cxnLst/>
            <a:rect l="0" t="0" r="0" b="0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514425420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841667" y="1230225"/>
            <a:ext cx="5171199" cy="5807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/>
            <a:r>
              <a:rPr lang="lv-LV" sz="3200" dirty="0">
                <a:latin typeface="Sitka Banner" panose="02000505000000020004" pitchFamily="2" charset="0"/>
              </a:rPr>
              <a:t>Sevis </a:t>
            </a:r>
            <a:r>
              <a:rPr lang="lv-LV" sz="3200" dirty="0">
                <a:highlight>
                  <a:srgbClr val="FFCD00"/>
                </a:highlight>
                <a:latin typeface="Sitka Banner" panose="02000505000000020004" pitchFamily="2" charset="0"/>
              </a:rPr>
              <a:t>pasniegšana</a:t>
            </a:r>
            <a:endParaRPr lang="en" sz="3200" dirty="0">
              <a:latin typeface="Sitka Banner" panose="02000505000000020004" pitchFamily="2" charset="0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1841667" y="2201434"/>
            <a:ext cx="3111999" cy="416319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lv-LV" sz="2667" b="1" dirty="0" smtClean="0">
                <a:highlight>
                  <a:srgbClr val="FFCD00"/>
                </a:highlight>
                <a:latin typeface="PT Sans" panose="020B0503020203020204" pitchFamily="34" charset="-70"/>
                <a:cs typeface="Lora" panose="020B0604020202020204" charset="0"/>
              </a:rPr>
              <a:t>Nenovērsties no ekrāna. </a:t>
            </a:r>
            <a:endParaRPr lang="lv-LV" sz="2667" dirty="0">
              <a:latin typeface="PT Sans" panose="020B0503020203020204" pitchFamily="34" charset="-70"/>
              <a:cs typeface="Lora" panose="020B0604020202020204" charset="0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5113215" y="2201434"/>
            <a:ext cx="3111999" cy="416319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lv-LV" sz="2667" b="1" dirty="0">
                <a:highlight>
                  <a:srgbClr val="FFCD00"/>
                </a:highlight>
                <a:latin typeface="PT Sans" panose="020B0503020203020204" pitchFamily="34" charset="-70"/>
              </a:rPr>
              <a:t>Runā, nevis lasi </a:t>
            </a:r>
            <a:r>
              <a:rPr lang="lv-LV" sz="2667" dirty="0">
                <a:latin typeface="PT Sans" panose="020B0503020203020204" pitchFamily="34" charset="-70"/>
              </a:rPr>
              <a:t>no datora, ekrāna vai papīra.</a:t>
            </a:r>
            <a:endParaRPr lang="en" sz="2667" dirty="0">
              <a:latin typeface="PT Sans" panose="020B0503020203020204" pitchFamily="34" charset="-70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body" idx="3"/>
          </p:nvPr>
        </p:nvSpPr>
        <p:spPr>
          <a:xfrm>
            <a:off x="8384765" y="2201434"/>
            <a:ext cx="3111999" cy="416319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lv-LV" sz="2667" b="1" dirty="0">
                <a:highlight>
                  <a:srgbClr val="FFCD00"/>
                </a:highlight>
                <a:latin typeface="PT Sans" panose="020B0503020203020204" pitchFamily="34" charset="-70"/>
              </a:rPr>
              <a:t>Runā</a:t>
            </a:r>
            <a:r>
              <a:rPr lang="lv-LV" sz="2667" dirty="0">
                <a:latin typeface="PT Sans" panose="020B0503020203020204" pitchFamily="34" charset="-70"/>
              </a:rPr>
              <a:t> skaidri, saprotami, dzirdami.</a:t>
            </a:r>
            <a:endParaRPr sz="2667" dirty="0"/>
          </a:p>
        </p:txBody>
      </p:sp>
      <p:sp>
        <p:nvSpPr>
          <p:cNvPr id="12" name="Shape 556"/>
          <p:cNvSpPr>
            <a:spLocks noChangeAspect="1"/>
          </p:cNvSpPr>
          <p:nvPr/>
        </p:nvSpPr>
        <p:spPr>
          <a:xfrm>
            <a:off x="1199456" y="1316766"/>
            <a:ext cx="339187" cy="357607"/>
          </a:xfrm>
          <a:custGeom>
            <a:avLst/>
            <a:gdLst/>
            <a:ahLst/>
            <a:cxnLst/>
            <a:rect l="0" t="0" r="0" b="0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951511515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841667" y="1230225"/>
            <a:ext cx="5171199" cy="5807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/>
            <a:r>
              <a:rPr lang="lv-LV" sz="3200" dirty="0">
                <a:latin typeface="Sitka Banner" panose="02000505000000020004" pitchFamily="2" charset="0"/>
              </a:rPr>
              <a:t>Sevis </a:t>
            </a:r>
            <a:r>
              <a:rPr lang="lv-LV" sz="3200" dirty="0">
                <a:highlight>
                  <a:srgbClr val="FFCD00"/>
                </a:highlight>
                <a:latin typeface="Sitka Banner" panose="02000505000000020004" pitchFamily="2" charset="0"/>
              </a:rPr>
              <a:t>pasniegšana</a:t>
            </a:r>
            <a:endParaRPr lang="en" sz="3200" dirty="0">
              <a:latin typeface="Sitka Banner" panose="02000505000000020004" pitchFamily="2" charset="0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5113215" y="2201434"/>
            <a:ext cx="3111999" cy="416319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lv-LV" sz="2667" b="1" dirty="0">
                <a:highlight>
                  <a:srgbClr val="FFCD00"/>
                </a:highlight>
                <a:latin typeface="PT Sans" panose="020B0503020203020204" pitchFamily="34" charset="-70"/>
              </a:rPr>
              <a:t>Kritiku</a:t>
            </a:r>
            <a:r>
              <a:rPr lang="sv-SE" sz="2667" dirty="0">
                <a:latin typeface="PT Sans" panose="020B0503020203020204" pitchFamily="34" charset="-70"/>
              </a:rPr>
              <a:t> uztver ar vēsu prātu!</a:t>
            </a:r>
            <a:endParaRPr lang="en" sz="2667" dirty="0">
              <a:latin typeface="PT Sans" panose="020B0503020203020204" pitchFamily="34" charset="-70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body" idx="3"/>
          </p:nvPr>
        </p:nvSpPr>
        <p:spPr>
          <a:xfrm>
            <a:off x="8384765" y="2201434"/>
            <a:ext cx="3111999" cy="416319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lv-LV" sz="2667" b="1" dirty="0">
                <a:highlight>
                  <a:srgbClr val="FFCD00"/>
                </a:highlight>
                <a:latin typeface="PT Sans" panose="020B0503020203020204" pitchFamily="34" charset="-70"/>
              </a:rPr>
              <a:t>Atbildi</a:t>
            </a:r>
            <a:r>
              <a:rPr lang="lv-LV" sz="2667" dirty="0">
                <a:latin typeface="PT Sans" panose="020B0503020203020204" pitchFamily="34" charset="-70"/>
              </a:rPr>
              <a:t> uz komisijas jautājumiem jebkurā gadījumā!</a:t>
            </a:r>
            <a:endParaRPr sz="2667" dirty="0"/>
          </a:p>
        </p:txBody>
      </p:sp>
      <p:sp>
        <p:nvSpPr>
          <p:cNvPr id="12" name="Shape 556"/>
          <p:cNvSpPr>
            <a:spLocks noChangeAspect="1"/>
          </p:cNvSpPr>
          <p:nvPr/>
        </p:nvSpPr>
        <p:spPr>
          <a:xfrm>
            <a:off x="1199456" y="1316766"/>
            <a:ext cx="339187" cy="357607"/>
          </a:xfrm>
          <a:custGeom>
            <a:avLst/>
            <a:gdLst/>
            <a:ahLst/>
            <a:cxnLst/>
            <a:rect l="0" t="0" r="0" b="0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242241759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ctrTitle" idx="4294967295"/>
          </p:nvPr>
        </p:nvSpPr>
        <p:spPr>
          <a:xfrm>
            <a:off x="1727515" y="3838334"/>
            <a:ext cx="8736971" cy="15463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lv-LV" sz="5867" dirty="0">
                <a:highlight>
                  <a:srgbClr val="FFCD00"/>
                </a:highlight>
              </a:rPr>
              <a:t>Tālāko studiju iespējas</a:t>
            </a:r>
            <a:endParaRPr lang="en" sz="5867" dirty="0">
              <a:highlight>
                <a:srgbClr val="FFCD00"/>
              </a:highlight>
            </a:endParaRPr>
          </a:p>
        </p:txBody>
      </p:sp>
      <p:cxnSp>
        <p:nvCxnSpPr>
          <p:cNvPr id="124" name="Shape 124"/>
          <p:cNvCxnSpPr/>
          <p:nvPr/>
        </p:nvCxnSpPr>
        <p:spPr>
          <a:xfrm>
            <a:off x="-8033" y="2224971"/>
            <a:ext cx="122159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5" name="Shape 125"/>
          <p:cNvSpPr/>
          <p:nvPr/>
        </p:nvSpPr>
        <p:spPr>
          <a:xfrm>
            <a:off x="4626934" y="755909"/>
            <a:ext cx="2937999" cy="2937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grpSp>
        <p:nvGrpSpPr>
          <p:cNvPr id="15" name="Shape 640"/>
          <p:cNvGrpSpPr>
            <a:grpSpLocks noChangeAspect="1"/>
          </p:cNvGrpSpPr>
          <p:nvPr/>
        </p:nvGrpSpPr>
        <p:grpSpPr>
          <a:xfrm>
            <a:off x="5384820" y="1513898"/>
            <a:ext cx="1422225" cy="1422145"/>
            <a:chOff x="576250" y="4319400"/>
            <a:chExt cx="442075" cy="442050"/>
          </a:xfrm>
        </p:grpSpPr>
        <p:sp>
          <p:nvSpPr>
            <p:cNvPr id="16" name="Shape 641"/>
            <p:cNvSpPr>
              <a:spLocks noChangeAspect="1"/>
            </p:cNvSpPr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7" name="Shape 642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6" name="Shape 643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8" name="Shape 644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05" y="404664"/>
            <a:ext cx="3183572" cy="9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5568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818467" y="1226301"/>
            <a:ext cx="5297351" cy="5807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r>
              <a:rPr lang="lv-LV" sz="2933" dirty="0">
                <a:highlight>
                  <a:srgbClr val="FFCD00"/>
                </a:highlight>
                <a:latin typeface="Sitka Banner" panose="02000505000000020004" pitchFamily="2" charset="0"/>
              </a:rPr>
              <a:t>Maģistra</a:t>
            </a:r>
            <a:r>
              <a:rPr lang="en" sz="2933" dirty="0">
                <a:latin typeface="Sitka Banner" panose="02000505000000020004" pitchFamily="2" charset="0"/>
              </a:rPr>
              <a:t> </a:t>
            </a:r>
            <a:r>
              <a:rPr lang="lv-LV" sz="2933" dirty="0">
                <a:latin typeface="Sitka Banner" panose="02000505000000020004" pitchFamily="2" charset="0"/>
              </a:rPr>
              <a:t>studiju programmas</a:t>
            </a:r>
            <a:endParaRPr lang="en" sz="2933" dirty="0">
              <a:latin typeface="Sitka Banner" panose="02000505000000020004" pitchFamily="2" charset="0"/>
            </a:endParaRPr>
          </a:p>
        </p:txBody>
      </p:sp>
      <p:grpSp>
        <p:nvGrpSpPr>
          <p:cNvPr id="39" name="Shape 457"/>
          <p:cNvGrpSpPr>
            <a:grpSpLocks noChangeAspect="1"/>
          </p:cNvGrpSpPr>
          <p:nvPr/>
        </p:nvGrpSpPr>
        <p:grpSpPr>
          <a:xfrm>
            <a:off x="1204706" y="1378208"/>
            <a:ext cx="282775" cy="242125"/>
            <a:chOff x="1934025" y="1001650"/>
            <a:chExt cx="415300" cy="355600"/>
          </a:xfrm>
        </p:grpSpPr>
        <p:sp>
          <p:nvSpPr>
            <p:cNvPr id="40" name="Shape 458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0" t="0" r="0" b="0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41" name="Shape 459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0" t="0" r="0" b="0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42" name="Shape 460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0" t="0" r="0" b="0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43" name="Shape 461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0" t="0" r="0" b="0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xmlns="" id="{7DE5D753-F2A0-2042-87CC-3445C18B02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4593441"/>
              </p:ext>
            </p:extLst>
          </p:nvPr>
        </p:nvGraphicFramePr>
        <p:xfrm>
          <a:off x="0" y="1226301"/>
          <a:ext cx="12192000" cy="5371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260648"/>
            <a:ext cx="2592288" cy="75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59651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841667" y="1230225"/>
            <a:ext cx="5171199" cy="5807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/>
            <a:r>
              <a:rPr lang="lv-LV" sz="2933" dirty="0">
                <a:highlight>
                  <a:srgbClr val="FFCD00"/>
                </a:highlight>
                <a:latin typeface="Sitka Banner" panose="02000505000000020004" pitchFamily="2" charset="0"/>
              </a:rPr>
              <a:t>Doktora</a:t>
            </a:r>
            <a:r>
              <a:rPr lang="en" sz="2933" dirty="0">
                <a:latin typeface="Sitka Banner" panose="02000505000000020004" pitchFamily="2" charset="0"/>
              </a:rPr>
              <a:t> </a:t>
            </a:r>
            <a:r>
              <a:rPr lang="lv-LV" sz="2933" dirty="0">
                <a:latin typeface="Sitka Banner" panose="02000505000000020004" pitchFamily="2" charset="0"/>
              </a:rPr>
              <a:t>studiju </a:t>
            </a:r>
            <a:r>
              <a:rPr lang="lv-LV" sz="2933" dirty="0" smtClean="0">
                <a:latin typeface="Sitka Banner" panose="02000505000000020004" pitchFamily="2" charset="0"/>
              </a:rPr>
              <a:t>programma</a:t>
            </a:r>
            <a:endParaRPr lang="en" sz="3200" dirty="0">
              <a:latin typeface="Sitka Banner" panose="02000505000000020004" pitchFamily="2" charset="0"/>
            </a:endParaRPr>
          </a:p>
        </p:txBody>
      </p:sp>
      <p:grpSp>
        <p:nvGrpSpPr>
          <p:cNvPr id="7" name="Shape 640"/>
          <p:cNvGrpSpPr>
            <a:grpSpLocks noChangeAspect="1"/>
          </p:cNvGrpSpPr>
          <p:nvPr/>
        </p:nvGrpSpPr>
        <p:grpSpPr>
          <a:xfrm>
            <a:off x="1206025" y="1352539"/>
            <a:ext cx="299064" cy="299048"/>
            <a:chOff x="576250" y="4319400"/>
            <a:chExt cx="442075" cy="442050"/>
          </a:xfrm>
        </p:grpSpPr>
        <p:sp>
          <p:nvSpPr>
            <p:cNvPr id="8" name="Shape 641"/>
            <p:cNvSpPr>
              <a:spLocks noChangeAspect="1"/>
            </p:cNvSpPr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9" name="Shape 642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0" name="Shape 643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1" name="Shape 644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80940" y="2276872"/>
            <a:ext cx="56460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lv-LV" sz="2000" b="1" dirty="0" smtClean="0">
                <a:highlight>
                  <a:srgbClr val="FFCD00"/>
                </a:highlight>
                <a:latin typeface="PT Sans" charset="-52"/>
                <a:ea typeface="PT Sans" charset="-52"/>
                <a:cs typeface="PT Sans" charset="-52"/>
              </a:rPr>
              <a:t>EKONOMIKA UN UZŅĒMĒJDARBĪBA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2000" dirty="0" err="1">
                <a:latin typeface="PT Sans" charset="-52"/>
                <a:ea typeface="PT Sans" charset="-52"/>
                <a:cs typeface="PT Sans" charset="-52"/>
              </a:rPr>
              <a:t>Ekonomika</a:t>
            </a:r>
            <a:r>
              <a:rPr lang="en-US" sz="2000" dirty="0">
                <a:latin typeface="PT Sans" charset="-52"/>
                <a:ea typeface="PT Sans" charset="-52"/>
                <a:cs typeface="PT Sans" charset="-52"/>
              </a:rPr>
              <a:t> un </a:t>
            </a:r>
            <a:r>
              <a:rPr lang="en-US" sz="2000" dirty="0" err="1" smtClean="0">
                <a:latin typeface="PT Sans" charset="-52"/>
                <a:ea typeface="PT Sans" charset="-52"/>
                <a:cs typeface="PT Sans" charset="-52"/>
              </a:rPr>
              <a:t>vadība</a:t>
            </a:r>
            <a:endParaRPr lang="en-US" sz="2000" dirty="0" smtClean="0">
              <a:latin typeface="PT Sans" charset="-52"/>
              <a:ea typeface="PT Sans" charset="-52"/>
              <a:cs typeface="PT Sans" charset="-52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US" sz="2000" dirty="0" err="1" smtClean="0">
                <a:latin typeface="PT Sans" charset="-52"/>
                <a:ea typeface="PT Sans" charset="-52"/>
                <a:cs typeface="PT Sans" charset="-52"/>
              </a:rPr>
              <a:t>Globālā</a:t>
            </a:r>
            <a:r>
              <a:rPr lang="en-US" sz="2000" dirty="0" smtClean="0">
                <a:latin typeface="PT Sans" charset="-52"/>
                <a:ea typeface="PT Sans" charset="-52"/>
                <a:cs typeface="PT Sans" charset="-52"/>
              </a:rPr>
              <a:t> </a:t>
            </a:r>
            <a:r>
              <a:rPr lang="en-US" sz="2000" dirty="0" err="1">
                <a:latin typeface="PT Sans" charset="-52"/>
                <a:ea typeface="PT Sans" charset="-52"/>
                <a:cs typeface="PT Sans" charset="-52"/>
              </a:rPr>
              <a:t>ekonomika</a:t>
            </a:r>
            <a:r>
              <a:rPr lang="en-US" sz="2000" dirty="0">
                <a:latin typeface="PT Sans" charset="-52"/>
                <a:ea typeface="PT Sans" charset="-52"/>
                <a:cs typeface="PT Sans" charset="-52"/>
              </a:rPr>
              <a:t> un </a:t>
            </a:r>
            <a:r>
              <a:rPr lang="en-US" sz="2000" dirty="0" err="1" smtClean="0">
                <a:latin typeface="PT Sans" charset="-52"/>
                <a:ea typeface="PT Sans" charset="-52"/>
                <a:cs typeface="PT Sans" charset="-52"/>
              </a:rPr>
              <a:t>līderība</a:t>
            </a:r>
            <a:r>
              <a:rPr lang="en-US" sz="2000" dirty="0">
                <a:latin typeface="PT Sans" charset="-52"/>
                <a:ea typeface="PT Sans" charset="-52"/>
                <a:cs typeface="PT Sans" charset="-52"/>
              </a:rPr>
              <a:t> (</a:t>
            </a:r>
            <a:r>
              <a:rPr lang="en-US" sz="2000" dirty="0" err="1">
                <a:latin typeface="PT Sans" charset="-52"/>
                <a:ea typeface="PT Sans" charset="-52"/>
                <a:cs typeface="PT Sans" charset="-52"/>
              </a:rPr>
              <a:t>angļu</a:t>
            </a:r>
            <a:r>
              <a:rPr lang="en-US" sz="2000" dirty="0">
                <a:latin typeface="PT Sans" charset="-52"/>
                <a:ea typeface="PT Sans" charset="-52"/>
                <a:cs typeface="PT Sans" charset="-52"/>
              </a:rPr>
              <a:t> </a:t>
            </a:r>
            <a:r>
              <a:rPr lang="en-US" sz="2000" dirty="0" err="1">
                <a:latin typeface="PT Sans" charset="-52"/>
                <a:ea typeface="PT Sans" charset="-52"/>
                <a:cs typeface="PT Sans" charset="-52"/>
              </a:rPr>
              <a:t>valodā</a:t>
            </a:r>
            <a:r>
              <a:rPr lang="en-US" sz="2000" dirty="0" smtClean="0">
                <a:latin typeface="PT Sans" charset="-52"/>
                <a:ea typeface="PT Sans" charset="-52"/>
                <a:cs typeface="PT Sans" charset="-52"/>
              </a:rPr>
              <a:t>)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2000" dirty="0" err="1" smtClean="0">
                <a:latin typeface="PT Sans" charset="-52"/>
                <a:ea typeface="PT Sans" charset="-52"/>
                <a:cs typeface="PT Sans" charset="-52"/>
              </a:rPr>
              <a:t>Izglītības</a:t>
            </a:r>
            <a:r>
              <a:rPr lang="en-US" sz="2000" dirty="0" smtClean="0">
                <a:latin typeface="PT Sans" charset="-52"/>
                <a:ea typeface="PT Sans" charset="-52"/>
                <a:cs typeface="PT Sans" charset="-52"/>
              </a:rPr>
              <a:t> </a:t>
            </a:r>
            <a:r>
              <a:rPr lang="en-US" sz="2000" dirty="0" err="1" smtClean="0">
                <a:latin typeface="PT Sans" charset="-52"/>
                <a:ea typeface="PT Sans" charset="-52"/>
                <a:cs typeface="PT Sans" charset="-52"/>
              </a:rPr>
              <a:t>vadība</a:t>
            </a:r>
            <a:endParaRPr lang="lv-LV" sz="2000" dirty="0">
              <a:latin typeface="PT Sans" charset="-52"/>
              <a:ea typeface="PT Sans" charset="-52"/>
              <a:cs typeface="PT Sans" charset="-52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260648"/>
            <a:ext cx="2592288" cy="75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50089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ctrTitle" idx="4294967295"/>
          </p:nvPr>
        </p:nvSpPr>
        <p:spPr>
          <a:xfrm>
            <a:off x="2602101" y="3838334"/>
            <a:ext cx="6987999" cy="15463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lv-LV" sz="5867" dirty="0">
                <a:highlight>
                  <a:srgbClr val="FFCD00"/>
                </a:highlight>
              </a:rPr>
              <a:t>Darba prezentācija</a:t>
            </a:r>
            <a:endParaRPr lang="en" sz="5867" dirty="0">
              <a:highlight>
                <a:srgbClr val="FFCD00"/>
              </a:highlight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subTitle" idx="4294967295"/>
          </p:nvPr>
        </p:nvSpPr>
        <p:spPr>
          <a:xfrm>
            <a:off x="2602101" y="5056739"/>
            <a:ext cx="6987999" cy="10463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lv-LV" dirty="0">
                <a:latin typeface="PT Sans" panose="020B0503020203020204" pitchFamily="34" charset="-70"/>
              </a:rPr>
              <a:t>Kas jāievēro, veidojot prezentāciju?</a:t>
            </a:r>
            <a:endParaRPr lang="en" dirty="0">
              <a:latin typeface="PT Sans" panose="020B0503020203020204" pitchFamily="34" charset="-70"/>
            </a:endParaRPr>
          </a:p>
        </p:txBody>
      </p:sp>
      <p:cxnSp>
        <p:nvCxnSpPr>
          <p:cNvPr id="124" name="Shape 124"/>
          <p:cNvCxnSpPr/>
          <p:nvPr/>
        </p:nvCxnSpPr>
        <p:spPr>
          <a:xfrm>
            <a:off x="-8033" y="2224971"/>
            <a:ext cx="122159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5" name="Shape 125"/>
          <p:cNvSpPr/>
          <p:nvPr/>
        </p:nvSpPr>
        <p:spPr>
          <a:xfrm>
            <a:off x="4626934" y="755909"/>
            <a:ext cx="2937999" cy="2937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grpSp>
        <p:nvGrpSpPr>
          <p:cNvPr id="18" name="Shape 622"/>
          <p:cNvGrpSpPr>
            <a:grpSpLocks noChangeAspect="1"/>
          </p:cNvGrpSpPr>
          <p:nvPr/>
        </p:nvGrpSpPr>
        <p:grpSpPr>
          <a:xfrm>
            <a:off x="5231905" y="1529813"/>
            <a:ext cx="1705420" cy="1515145"/>
            <a:chOff x="5292575" y="3681900"/>
            <a:chExt cx="420150" cy="373275"/>
          </a:xfrm>
        </p:grpSpPr>
        <p:sp>
          <p:nvSpPr>
            <p:cNvPr id="19" name="Shape 623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0" name="Shape 624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1" name="Shape 625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2" name="Shape 626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3" name="Shape 627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4" name="Shape 628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5" name="Shape 629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65" y="490647"/>
            <a:ext cx="3183572" cy="9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45309"/>
      </p:ext>
    </p:extLst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841667" y="1230225"/>
            <a:ext cx="5171199" cy="5807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/>
            <a:r>
              <a:rPr lang="lv-LV" sz="3200" dirty="0">
                <a:latin typeface="Sitka Banner" panose="02000505000000020004" pitchFamily="2" charset="0"/>
              </a:rPr>
              <a:t>Tālāko </a:t>
            </a:r>
            <a:r>
              <a:rPr lang="lv-LV" sz="3200" dirty="0">
                <a:highlight>
                  <a:srgbClr val="FFCD00"/>
                </a:highlight>
                <a:latin typeface="Sitka Banner" panose="02000505000000020004" pitchFamily="2" charset="0"/>
              </a:rPr>
              <a:t>studiju</a:t>
            </a:r>
            <a:r>
              <a:rPr lang="lv-LV" sz="3200" dirty="0">
                <a:latin typeface="Sitka Banner" panose="02000505000000020004" pitchFamily="2" charset="0"/>
              </a:rPr>
              <a:t> iespējas </a:t>
            </a:r>
            <a:endParaRPr lang="en" sz="3200" dirty="0">
              <a:latin typeface="Sitka Banner" panose="02000505000000020004" pitchFamily="2" charset="0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1841667" y="2201434"/>
            <a:ext cx="3111999" cy="416319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>
              <a:buNone/>
            </a:pPr>
            <a:r>
              <a:rPr lang="lv-LV" sz="2667" b="1" dirty="0">
                <a:highlight>
                  <a:srgbClr val="FFCD00"/>
                </a:highlight>
                <a:latin typeface="PT Sans" panose="020B0503020203020204" pitchFamily="34" charset="-70"/>
                <a:cs typeface="Lora" panose="020B0604020202020204" charset="0"/>
              </a:rPr>
              <a:t>Studiju</a:t>
            </a:r>
            <a:r>
              <a:rPr lang="lv-LV" sz="2667" dirty="0">
                <a:latin typeface="PT Sans" panose="020B0503020203020204" pitchFamily="34" charset="-70"/>
                <a:cs typeface="Lora" panose="020B0604020202020204" charset="0"/>
              </a:rPr>
              <a:t> programmās </a:t>
            </a:r>
            <a:r>
              <a:rPr lang="lv-LV" sz="2667" dirty="0" smtClean="0">
                <a:latin typeface="PT Sans" panose="020B0503020203020204" pitchFamily="34" charset="-70"/>
                <a:cs typeface="Lora" panose="020B0604020202020204" charset="0"/>
              </a:rPr>
              <a:t>ir </a:t>
            </a:r>
            <a:r>
              <a:rPr lang="lv-LV" sz="2667" dirty="0">
                <a:latin typeface="PT Sans" panose="020B0503020203020204" pitchFamily="34" charset="-70"/>
                <a:cs typeface="Lora" panose="020B0604020202020204" charset="0"/>
              </a:rPr>
              <a:t>budžeta vietas.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5113215" y="2201434"/>
            <a:ext cx="3111999" cy="416319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>
              <a:buNone/>
            </a:pPr>
            <a:r>
              <a:rPr lang="lv-LV" sz="2667" b="1" dirty="0">
                <a:highlight>
                  <a:srgbClr val="FFCD00"/>
                </a:highlight>
                <a:latin typeface="PT Sans" panose="020B0503020203020204" pitchFamily="34" charset="-70"/>
              </a:rPr>
              <a:t>Studijas</a:t>
            </a:r>
            <a:r>
              <a:rPr lang="lv-LV" sz="2667" dirty="0">
                <a:latin typeface="PT Sans" panose="020B0503020203020204" pitchFamily="34" charset="-70"/>
              </a:rPr>
              <a:t> arī angļu valodā.</a:t>
            </a:r>
            <a:endParaRPr lang="en" sz="2667" dirty="0">
              <a:latin typeface="PT Sans" panose="020B0503020203020204" pitchFamily="34" charset="-70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body" idx="3"/>
          </p:nvPr>
        </p:nvSpPr>
        <p:spPr>
          <a:xfrm>
            <a:off x="8384765" y="2201434"/>
            <a:ext cx="3111999" cy="416319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lv-LV" sz="2667" b="1" dirty="0">
                <a:highlight>
                  <a:srgbClr val="FFCD00"/>
                </a:highlight>
                <a:latin typeface="PT Sans" panose="020B0503020203020204" pitchFamily="34" charset="-70"/>
              </a:rPr>
              <a:t>Dažādas</a:t>
            </a:r>
            <a:r>
              <a:rPr lang="lv-LV" sz="2667" dirty="0">
                <a:latin typeface="PT Sans" panose="020B0503020203020204" pitchFamily="34" charset="-70"/>
              </a:rPr>
              <a:t> LU Fonda stipendijas</a:t>
            </a:r>
            <a:endParaRPr sz="2667" i="1" dirty="0"/>
          </a:p>
        </p:txBody>
      </p:sp>
      <p:grpSp>
        <p:nvGrpSpPr>
          <p:cNvPr id="7" name="Shape 640"/>
          <p:cNvGrpSpPr>
            <a:grpSpLocks noChangeAspect="1"/>
          </p:cNvGrpSpPr>
          <p:nvPr/>
        </p:nvGrpSpPr>
        <p:grpSpPr>
          <a:xfrm>
            <a:off x="1206025" y="1352539"/>
            <a:ext cx="299064" cy="299048"/>
            <a:chOff x="576250" y="4319400"/>
            <a:chExt cx="442075" cy="442050"/>
          </a:xfrm>
        </p:grpSpPr>
        <p:sp>
          <p:nvSpPr>
            <p:cNvPr id="8" name="Shape 641"/>
            <p:cNvSpPr>
              <a:spLocks noChangeAspect="1"/>
            </p:cNvSpPr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9" name="Shape 642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0" name="Shape 643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1" name="Shape 644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260648"/>
            <a:ext cx="2592288" cy="75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06302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/>
        </p:nvSpPr>
        <p:spPr>
          <a:xfrm>
            <a:off x="1013937" y="510166"/>
            <a:ext cx="10164127" cy="4841965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53" name="Shape 253"/>
          <p:cNvSpPr txBox="1">
            <a:spLocks noGrp="1"/>
          </p:cNvSpPr>
          <p:nvPr>
            <p:ph type="title" idx="4294967295"/>
          </p:nvPr>
        </p:nvSpPr>
        <p:spPr>
          <a:xfrm>
            <a:off x="2426935" y="5021984"/>
            <a:ext cx="7338127" cy="5807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lv-LV" sz="3600" dirty="0">
                <a:highlight>
                  <a:srgbClr val="FFCD00"/>
                </a:highlight>
                <a:latin typeface="Sitka Banner" panose="02000505000000020004" pitchFamily="2" charset="0"/>
              </a:rPr>
              <a:t>Apmaiņas studijas/prakse ārvalstīs</a:t>
            </a:r>
            <a:endParaRPr lang="en" sz="3600" dirty="0">
              <a:highlight>
                <a:srgbClr val="FFCD00"/>
              </a:highlight>
              <a:latin typeface="Sitka Banner" panose="02000505000000020004" pitchFamily="2" charset="0"/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5958781" y="5853436"/>
            <a:ext cx="274449" cy="363757"/>
          </a:xfrm>
          <a:custGeom>
            <a:avLst/>
            <a:gdLst/>
            <a:ahLst/>
            <a:cxnLst/>
            <a:rect l="0" t="0" r="0" b="0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4" name="Shape 258"/>
          <p:cNvSpPr/>
          <p:nvPr/>
        </p:nvSpPr>
        <p:spPr>
          <a:xfrm>
            <a:off x="5979599" y="1137496"/>
            <a:ext cx="232800" cy="232800"/>
          </a:xfrm>
          <a:prstGeom prst="donut">
            <a:avLst>
              <a:gd name="adj" fmla="val 35568"/>
            </a:avLst>
          </a:prstGeom>
          <a:solidFill>
            <a:srgbClr val="FFCD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067398228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841667" y="1230225"/>
            <a:ext cx="5171199" cy="5807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/>
            <a:r>
              <a:rPr lang="lv-LV" sz="3200" dirty="0">
                <a:latin typeface="Sitka Banner" panose="02000505000000020004" pitchFamily="2" charset="0"/>
              </a:rPr>
              <a:t>Studijas/prakse </a:t>
            </a:r>
            <a:r>
              <a:rPr lang="lv-LV" sz="3200" dirty="0">
                <a:highlight>
                  <a:srgbClr val="FFCD00"/>
                </a:highlight>
                <a:latin typeface="Sitka Banner" panose="02000505000000020004" pitchFamily="2" charset="0"/>
              </a:rPr>
              <a:t>ārvalstīs</a:t>
            </a:r>
            <a:endParaRPr lang="en" sz="3200" dirty="0">
              <a:latin typeface="Sitka Banner" panose="02000505000000020004" pitchFamily="2" charset="0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2552867" y="2201434"/>
            <a:ext cx="3111999" cy="416319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>
              <a:buNone/>
            </a:pPr>
            <a:r>
              <a:rPr lang="lv-LV" sz="2667" b="1" dirty="0">
                <a:highlight>
                  <a:srgbClr val="FFCD00"/>
                </a:highlight>
                <a:latin typeface="PT Sans" panose="020B0503020203020204" pitchFamily="34" charset="-70"/>
                <a:cs typeface="Lora" panose="020B0604020202020204" charset="0"/>
              </a:rPr>
              <a:t>Apmaiņas programmas </a:t>
            </a:r>
            <a:r>
              <a:rPr lang="lv-LV" sz="2667" dirty="0">
                <a:latin typeface="PT Sans" panose="020B0503020203020204" pitchFamily="34" charset="-70"/>
                <a:cs typeface="Lora" panose="020B0604020202020204" charset="0"/>
              </a:rPr>
              <a:t>ERASMUS+, </a:t>
            </a:r>
            <a:r>
              <a:rPr lang="lv-LV" sz="2667" dirty="0" err="1">
                <a:latin typeface="PT Sans" panose="020B0503020203020204" pitchFamily="34" charset="-70"/>
                <a:cs typeface="Lora" panose="020B0604020202020204" charset="0"/>
              </a:rPr>
              <a:t>Campus</a:t>
            </a:r>
            <a:r>
              <a:rPr lang="lv-LV" sz="2667" dirty="0">
                <a:latin typeface="PT Sans" panose="020B0503020203020204" pitchFamily="34" charset="-70"/>
                <a:cs typeface="Lora" panose="020B0604020202020204" charset="0"/>
              </a:rPr>
              <a:t> </a:t>
            </a:r>
            <a:r>
              <a:rPr lang="lv-LV" sz="2667" dirty="0" err="1">
                <a:latin typeface="PT Sans" panose="020B0503020203020204" pitchFamily="34" charset="-70"/>
                <a:cs typeface="Lora" panose="020B0604020202020204" charset="0"/>
              </a:rPr>
              <a:t>Europae</a:t>
            </a:r>
            <a:r>
              <a:rPr lang="lv-LV" sz="2667" dirty="0">
                <a:latin typeface="PT Sans" panose="020B0503020203020204" pitchFamily="34" charset="-70"/>
                <a:cs typeface="Lora" panose="020B0604020202020204" charset="0"/>
              </a:rPr>
              <a:t>, ISEP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5999990" y="2180862"/>
            <a:ext cx="3111999" cy="416319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>
              <a:buNone/>
            </a:pPr>
            <a:r>
              <a:rPr lang="lv-LV" sz="2667" b="1" dirty="0">
                <a:highlight>
                  <a:srgbClr val="FFCD00"/>
                </a:highlight>
                <a:latin typeface="PT Sans" panose="020B0503020203020204" pitchFamily="34" charset="-70"/>
              </a:rPr>
              <a:t>120</a:t>
            </a:r>
            <a:r>
              <a:rPr lang="de-DE" sz="2667" dirty="0">
                <a:latin typeface="PT Sans" panose="020B0503020203020204" pitchFamily="34" charset="-70"/>
              </a:rPr>
              <a:t> </a:t>
            </a:r>
            <a:r>
              <a:rPr lang="lv-LV" sz="2667" dirty="0" err="1">
                <a:latin typeface="PT Sans" panose="020B0503020203020204" pitchFamily="34" charset="-70"/>
              </a:rPr>
              <a:t>partneraugstskolas</a:t>
            </a:r>
            <a:r>
              <a:rPr lang="lv-LV" sz="2667" dirty="0">
                <a:latin typeface="PT Sans" panose="020B0503020203020204" pitchFamily="34" charset="-70"/>
              </a:rPr>
              <a:t> Eiropā un ASV</a:t>
            </a:r>
          </a:p>
        </p:txBody>
      </p:sp>
      <p:sp>
        <p:nvSpPr>
          <p:cNvPr id="6" name="Shape 254"/>
          <p:cNvSpPr/>
          <p:nvPr/>
        </p:nvSpPr>
        <p:spPr>
          <a:xfrm>
            <a:off x="1213040" y="1316766"/>
            <a:ext cx="274449" cy="363757"/>
          </a:xfrm>
          <a:custGeom>
            <a:avLst/>
            <a:gdLst/>
            <a:ahLst/>
            <a:cxnLst/>
            <a:rect l="0" t="0" r="0" b="0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260648"/>
            <a:ext cx="2592288" cy="75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36603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subTitle" idx="4294967295"/>
          </p:nvPr>
        </p:nvSpPr>
        <p:spPr>
          <a:xfrm>
            <a:off x="3205000" y="2421505"/>
            <a:ext cx="6695199" cy="10463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lv-LV" sz="4800" b="1" i="1" dirty="0">
                <a:latin typeface="Lora"/>
                <a:ea typeface="Lora"/>
                <a:cs typeface="Lora"/>
                <a:sym typeface="Lora"/>
              </a:rPr>
              <a:t>Vai ir </a:t>
            </a:r>
            <a:r>
              <a:rPr lang="lv-LV" sz="4800" b="1" i="1" dirty="0"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jautājumi</a:t>
            </a:r>
            <a:r>
              <a:rPr lang="en" sz="4800" b="1" i="1" dirty="0">
                <a:latin typeface="Lora"/>
                <a:ea typeface="Lora"/>
                <a:cs typeface="Lora"/>
                <a:sym typeface="Lora"/>
              </a:rPr>
              <a:t> ?</a:t>
            </a:r>
          </a:p>
          <a:p>
            <a:pPr>
              <a:spcBef>
                <a:spcPts val="0"/>
              </a:spcBef>
              <a:buNone/>
            </a:pPr>
            <a:endParaRPr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lv-LV" sz="3733" dirty="0">
                <a:solidFill>
                  <a:schemeClr val="dk1"/>
                </a:solidFill>
                <a:latin typeface="PT Sans" panose="020B0503020203020204" pitchFamily="34" charset="-70"/>
              </a:rPr>
              <a:t>Lai jums veiksmīga noslēguma darbu aizstāvēšana un turpmākās studijas!</a:t>
            </a:r>
            <a:endParaRPr lang="en" sz="3733" dirty="0">
              <a:solidFill>
                <a:schemeClr val="dk1"/>
              </a:solidFill>
              <a:latin typeface="PT Sans" panose="020B0503020203020204" pitchFamily="34" charset="-70"/>
            </a:endParaRPr>
          </a:p>
        </p:txBody>
      </p:sp>
      <p:cxnSp>
        <p:nvCxnSpPr>
          <p:cNvPr id="377" name="Shape 377"/>
          <p:cNvCxnSpPr/>
          <p:nvPr/>
        </p:nvCxnSpPr>
        <p:spPr>
          <a:xfrm>
            <a:off x="8601" y="1905000"/>
            <a:ext cx="3196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78" name="Shape 378"/>
          <p:cNvSpPr txBox="1">
            <a:spLocks noGrp="1"/>
          </p:cNvSpPr>
          <p:nvPr>
            <p:ph type="ctrTitle" idx="4294967295"/>
          </p:nvPr>
        </p:nvSpPr>
        <p:spPr>
          <a:xfrm>
            <a:off x="3162167" y="1088734"/>
            <a:ext cx="6544000" cy="15463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lv-LV" sz="8000" dirty="0"/>
              <a:t>Paldies</a:t>
            </a:r>
            <a:r>
              <a:rPr lang="en" sz="8000" dirty="0"/>
              <a:t>!</a:t>
            </a:r>
          </a:p>
        </p:txBody>
      </p:sp>
      <p:cxnSp>
        <p:nvCxnSpPr>
          <p:cNvPr id="379" name="Shape 379"/>
          <p:cNvCxnSpPr/>
          <p:nvPr/>
        </p:nvCxnSpPr>
        <p:spPr>
          <a:xfrm>
            <a:off x="7453067" y="1905000"/>
            <a:ext cx="4738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80" name="Shape 380"/>
          <p:cNvSpPr/>
          <p:nvPr/>
        </p:nvSpPr>
        <p:spPr>
          <a:xfrm>
            <a:off x="1109233" y="1145567"/>
            <a:ext cx="1518800" cy="15188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grpSp>
        <p:nvGrpSpPr>
          <p:cNvPr id="381" name="Shape 381"/>
          <p:cNvGrpSpPr/>
          <p:nvPr/>
        </p:nvGrpSpPr>
        <p:grpSpPr>
          <a:xfrm>
            <a:off x="1531851" y="1587679"/>
            <a:ext cx="674296" cy="634356"/>
            <a:chOff x="5972700" y="2330200"/>
            <a:chExt cx="411625" cy="387275"/>
          </a:xfrm>
        </p:grpSpPr>
        <p:sp>
          <p:nvSpPr>
            <p:cNvPr id="382" name="Shape 38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83" name="Shape 38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91478" y="6117299"/>
            <a:ext cx="912101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lv-LV" sz="1867" kern="0" dirty="0">
                <a:solidFill>
                  <a:srgbClr val="000000"/>
                </a:solidFill>
                <a:latin typeface="PT Sans" panose="020B0503020203020204" pitchFamily="34" charset="-70"/>
                <a:cs typeface="Arial"/>
                <a:sym typeface="Arial"/>
                <a:hlinkClick r:id="rId3"/>
                <a:rtl val="0"/>
              </a:rPr>
              <a:t>www.bizness.lu.lv</a:t>
            </a:r>
            <a:r>
              <a:rPr lang="lv-LV" sz="1867" kern="0" dirty="0">
                <a:solidFill>
                  <a:srgbClr val="000000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                   FB.com/LUBVEF                 @LUBVEF              </a:t>
            </a:r>
            <a:r>
              <a:rPr lang="lv-LV" sz="1867" kern="0" dirty="0" err="1">
                <a:solidFill>
                  <a:srgbClr val="000000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lubvef</a:t>
            </a:r>
            <a:endParaRPr lang="lv-LV" sz="1867" kern="0" dirty="0">
              <a:solidFill>
                <a:srgbClr val="000000"/>
              </a:solidFill>
              <a:latin typeface="PT Sans" panose="020B0503020203020204" pitchFamily="34" charset="-70"/>
              <a:cs typeface="Arial"/>
              <a:sym typeface="Arial"/>
              <a:rtl val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6108466"/>
            <a:ext cx="467072" cy="467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91" y="6161618"/>
            <a:ext cx="443755" cy="360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299" y="6112607"/>
            <a:ext cx="389039" cy="38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06535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841667" y="1230225"/>
            <a:ext cx="5171199" cy="5807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r>
              <a:rPr lang="lv-LV" dirty="0"/>
              <a:t>Noslēguma darba </a:t>
            </a:r>
            <a:r>
              <a:rPr lang="lv-LV" dirty="0">
                <a:highlight>
                  <a:srgbClr val="FFCD00"/>
                </a:highlight>
              </a:rPr>
              <a:t>prezentācija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9" name="Shape 622"/>
          <p:cNvGrpSpPr>
            <a:grpSpLocks noChangeAspect="1"/>
          </p:cNvGrpSpPr>
          <p:nvPr/>
        </p:nvGrpSpPr>
        <p:grpSpPr>
          <a:xfrm>
            <a:off x="1208177" y="1366063"/>
            <a:ext cx="300335" cy="266827"/>
            <a:chOff x="5292575" y="3681900"/>
            <a:chExt cx="420150" cy="373275"/>
          </a:xfrm>
        </p:grpSpPr>
        <p:sp>
          <p:nvSpPr>
            <p:cNvPr id="10" name="Shape 623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1" name="Shape 624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2" name="Shape 625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3" name="Shape 626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4" name="Shape 627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5" name="Shape 628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6" name="Shape 629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18" name="Shape 142"/>
          <p:cNvSpPr txBox="1">
            <a:spLocks noGrp="1"/>
          </p:cNvSpPr>
          <p:nvPr>
            <p:ph type="body" idx="1"/>
          </p:nvPr>
        </p:nvSpPr>
        <p:spPr>
          <a:xfrm>
            <a:off x="1841667" y="2158267"/>
            <a:ext cx="4567200" cy="43080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lv-LV" sz="2667" b="1" dirty="0">
                <a:highlight>
                  <a:srgbClr val="FFCD00"/>
                </a:highlight>
                <a:latin typeface="PT Sans" panose="020B0503020203020204" pitchFamily="34" charset="-70"/>
              </a:rPr>
              <a:t>Teksta apjoms</a:t>
            </a:r>
            <a:endParaRPr lang="en" sz="2667" b="1" dirty="0">
              <a:highlight>
                <a:srgbClr val="FFCD00"/>
              </a:highlight>
              <a:latin typeface="PT Sans" panose="020B0503020203020204" pitchFamily="34" charset="-70"/>
            </a:endParaRPr>
          </a:p>
          <a:p>
            <a:pPr>
              <a:spcBef>
                <a:spcPts val="0"/>
              </a:spcBef>
              <a:buNone/>
            </a:pPr>
            <a:r>
              <a:rPr lang="lv-LV" sz="2667" dirty="0">
                <a:latin typeface="PT Sans" panose="020B0503020203020204" pitchFamily="34" charset="-70"/>
              </a:rPr>
              <a:t>Prezentācija = PALĪGMATERIĀLS, tāpēc iekļauj tikai galvenās tēzes vai idejas!</a:t>
            </a:r>
            <a:endParaRPr lang="en" sz="2667" dirty="0">
              <a:latin typeface="PT Sans" panose="020B0503020203020204" pitchFamily="34" charset="-70"/>
            </a:endParaRPr>
          </a:p>
        </p:txBody>
      </p:sp>
      <p:sp>
        <p:nvSpPr>
          <p:cNvPr id="19" name="Shape 144"/>
          <p:cNvSpPr txBox="1">
            <a:spLocks/>
          </p:cNvSpPr>
          <p:nvPr/>
        </p:nvSpPr>
        <p:spPr>
          <a:xfrm>
            <a:off x="6683888" y="2158267"/>
            <a:ext cx="4567200" cy="43080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defTabSz="1219170"/>
            <a:r>
              <a:rPr lang="lv-LV" sz="2667" b="1" kern="0" dirty="0">
                <a:highlight>
                  <a:srgbClr val="FFCD00"/>
                </a:highlight>
                <a:latin typeface="PT Sans" panose="020B0503020203020204" pitchFamily="34" charset="-70"/>
              </a:rPr>
              <a:t>Laiks</a:t>
            </a:r>
            <a:endParaRPr lang="en" sz="2667" b="1" kern="0" dirty="0">
              <a:highlight>
                <a:srgbClr val="FFCD00"/>
              </a:highlight>
              <a:latin typeface="PT Sans" panose="020B0503020203020204" pitchFamily="34" charset="-70"/>
            </a:endParaRPr>
          </a:p>
          <a:p>
            <a:pPr defTabSz="1219170"/>
            <a:r>
              <a:rPr lang="lv-LV" sz="2667" kern="0" dirty="0">
                <a:latin typeface="PT Sans" panose="020B0503020203020204" pitchFamily="34" charset="-70"/>
              </a:rPr>
              <a:t>Ievēro laika limitu </a:t>
            </a:r>
            <a:r>
              <a:rPr lang="fi-FI" sz="2667" kern="0" dirty="0">
                <a:latin typeface="PT Sans" panose="020B0503020203020204" pitchFamily="34" charset="-70"/>
              </a:rPr>
              <a:t>– </a:t>
            </a:r>
            <a:r>
              <a:rPr lang="lv-LV" sz="2667" kern="0" dirty="0">
                <a:latin typeface="PT Sans" panose="020B0503020203020204" pitchFamily="34" charset="-70"/>
              </a:rPr>
              <a:t>Tev dotas </a:t>
            </a:r>
            <a:r>
              <a:rPr lang="fi-FI" sz="2667" kern="0" dirty="0">
                <a:latin typeface="PT Sans" panose="020B0503020203020204" pitchFamily="34" charset="-70"/>
              </a:rPr>
              <a:t>8</a:t>
            </a:r>
            <a:r>
              <a:rPr lang="fi-FI" sz="2667" kern="0" dirty="0" smtClean="0">
                <a:latin typeface="PT Sans" panose="020B0503020203020204" pitchFamily="34" charset="-70"/>
              </a:rPr>
              <a:t> </a:t>
            </a:r>
            <a:r>
              <a:rPr lang="fi-FI" sz="2667" kern="0" dirty="0">
                <a:latin typeface="PT Sans" panose="020B0503020203020204" pitchFamily="34" charset="-70"/>
              </a:rPr>
              <a:t>minūtes</a:t>
            </a:r>
            <a:r>
              <a:rPr lang="lv-LV" sz="2667" kern="0" dirty="0">
                <a:latin typeface="PT Sans" panose="020B0503020203020204" pitchFamily="34" charset="-7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16302175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841667" y="1230225"/>
            <a:ext cx="5171199" cy="5807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r>
              <a:rPr lang="lv-LV" sz="3200" dirty="0">
                <a:latin typeface="Sitka Banner" panose="02000505000000020004" pitchFamily="2" charset="0"/>
              </a:rPr>
              <a:t>Noslēguma darba saturs</a:t>
            </a:r>
            <a:endParaRPr lang="en" sz="3200" dirty="0">
              <a:latin typeface="Sitka Banner" panose="02000505000000020004" pitchFamily="2" charset="0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1841667" y="2201434"/>
            <a:ext cx="3111999" cy="416319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lv-LV" b="1" dirty="0">
                <a:highlight>
                  <a:srgbClr val="FFCD00"/>
                </a:highlight>
                <a:latin typeface="PT Sans" panose="020B0503020203020204" pitchFamily="34" charset="-70"/>
                <a:cs typeface="Lora" panose="020B0604020202020204" charset="0"/>
              </a:rPr>
              <a:t>Tēma</a:t>
            </a:r>
            <a:endParaRPr lang="en" b="1" dirty="0">
              <a:highlight>
                <a:srgbClr val="FFCD00"/>
              </a:highlight>
              <a:latin typeface="PT Sans" panose="020B0503020203020204" pitchFamily="34" charset="-70"/>
              <a:cs typeface="Lora" panose="020B0604020202020204" charset="0"/>
            </a:endParaRPr>
          </a:p>
          <a:p>
            <a:pPr lvl="0">
              <a:buNone/>
            </a:pPr>
            <a:r>
              <a:rPr lang="lv-LV" dirty="0">
                <a:latin typeface="PT Sans" panose="020B0503020203020204" pitchFamily="34" charset="-70"/>
                <a:cs typeface="Lora" panose="020B0604020202020204" charset="0"/>
              </a:rPr>
              <a:t>Darba tēma, tās aktualitāte. 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5113215" y="2201434"/>
            <a:ext cx="3111999" cy="416319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lv-LV" b="1" dirty="0">
                <a:highlight>
                  <a:srgbClr val="FFCD00"/>
                </a:highlight>
                <a:latin typeface="PT Sans" panose="020B0503020203020204" pitchFamily="34" charset="-70"/>
              </a:rPr>
              <a:t>Problēma, mērķis</a:t>
            </a:r>
            <a:endParaRPr lang="en" b="1" dirty="0">
              <a:highlight>
                <a:srgbClr val="FFCD00"/>
              </a:highlight>
              <a:latin typeface="PT Sans" panose="020B0503020203020204" pitchFamily="34" charset="-70"/>
            </a:endParaRPr>
          </a:p>
          <a:p>
            <a:pPr lvl="0">
              <a:buNone/>
            </a:pPr>
            <a:r>
              <a:rPr lang="lv-LV" dirty="0">
                <a:latin typeface="PT Sans" panose="020B0503020203020204" pitchFamily="34" charset="-70"/>
              </a:rPr>
              <a:t>Pētītā problēma, darba mērķis.</a:t>
            </a:r>
            <a:endParaRPr lang="en" dirty="0">
              <a:latin typeface="PT Sans" panose="020B0503020203020204" pitchFamily="34" charset="-70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body" idx="3"/>
          </p:nvPr>
        </p:nvSpPr>
        <p:spPr>
          <a:xfrm>
            <a:off x="8384765" y="2201434"/>
            <a:ext cx="3111999" cy="416319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lv-LV" b="1" dirty="0">
                <a:highlight>
                  <a:srgbClr val="FFCD00"/>
                </a:highlight>
                <a:latin typeface="PT Sans" panose="020B0503020203020204" pitchFamily="34" charset="-70"/>
              </a:rPr>
              <a:t>Metodes</a:t>
            </a:r>
            <a:endParaRPr lang="en" b="1" dirty="0">
              <a:highlight>
                <a:srgbClr val="FFCD00"/>
              </a:highlight>
              <a:latin typeface="PT Sans" panose="020B0503020203020204" pitchFamily="34" charset="-70"/>
            </a:endParaRPr>
          </a:p>
          <a:p>
            <a:pPr lvl="0">
              <a:buNone/>
            </a:pPr>
            <a:r>
              <a:rPr lang="lv-LV" dirty="0">
                <a:latin typeface="PT Sans" panose="020B0503020203020204" pitchFamily="34" charset="-70"/>
              </a:rPr>
              <a:t>Kā tika sasniegts nospraustais mērķis, rezultāts.</a:t>
            </a:r>
            <a:endParaRPr dirty="0"/>
          </a:p>
        </p:txBody>
      </p:sp>
      <p:grpSp>
        <p:nvGrpSpPr>
          <p:cNvPr id="158" name="Shape 158"/>
          <p:cNvGrpSpPr/>
          <p:nvPr/>
        </p:nvGrpSpPr>
        <p:grpSpPr>
          <a:xfrm>
            <a:off x="1221944" y="1359667"/>
            <a:ext cx="286165" cy="286165"/>
            <a:chOff x="2594050" y="1631825"/>
            <a:chExt cx="439625" cy="439625"/>
          </a:xfrm>
        </p:grpSpPr>
        <p:sp>
          <p:nvSpPr>
            <p:cNvPr id="159" name="Shape 15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7233783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841667" y="1230225"/>
            <a:ext cx="5171199" cy="5807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r>
              <a:rPr lang="lv-LV" sz="3200" dirty="0">
                <a:latin typeface="Sitka Banner" panose="02000505000000020004" pitchFamily="2" charset="0"/>
              </a:rPr>
              <a:t>Noslēguma darba saturs</a:t>
            </a:r>
            <a:endParaRPr lang="en" sz="3200" dirty="0">
              <a:latin typeface="Sitka Banner" panose="02000505000000020004" pitchFamily="2" charset="0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1841667" y="2201434"/>
            <a:ext cx="3111999" cy="416319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lv-LV" b="1" dirty="0">
                <a:highlight>
                  <a:srgbClr val="FFCD00"/>
                </a:highlight>
                <a:latin typeface="PT Sans" panose="020B0503020203020204" pitchFamily="34" charset="-70"/>
                <a:cs typeface="Lora" panose="020B0604020202020204" charset="0"/>
              </a:rPr>
              <a:t>Rezultāts</a:t>
            </a:r>
            <a:endParaRPr lang="en" b="1" dirty="0">
              <a:highlight>
                <a:srgbClr val="FFCD00"/>
              </a:highlight>
              <a:latin typeface="PT Sans" panose="020B0503020203020204" pitchFamily="34" charset="-70"/>
              <a:cs typeface="Lora" panose="020B0604020202020204" charset="0"/>
            </a:endParaRPr>
          </a:p>
          <a:p>
            <a:pPr lvl="0">
              <a:buNone/>
            </a:pPr>
            <a:r>
              <a:rPr lang="it-IT" dirty="0">
                <a:latin typeface="PT Sans" panose="020B0503020203020204" pitchFamily="34" charset="-70"/>
                <a:cs typeface="Lora" panose="020B0604020202020204" charset="0"/>
              </a:rPr>
              <a:t>Darba rezultāti un galvenie secinājumi</a:t>
            </a:r>
            <a:r>
              <a:rPr lang="lv-LV" dirty="0">
                <a:latin typeface="PT Sans" panose="020B0503020203020204" pitchFamily="34" charset="-70"/>
                <a:cs typeface="Lora" panose="020B0604020202020204" charset="0"/>
              </a:rPr>
              <a:t>. 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5113215" y="2201434"/>
            <a:ext cx="3111999" cy="416319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lv-LV" b="1" dirty="0">
                <a:highlight>
                  <a:srgbClr val="FFCD00"/>
                </a:highlight>
                <a:latin typeface="PT Sans" panose="020B0503020203020204" pitchFamily="34" charset="-70"/>
              </a:rPr>
              <a:t>Priekšlikumi</a:t>
            </a:r>
            <a:endParaRPr lang="en" b="1" dirty="0">
              <a:highlight>
                <a:srgbClr val="FFCD00"/>
              </a:highlight>
              <a:latin typeface="PT Sans" panose="020B0503020203020204" pitchFamily="34" charset="-70"/>
            </a:endParaRPr>
          </a:p>
          <a:p>
            <a:pPr lvl="0">
              <a:buNone/>
            </a:pPr>
            <a:r>
              <a:rPr lang="lv-LV" dirty="0">
                <a:latin typeface="PT Sans" panose="020B0503020203020204" pitchFamily="34" charset="-70"/>
              </a:rPr>
              <a:t>Pētījuma rezultātā izvirzītie priekšlikumi.</a:t>
            </a:r>
            <a:endParaRPr lang="en" dirty="0">
              <a:latin typeface="PT Sans" panose="020B0503020203020204" pitchFamily="34" charset="-70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body" idx="3"/>
          </p:nvPr>
        </p:nvSpPr>
        <p:spPr>
          <a:xfrm>
            <a:off x="8384765" y="2201434"/>
            <a:ext cx="3111999" cy="416319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lv-LV" b="1" dirty="0">
                <a:highlight>
                  <a:srgbClr val="FFCD00"/>
                </a:highlight>
                <a:latin typeface="PT Sans" panose="020B0503020203020204" pitchFamily="34" charset="-70"/>
              </a:rPr>
              <a:t>Ja recenzentam ir jautājumi</a:t>
            </a:r>
            <a:endParaRPr lang="en" b="1" dirty="0">
              <a:highlight>
                <a:srgbClr val="FFCD00"/>
              </a:highlight>
              <a:latin typeface="PT Sans" panose="020B0503020203020204" pitchFamily="34" charset="-70"/>
            </a:endParaRPr>
          </a:p>
          <a:p>
            <a:pPr lvl="0">
              <a:buNone/>
            </a:pPr>
            <a:r>
              <a:rPr lang="lv-LV" dirty="0">
                <a:latin typeface="PT Sans" panose="020B0503020203020204" pitchFamily="34" charset="-70"/>
              </a:rPr>
              <a:t>Nobeigumā var sagatavot slaidu </a:t>
            </a:r>
            <a:r>
              <a:rPr lang="lv-LV" i="1" dirty="0">
                <a:latin typeface="PT Sans" panose="020B0503020203020204" pitchFamily="34" charset="-70"/>
              </a:rPr>
              <a:t>«Atbildes uz recenzenta jautājumiem».</a:t>
            </a:r>
            <a:endParaRPr i="1" dirty="0"/>
          </a:p>
        </p:txBody>
      </p:sp>
      <p:grpSp>
        <p:nvGrpSpPr>
          <p:cNvPr id="158" name="Shape 158"/>
          <p:cNvGrpSpPr/>
          <p:nvPr/>
        </p:nvGrpSpPr>
        <p:grpSpPr>
          <a:xfrm>
            <a:off x="1221944" y="1359667"/>
            <a:ext cx="286165" cy="286165"/>
            <a:chOff x="2594050" y="1631825"/>
            <a:chExt cx="439625" cy="439625"/>
          </a:xfrm>
        </p:grpSpPr>
        <p:sp>
          <p:nvSpPr>
            <p:cNvPr id="159" name="Shape 15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8048623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841667" y="1230225"/>
            <a:ext cx="5171199" cy="5807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r>
              <a:rPr lang="lv-LV" dirty="0"/>
              <a:t>Noslēguma darba </a:t>
            </a:r>
            <a:r>
              <a:rPr lang="lv-LV" dirty="0">
                <a:highlight>
                  <a:srgbClr val="FFCD00"/>
                </a:highlight>
              </a:rPr>
              <a:t>prezentācija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9" name="Shape 622"/>
          <p:cNvGrpSpPr>
            <a:grpSpLocks noChangeAspect="1"/>
          </p:cNvGrpSpPr>
          <p:nvPr/>
        </p:nvGrpSpPr>
        <p:grpSpPr>
          <a:xfrm>
            <a:off x="1208177" y="1366063"/>
            <a:ext cx="300335" cy="266827"/>
            <a:chOff x="5292575" y="3681900"/>
            <a:chExt cx="420150" cy="373275"/>
          </a:xfrm>
        </p:grpSpPr>
        <p:sp>
          <p:nvSpPr>
            <p:cNvPr id="10" name="Shape 623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1" name="Shape 624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2" name="Shape 625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3" name="Shape 626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4" name="Shape 627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5" name="Shape 628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6" name="Shape 629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18" name="Shape 142"/>
          <p:cNvSpPr txBox="1">
            <a:spLocks noGrp="1"/>
          </p:cNvSpPr>
          <p:nvPr>
            <p:ph type="body" idx="1"/>
          </p:nvPr>
        </p:nvSpPr>
        <p:spPr>
          <a:xfrm>
            <a:off x="1841667" y="2158267"/>
            <a:ext cx="4567200" cy="43080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lv-LV" sz="2667" b="1" dirty="0">
                <a:highlight>
                  <a:srgbClr val="FFCD00"/>
                </a:highlight>
                <a:latin typeface="PT Sans" panose="020B0503020203020204" pitchFamily="34" charset="-70"/>
              </a:rPr>
              <a:t>Attēli/tabulas</a:t>
            </a:r>
            <a:endParaRPr lang="en" sz="2667" b="1" dirty="0">
              <a:highlight>
                <a:srgbClr val="FFCD00"/>
              </a:highlight>
              <a:latin typeface="PT Sans" panose="020B0503020203020204" pitchFamily="34" charset="-70"/>
            </a:endParaRPr>
          </a:p>
          <a:p>
            <a:pPr>
              <a:spcBef>
                <a:spcPts val="0"/>
              </a:spcBef>
              <a:buNone/>
            </a:pPr>
            <a:r>
              <a:rPr lang="lv-LV" sz="2667" dirty="0">
                <a:latin typeface="PT Sans" panose="020B0503020203020204" pitchFamily="34" charset="-70"/>
              </a:rPr>
              <a:t>Skaidri saprotami attēli/tabulas, kas pamato, papildina prezentāciju.</a:t>
            </a:r>
            <a:endParaRPr lang="en" sz="2667" dirty="0">
              <a:latin typeface="PT Sans" panose="020B0503020203020204" pitchFamily="34" charset="-70"/>
            </a:endParaRPr>
          </a:p>
        </p:txBody>
      </p:sp>
      <p:sp>
        <p:nvSpPr>
          <p:cNvPr id="19" name="Shape 144"/>
          <p:cNvSpPr txBox="1">
            <a:spLocks/>
          </p:cNvSpPr>
          <p:nvPr/>
        </p:nvSpPr>
        <p:spPr>
          <a:xfrm>
            <a:off x="6683888" y="2158267"/>
            <a:ext cx="4567200" cy="43080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defTabSz="1219170"/>
            <a:r>
              <a:rPr lang="lv-LV" sz="2667" b="1" kern="0" dirty="0">
                <a:highlight>
                  <a:srgbClr val="FFCD00"/>
                </a:highlight>
                <a:latin typeface="PT Sans" panose="020B0503020203020204" pitchFamily="34" charset="-70"/>
              </a:rPr>
              <a:t>Avoti</a:t>
            </a:r>
            <a:endParaRPr lang="en" sz="2667" b="1" kern="0" dirty="0">
              <a:highlight>
                <a:srgbClr val="FFCD00"/>
              </a:highlight>
              <a:latin typeface="PT Sans" panose="020B0503020203020204" pitchFamily="34" charset="-70"/>
            </a:endParaRPr>
          </a:p>
          <a:p>
            <a:pPr defTabSz="1219170"/>
            <a:r>
              <a:rPr lang="lv-LV" sz="2667" kern="0" dirty="0">
                <a:latin typeface="PT Sans" panose="020B0503020203020204" pitchFamily="34" charset="-70"/>
              </a:rPr>
              <a:t>Avotu atsauces pie citātiem, attēliem, tabulām u.c. uzskates materiāliem, kas nav paša izstrādāti.</a:t>
            </a:r>
          </a:p>
        </p:txBody>
      </p:sp>
    </p:spTree>
    <p:extLst>
      <p:ext uri="{BB962C8B-B14F-4D97-AF65-F5344CB8AC3E}">
        <p14:creationId xmlns:p14="http://schemas.microsoft.com/office/powerpoint/2010/main" val="33451153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841667" y="1230225"/>
            <a:ext cx="5171199" cy="5807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r>
              <a:rPr lang="lv-LV" dirty="0"/>
              <a:t>Noslēguma darba </a:t>
            </a:r>
            <a:r>
              <a:rPr lang="lv-LV" dirty="0">
                <a:highlight>
                  <a:srgbClr val="FFCD00"/>
                </a:highlight>
              </a:rPr>
              <a:t>prezentācija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9" name="Shape 622"/>
          <p:cNvGrpSpPr>
            <a:grpSpLocks noChangeAspect="1"/>
          </p:cNvGrpSpPr>
          <p:nvPr/>
        </p:nvGrpSpPr>
        <p:grpSpPr>
          <a:xfrm>
            <a:off x="1208177" y="1366063"/>
            <a:ext cx="300335" cy="266827"/>
            <a:chOff x="5292575" y="3681900"/>
            <a:chExt cx="420150" cy="373275"/>
          </a:xfrm>
        </p:grpSpPr>
        <p:sp>
          <p:nvSpPr>
            <p:cNvPr id="10" name="Shape 623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1" name="Shape 624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2" name="Shape 625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3" name="Shape 626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4" name="Shape 627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5" name="Shape 628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6" name="Shape 629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18" name="Shape 142"/>
          <p:cNvSpPr txBox="1">
            <a:spLocks noGrp="1"/>
          </p:cNvSpPr>
          <p:nvPr>
            <p:ph type="body" idx="1"/>
          </p:nvPr>
        </p:nvSpPr>
        <p:spPr>
          <a:xfrm>
            <a:off x="1841667" y="2158267"/>
            <a:ext cx="4567200" cy="43080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lv-LV" sz="2667" b="1" dirty="0">
                <a:highlight>
                  <a:srgbClr val="FFCD00"/>
                </a:highlight>
                <a:latin typeface="PT Sans" panose="020B0503020203020204" pitchFamily="34" charset="-70"/>
              </a:rPr>
              <a:t>Dizains</a:t>
            </a:r>
            <a:endParaRPr lang="en" sz="2667" b="1" dirty="0">
              <a:highlight>
                <a:srgbClr val="FFCD00"/>
              </a:highlight>
              <a:latin typeface="PT Sans" panose="020B0503020203020204" pitchFamily="34" charset="-70"/>
            </a:endParaRPr>
          </a:p>
          <a:p>
            <a:pPr>
              <a:spcBef>
                <a:spcPts val="0"/>
              </a:spcBef>
              <a:buNone/>
            </a:pPr>
            <a:r>
              <a:rPr lang="lv-LV" sz="2667" dirty="0">
                <a:latin typeface="PT Sans" panose="020B0503020203020204" pitchFamily="34" charset="-70"/>
              </a:rPr>
              <a:t>Lietišķs prezentācijas dizains</a:t>
            </a:r>
            <a:endParaRPr lang="en" sz="2667" dirty="0">
              <a:latin typeface="PT Sans" panose="020B0503020203020204" pitchFamily="34" charset="-70"/>
            </a:endParaRPr>
          </a:p>
        </p:txBody>
      </p:sp>
      <p:sp>
        <p:nvSpPr>
          <p:cNvPr id="19" name="Shape 144"/>
          <p:cNvSpPr txBox="1">
            <a:spLocks/>
          </p:cNvSpPr>
          <p:nvPr/>
        </p:nvSpPr>
        <p:spPr>
          <a:xfrm>
            <a:off x="6683888" y="2158267"/>
            <a:ext cx="4567200" cy="43080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defTabSz="1219170"/>
            <a:r>
              <a:rPr lang="lv-LV" sz="2667" b="1" kern="0" dirty="0">
                <a:highlight>
                  <a:srgbClr val="FFCD00"/>
                </a:highlight>
                <a:latin typeface="PT Sans" panose="020B0503020203020204" pitchFamily="34" charset="-70"/>
              </a:rPr>
              <a:t>Fons</a:t>
            </a:r>
            <a:endParaRPr lang="en" sz="2667" b="1" kern="0" dirty="0">
              <a:highlight>
                <a:srgbClr val="FFCD00"/>
              </a:highlight>
              <a:latin typeface="PT Sans" panose="020B0503020203020204" pitchFamily="34" charset="-70"/>
            </a:endParaRPr>
          </a:p>
          <a:p>
            <a:pPr defTabSz="1219170"/>
            <a:r>
              <a:rPr lang="lv-LV" sz="2667" kern="0" dirty="0">
                <a:latin typeface="PT Sans" panose="020B0503020203020204" pitchFamily="34" charset="-70"/>
              </a:rPr>
              <a:t>Ieteicams izmantot viena veida fonu</a:t>
            </a:r>
          </a:p>
        </p:txBody>
      </p:sp>
    </p:spTree>
    <p:extLst>
      <p:ext uri="{BB962C8B-B14F-4D97-AF65-F5344CB8AC3E}">
        <p14:creationId xmlns:p14="http://schemas.microsoft.com/office/powerpoint/2010/main" val="3735674929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841667" y="1230225"/>
            <a:ext cx="5171199" cy="5807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r>
              <a:rPr lang="lv-LV" dirty="0"/>
              <a:t>Noslēguma darba </a:t>
            </a:r>
            <a:r>
              <a:rPr lang="lv-LV" dirty="0">
                <a:highlight>
                  <a:srgbClr val="FFCD00"/>
                </a:highlight>
              </a:rPr>
              <a:t>prezentācija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9" name="Shape 622"/>
          <p:cNvGrpSpPr>
            <a:grpSpLocks noChangeAspect="1"/>
          </p:cNvGrpSpPr>
          <p:nvPr/>
        </p:nvGrpSpPr>
        <p:grpSpPr>
          <a:xfrm>
            <a:off x="1208177" y="1366063"/>
            <a:ext cx="300335" cy="266827"/>
            <a:chOff x="5292575" y="3681900"/>
            <a:chExt cx="420150" cy="373275"/>
          </a:xfrm>
        </p:grpSpPr>
        <p:sp>
          <p:nvSpPr>
            <p:cNvPr id="10" name="Shape 623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1" name="Shape 624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2" name="Shape 625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3" name="Shape 626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4" name="Shape 627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5" name="Shape 628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6" name="Shape 629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18" name="Shape 142"/>
          <p:cNvSpPr txBox="1">
            <a:spLocks noGrp="1"/>
          </p:cNvSpPr>
          <p:nvPr>
            <p:ph type="body" idx="1"/>
          </p:nvPr>
        </p:nvSpPr>
        <p:spPr>
          <a:xfrm>
            <a:off x="1841667" y="2158267"/>
            <a:ext cx="4567200" cy="21540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lv-LV" sz="2667" b="1" dirty="0">
                <a:highlight>
                  <a:srgbClr val="FFCD00"/>
                </a:highlight>
                <a:latin typeface="PT Sans" panose="020B0503020203020204" pitchFamily="34" charset="-70"/>
              </a:rPr>
              <a:t>Fonts</a:t>
            </a:r>
            <a:endParaRPr lang="en" sz="2667" b="1" dirty="0">
              <a:highlight>
                <a:srgbClr val="FFCD00"/>
              </a:highlight>
              <a:latin typeface="PT Sans" panose="020B0503020203020204" pitchFamily="34" charset="-70"/>
            </a:endParaRPr>
          </a:p>
          <a:p>
            <a:pPr>
              <a:spcBef>
                <a:spcPts val="0"/>
              </a:spcBef>
              <a:buNone/>
            </a:pPr>
            <a:r>
              <a:rPr lang="lv-LV" sz="2667" dirty="0">
                <a:latin typeface="PT Sans" panose="020B0503020203020204" pitchFamily="34" charset="-70"/>
              </a:rPr>
              <a:t>Izmanto viena veida fontu.</a:t>
            </a:r>
          </a:p>
          <a:p>
            <a:pPr>
              <a:spcBef>
                <a:spcPts val="0"/>
              </a:spcBef>
              <a:buNone/>
            </a:pPr>
            <a:r>
              <a:rPr lang="lv-LV" sz="2667" dirty="0">
                <a:latin typeface="PT Sans" panose="020B0503020203020204" pitchFamily="34" charset="-70"/>
              </a:rPr>
              <a:t>Fonta izmērs – ne mazāks par 20 </a:t>
            </a:r>
            <a:r>
              <a:rPr lang="lv-LV" sz="2667" dirty="0" err="1">
                <a:latin typeface="PT Sans" panose="020B0503020203020204" pitchFamily="34" charset="-70"/>
              </a:rPr>
              <a:t>pt</a:t>
            </a:r>
            <a:r>
              <a:rPr lang="lv-LV" sz="2667" dirty="0">
                <a:latin typeface="PT Sans" panose="020B0503020203020204" pitchFamily="34" charset="-70"/>
              </a:rPr>
              <a:t>.</a:t>
            </a:r>
            <a:endParaRPr lang="en" sz="2667" dirty="0">
              <a:latin typeface="PT Sans" panose="020B0503020203020204" pitchFamily="34" charset="-70"/>
            </a:endParaRPr>
          </a:p>
        </p:txBody>
      </p:sp>
      <p:sp>
        <p:nvSpPr>
          <p:cNvPr id="19" name="Shape 144"/>
          <p:cNvSpPr txBox="1">
            <a:spLocks/>
          </p:cNvSpPr>
          <p:nvPr/>
        </p:nvSpPr>
        <p:spPr>
          <a:xfrm>
            <a:off x="6683888" y="2158267"/>
            <a:ext cx="4567200" cy="43080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defTabSz="1219170"/>
            <a:r>
              <a:rPr lang="lv-LV" sz="2667" b="1" kern="0" dirty="0">
                <a:highlight>
                  <a:srgbClr val="FFCD00"/>
                </a:highlight>
                <a:latin typeface="PT Sans" panose="020B0503020203020204" pitchFamily="34" charset="-70"/>
              </a:rPr>
              <a:t>Animācijas</a:t>
            </a:r>
            <a:endParaRPr lang="en" sz="2667" b="1" kern="0" dirty="0">
              <a:highlight>
                <a:srgbClr val="FFCD00"/>
              </a:highlight>
              <a:latin typeface="PT Sans" panose="020B0503020203020204" pitchFamily="34" charset="-70"/>
            </a:endParaRPr>
          </a:p>
          <a:p>
            <a:pPr defTabSz="1219170"/>
            <a:r>
              <a:rPr lang="lv-LV" sz="2667" kern="0" dirty="0">
                <a:latin typeface="PT Sans" panose="020B0503020203020204" pitchFamily="34" charset="-70"/>
              </a:rPr>
              <a:t>Ievēro mērenību animāciju lietojumā.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75521" y="4389107"/>
            <a:ext cx="3110147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lv-LV" sz="2667" b="1" kern="0" dirty="0">
                <a:solidFill>
                  <a:srgbClr val="000000"/>
                </a:solidFill>
                <a:highlight>
                  <a:srgbClr val="FFCD00"/>
                </a:highlight>
                <a:latin typeface="PT Sans" panose="020B0503020203020204" pitchFamily="34" charset="-70"/>
                <a:cs typeface="Arial"/>
                <a:sym typeface="Arial"/>
                <a:rtl val="0"/>
              </a:rPr>
              <a:t>Slaidu numerācija</a:t>
            </a:r>
          </a:p>
        </p:txBody>
      </p:sp>
    </p:spTree>
    <p:extLst>
      <p:ext uri="{BB962C8B-B14F-4D97-AF65-F5344CB8AC3E}">
        <p14:creationId xmlns:p14="http://schemas.microsoft.com/office/powerpoint/2010/main" val="464215828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841667" y="1249501"/>
            <a:ext cx="5171199" cy="5807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r>
              <a:rPr lang="lv-LV" sz="2800" dirty="0">
                <a:latin typeface="Sitka Banner" panose="02000505000000020004" pitchFamily="2" charset="0"/>
                <a:cs typeface="Lora" panose="020B0604020202020204" charset="0"/>
              </a:rPr>
              <a:t>Viegli/grūti uztveramas krāsas</a:t>
            </a:r>
            <a:endParaRPr lang="en" sz="2800" dirty="0">
              <a:latin typeface="Sitka Banner" panose="02000505000000020004" pitchFamily="2" charset="0"/>
              <a:cs typeface="Lora" panose="020B0604020202020204" charset="0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3119669" y="2411367"/>
            <a:ext cx="3198800" cy="3198800"/>
          </a:xfrm>
          <a:prstGeom prst="ellipse">
            <a:avLst/>
          </a:prstGeom>
          <a:solidFill>
            <a:srgbClr val="000099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r>
              <a:rPr lang="lv-LV" sz="2400" kern="0" dirty="0" err="1">
                <a:solidFill>
                  <a:srgbClr val="FFFFFF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Lorem</a:t>
            </a:r>
            <a:r>
              <a:rPr lang="lv-LV" sz="2400" kern="0" dirty="0">
                <a:solidFill>
                  <a:srgbClr val="FFFFFF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 </a:t>
            </a:r>
            <a:r>
              <a:rPr lang="lv-LV" sz="2400" kern="0" dirty="0" err="1">
                <a:solidFill>
                  <a:srgbClr val="FFFFFF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ipsum</a:t>
            </a:r>
            <a:r>
              <a:rPr lang="lv-LV" sz="2400" kern="0" dirty="0">
                <a:solidFill>
                  <a:srgbClr val="FFFFFF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 </a:t>
            </a:r>
            <a:r>
              <a:rPr lang="lv-LV" sz="2400" kern="0" dirty="0" err="1">
                <a:solidFill>
                  <a:srgbClr val="FFFFFF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dolor</a:t>
            </a:r>
            <a:r>
              <a:rPr lang="lv-LV" sz="2400" kern="0" dirty="0">
                <a:solidFill>
                  <a:srgbClr val="FFFFFF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 sit </a:t>
            </a:r>
            <a:r>
              <a:rPr lang="lv-LV" sz="2400" kern="0" dirty="0" err="1">
                <a:solidFill>
                  <a:srgbClr val="FFFFFF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amet</a:t>
            </a:r>
            <a:r>
              <a:rPr lang="lv-LV" sz="2400" kern="0" dirty="0">
                <a:solidFill>
                  <a:srgbClr val="FFFFFF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, </a:t>
            </a:r>
            <a:r>
              <a:rPr lang="lv-LV" sz="2400" kern="0" dirty="0" err="1">
                <a:solidFill>
                  <a:srgbClr val="FFFFFF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consectetur</a:t>
            </a:r>
            <a:r>
              <a:rPr lang="lv-LV" sz="2400" kern="0" dirty="0">
                <a:solidFill>
                  <a:srgbClr val="FFFFFF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 </a:t>
            </a:r>
            <a:r>
              <a:rPr lang="lv-LV" sz="2400" kern="0" dirty="0" err="1">
                <a:solidFill>
                  <a:srgbClr val="FFFFFF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adipiscing</a:t>
            </a:r>
            <a:r>
              <a:rPr lang="lv-LV" sz="2400" kern="0" dirty="0">
                <a:solidFill>
                  <a:srgbClr val="FFFFFF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 </a:t>
            </a:r>
            <a:r>
              <a:rPr lang="lv-LV" sz="2400" kern="0" dirty="0" err="1">
                <a:solidFill>
                  <a:srgbClr val="FFFFFF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elit</a:t>
            </a:r>
            <a:r>
              <a:rPr lang="lv-LV" sz="2400" kern="0" dirty="0">
                <a:solidFill>
                  <a:srgbClr val="FFFFFF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.</a:t>
            </a:r>
          </a:p>
        </p:txBody>
      </p:sp>
      <p:sp>
        <p:nvSpPr>
          <p:cNvPr id="189" name="Shape 189"/>
          <p:cNvSpPr/>
          <p:nvPr/>
        </p:nvSpPr>
        <p:spPr>
          <a:xfrm>
            <a:off x="431371" y="2411367"/>
            <a:ext cx="3198800" cy="3198800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r>
              <a:rPr lang="lv-LV" sz="2400" kern="0" dirty="0" err="1">
                <a:solidFill>
                  <a:srgbClr val="000000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Lorem</a:t>
            </a:r>
            <a:r>
              <a:rPr lang="lv-LV" sz="2400" kern="0" dirty="0">
                <a:solidFill>
                  <a:srgbClr val="000000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 </a:t>
            </a:r>
            <a:r>
              <a:rPr lang="lv-LV" sz="2400" kern="0" dirty="0" err="1">
                <a:solidFill>
                  <a:srgbClr val="000000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ipsum</a:t>
            </a:r>
            <a:r>
              <a:rPr lang="lv-LV" sz="2400" kern="0" dirty="0">
                <a:solidFill>
                  <a:srgbClr val="000000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 </a:t>
            </a:r>
            <a:r>
              <a:rPr lang="lv-LV" sz="2400" kern="0" dirty="0" err="1">
                <a:solidFill>
                  <a:srgbClr val="000000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dolor</a:t>
            </a:r>
            <a:r>
              <a:rPr lang="lv-LV" sz="2400" kern="0" dirty="0">
                <a:solidFill>
                  <a:srgbClr val="000000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 sit </a:t>
            </a:r>
            <a:r>
              <a:rPr lang="lv-LV" sz="2400" kern="0" dirty="0" err="1">
                <a:solidFill>
                  <a:srgbClr val="000000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amet</a:t>
            </a:r>
            <a:r>
              <a:rPr lang="lv-LV" sz="2400" kern="0" dirty="0">
                <a:solidFill>
                  <a:srgbClr val="000000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, </a:t>
            </a:r>
            <a:r>
              <a:rPr lang="lv-LV" sz="2400" kern="0" dirty="0" err="1">
                <a:solidFill>
                  <a:srgbClr val="000000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consectetur</a:t>
            </a:r>
            <a:r>
              <a:rPr lang="lv-LV" sz="2400" kern="0" dirty="0">
                <a:solidFill>
                  <a:srgbClr val="000000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 </a:t>
            </a:r>
            <a:r>
              <a:rPr lang="lv-LV" sz="2400" kern="0" dirty="0" err="1">
                <a:solidFill>
                  <a:srgbClr val="000000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adipiscing</a:t>
            </a:r>
            <a:r>
              <a:rPr lang="lv-LV" sz="2400" kern="0" dirty="0">
                <a:solidFill>
                  <a:srgbClr val="000000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 </a:t>
            </a:r>
            <a:r>
              <a:rPr lang="lv-LV" sz="2400" kern="0" dirty="0" err="1">
                <a:solidFill>
                  <a:srgbClr val="000000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elit</a:t>
            </a:r>
            <a:r>
              <a:rPr lang="lv-LV" sz="2400" kern="0" dirty="0">
                <a:solidFill>
                  <a:srgbClr val="000000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.</a:t>
            </a:r>
          </a:p>
        </p:txBody>
      </p:sp>
      <p:sp>
        <p:nvSpPr>
          <p:cNvPr id="12" name="Shape 188"/>
          <p:cNvSpPr/>
          <p:nvPr/>
        </p:nvSpPr>
        <p:spPr>
          <a:xfrm>
            <a:off x="5777520" y="2411367"/>
            <a:ext cx="3198800" cy="31988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r>
              <a:rPr lang="lv-LV" sz="2400" kern="0" dirty="0" err="1">
                <a:solidFill>
                  <a:srgbClr val="FF0000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Lorem</a:t>
            </a:r>
            <a:r>
              <a:rPr lang="lv-LV" sz="2400" kern="0" dirty="0">
                <a:solidFill>
                  <a:srgbClr val="FF0000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 </a:t>
            </a:r>
            <a:r>
              <a:rPr lang="lv-LV" sz="2400" kern="0" dirty="0" err="1">
                <a:solidFill>
                  <a:srgbClr val="FF0000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ipsum</a:t>
            </a:r>
            <a:r>
              <a:rPr lang="lv-LV" sz="2400" kern="0" dirty="0">
                <a:solidFill>
                  <a:srgbClr val="FF0000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 </a:t>
            </a:r>
            <a:r>
              <a:rPr lang="lv-LV" sz="2400" kern="0" dirty="0" err="1">
                <a:solidFill>
                  <a:srgbClr val="FF0000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dolor</a:t>
            </a:r>
            <a:r>
              <a:rPr lang="lv-LV" sz="2400" kern="0" dirty="0">
                <a:solidFill>
                  <a:srgbClr val="FF0000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 sit </a:t>
            </a:r>
            <a:r>
              <a:rPr lang="lv-LV" sz="2400" kern="0" dirty="0" err="1">
                <a:solidFill>
                  <a:srgbClr val="FF0000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amet</a:t>
            </a:r>
            <a:r>
              <a:rPr lang="lv-LV" sz="2400" kern="0" dirty="0">
                <a:solidFill>
                  <a:srgbClr val="FF0000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, </a:t>
            </a:r>
            <a:r>
              <a:rPr lang="lv-LV" sz="2400" kern="0" dirty="0" err="1">
                <a:solidFill>
                  <a:srgbClr val="FF0000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consectetur</a:t>
            </a:r>
            <a:r>
              <a:rPr lang="lv-LV" sz="2400" kern="0" dirty="0">
                <a:solidFill>
                  <a:srgbClr val="FF0000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 </a:t>
            </a:r>
            <a:r>
              <a:rPr lang="lv-LV" sz="2400" kern="0" dirty="0" err="1">
                <a:solidFill>
                  <a:srgbClr val="FF0000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adipiscing</a:t>
            </a:r>
            <a:r>
              <a:rPr lang="lv-LV" sz="2400" kern="0" dirty="0">
                <a:solidFill>
                  <a:srgbClr val="FF0000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 </a:t>
            </a:r>
            <a:r>
              <a:rPr lang="lv-LV" sz="2400" kern="0" dirty="0" err="1">
                <a:solidFill>
                  <a:srgbClr val="FF0000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elit</a:t>
            </a:r>
            <a:r>
              <a:rPr lang="lv-LV" sz="2400" kern="0" dirty="0">
                <a:solidFill>
                  <a:srgbClr val="FF0000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.</a:t>
            </a:r>
          </a:p>
        </p:txBody>
      </p:sp>
      <p:sp>
        <p:nvSpPr>
          <p:cNvPr id="13" name="Shape 188"/>
          <p:cNvSpPr/>
          <p:nvPr/>
        </p:nvSpPr>
        <p:spPr>
          <a:xfrm>
            <a:off x="8561829" y="2411367"/>
            <a:ext cx="3198800" cy="31988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r>
              <a:rPr lang="lv-LV" sz="2400" kern="0" dirty="0" err="1">
                <a:solidFill>
                  <a:srgbClr val="FFFF00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Lorem</a:t>
            </a:r>
            <a:r>
              <a:rPr lang="lv-LV" sz="2400" kern="0" dirty="0">
                <a:solidFill>
                  <a:srgbClr val="FFFF00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 </a:t>
            </a:r>
            <a:r>
              <a:rPr lang="lv-LV" sz="2400" kern="0" dirty="0" err="1">
                <a:solidFill>
                  <a:srgbClr val="FFFF00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ipsum</a:t>
            </a:r>
            <a:r>
              <a:rPr lang="lv-LV" sz="2400" kern="0" dirty="0">
                <a:solidFill>
                  <a:srgbClr val="FFFF00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 </a:t>
            </a:r>
            <a:r>
              <a:rPr lang="lv-LV" sz="2400" kern="0" dirty="0" err="1">
                <a:solidFill>
                  <a:srgbClr val="FFFF00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dolor</a:t>
            </a:r>
            <a:r>
              <a:rPr lang="lv-LV" sz="2400" kern="0" dirty="0">
                <a:solidFill>
                  <a:srgbClr val="FFFF00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 sit </a:t>
            </a:r>
            <a:r>
              <a:rPr lang="lv-LV" sz="2400" kern="0" dirty="0" err="1">
                <a:solidFill>
                  <a:srgbClr val="FFFF00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amet</a:t>
            </a:r>
            <a:r>
              <a:rPr lang="lv-LV" sz="2400" kern="0" dirty="0">
                <a:solidFill>
                  <a:srgbClr val="FFFF00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, </a:t>
            </a:r>
            <a:r>
              <a:rPr lang="lv-LV" sz="2400" kern="0" dirty="0" err="1">
                <a:solidFill>
                  <a:srgbClr val="FFFF00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consectetur</a:t>
            </a:r>
            <a:r>
              <a:rPr lang="lv-LV" sz="2400" kern="0" dirty="0">
                <a:solidFill>
                  <a:srgbClr val="FFFF00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 </a:t>
            </a:r>
            <a:r>
              <a:rPr lang="lv-LV" sz="2400" kern="0" dirty="0" err="1">
                <a:solidFill>
                  <a:srgbClr val="FFFF00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adipiscing</a:t>
            </a:r>
            <a:r>
              <a:rPr lang="lv-LV" sz="2400" kern="0" dirty="0">
                <a:solidFill>
                  <a:srgbClr val="FFFF00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 </a:t>
            </a:r>
            <a:r>
              <a:rPr lang="lv-LV" sz="2400" kern="0" dirty="0" err="1">
                <a:solidFill>
                  <a:srgbClr val="FFFF00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elit</a:t>
            </a:r>
            <a:r>
              <a:rPr lang="lv-LV" sz="2400" kern="0" dirty="0">
                <a:solidFill>
                  <a:srgbClr val="FFFF00"/>
                </a:solidFill>
                <a:latin typeface="PT Sans" panose="020B0503020203020204" pitchFamily="34" charset="-70"/>
                <a:cs typeface="Arial"/>
                <a:sym typeface="Arial"/>
                <a:rtl val="0"/>
              </a:rPr>
              <a:t>.</a:t>
            </a:r>
          </a:p>
        </p:txBody>
      </p:sp>
      <p:grpSp>
        <p:nvGrpSpPr>
          <p:cNvPr id="14" name="Shape 788"/>
          <p:cNvGrpSpPr>
            <a:grpSpLocks noChangeAspect="1"/>
          </p:cNvGrpSpPr>
          <p:nvPr/>
        </p:nvGrpSpPr>
        <p:grpSpPr>
          <a:xfrm>
            <a:off x="1187331" y="1412776"/>
            <a:ext cx="358949" cy="218424"/>
            <a:chOff x="3269900" y="3064500"/>
            <a:chExt cx="432325" cy="263075"/>
          </a:xfrm>
        </p:grpSpPr>
        <p:sp>
          <p:nvSpPr>
            <p:cNvPr id="15" name="Shape 789"/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0" t="0" r="0" b="0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6" name="Shape 790"/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0" t="0" r="0" b="0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7" name="Shape 791"/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0" t="0" r="0" b="0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2209677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LU_BVEF_prezentacija</Template>
  <TotalTime>39</TotalTime>
  <Words>1039</Words>
  <Application>Microsoft Macintosh PowerPoint</Application>
  <PresentationFormat>Widescreen</PresentationFormat>
  <Paragraphs>177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Calibri</vt:lpstr>
      <vt:lpstr>Lora</vt:lpstr>
      <vt:lpstr>Montserrat</vt:lpstr>
      <vt:lpstr>PT Sans</vt:lpstr>
      <vt:lpstr>Quattrocento Sans</vt:lpstr>
      <vt:lpstr>Sitka Banner</vt:lpstr>
      <vt:lpstr>Arial</vt:lpstr>
      <vt:lpstr>Viola template</vt:lpstr>
      <vt:lpstr>PowerPoint Presentation</vt:lpstr>
      <vt:lpstr>Darba prezentācija</vt:lpstr>
      <vt:lpstr>Noslēguma darba prezentācija</vt:lpstr>
      <vt:lpstr>Noslēguma darba saturs</vt:lpstr>
      <vt:lpstr>Noslēguma darba saturs</vt:lpstr>
      <vt:lpstr>Noslēguma darba prezentācija</vt:lpstr>
      <vt:lpstr>Noslēguma darba prezentācija</vt:lpstr>
      <vt:lpstr>Noslēguma darba prezentācija</vt:lpstr>
      <vt:lpstr>Viegli/grūti uztveramas krāsas</vt:lpstr>
      <vt:lpstr>Ņem vērā!</vt:lpstr>
      <vt:lpstr>PowerPoint Presentation</vt:lpstr>
      <vt:lpstr>Kā visprasmīgāk pasniegt sevi noslēguma darba aizstāvēšanā?</vt:lpstr>
      <vt:lpstr>Sevis pasniegšana</vt:lpstr>
      <vt:lpstr>Sevis pasniegšana</vt:lpstr>
      <vt:lpstr>Sevis pasniegšana</vt:lpstr>
      <vt:lpstr>Sevis pasniegšana</vt:lpstr>
      <vt:lpstr>Tālāko studiju iespējas</vt:lpstr>
      <vt:lpstr>Maģistra studiju programmas</vt:lpstr>
      <vt:lpstr>Doktora studiju programma</vt:lpstr>
      <vt:lpstr>Tālāko studiju iespējas </vt:lpstr>
      <vt:lpstr>Apmaiņas studijas/prakse ārvalstīs</vt:lpstr>
      <vt:lpstr>Studijas/prakse ārvalstīs</vt:lpstr>
      <vt:lpstr>Paldies!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BIZNESA, VADĪBAS UN EKONOMIKAS FAKULTĀTE</dc:title>
  <dc:creator>Lietotajs</dc:creator>
  <cp:lastModifiedBy>Microsoft Office User</cp:lastModifiedBy>
  <cp:revision>10</cp:revision>
  <dcterms:created xsi:type="dcterms:W3CDTF">2017-03-22T12:28:51Z</dcterms:created>
  <dcterms:modified xsi:type="dcterms:W3CDTF">2020-05-22T10:47:34Z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2016-11-23T00:00:00Z</vt:filetime>
  </property>
  <property fmtid="{D5CDD505-2E9C-101B-9397-08002B2CF9AE}" pid="3" name="Creator">
    <vt:lpwstr>Adobe Illustrator CC 2015.3 (Macintosh)</vt:lpwstr>
  </property>
  <property fmtid="{D5CDD505-2E9C-101B-9397-08002B2CF9AE}" pid="4" name="LastSaved">
    <vt:filetime>2016-11-23T00:00:00Z</vt:filetime>
  </property>
</Properties>
</file>